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96" y="-3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4969802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510450" y="3182312"/>
            <a:ext cx="8123100" cy="630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14000" b="1"/>
            </a:lvl1pPr>
            <a:lvl2pPr lvl="1" algn="ctr">
              <a:spcBef>
                <a:spcPts val="0"/>
              </a:spcBef>
              <a:buSzPct val="100000"/>
              <a:defRPr sz="14000" b="1"/>
            </a:lvl2pPr>
            <a:lvl3pPr lvl="2" algn="ctr">
              <a:spcBef>
                <a:spcPts val="0"/>
              </a:spcBef>
              <a:buSzPct val="100000"/>
              <a:defRPr sz="14000" b="1"/>
            </a:lvl3pPr>
            <a:lvl4pPr lvl="3" algn="ctr">
              <a:spcBef>
                <a:spcPts val="0"/>
              </a:spcBef>
              <a:buSzPct val="100000"/>
              <a:defRPr sz="14000" b="1"/>
            </a:lvl4pPr>
            <a:lvl5pPr lvl="4" algn="ctr">
              <a:spcBef>
                <a:spcPts val="0"/>
              </a:spcBef>
              <a:buSzPct val="100000"/>
              <a:defRPr sz="14000" b="1"/>
            </a:lvl5pPr>
            <a:lvl6pPr lvl="5" algn="ctr">
              <a:spcBef>
                <a:spcPts val="0"/>
              </a:spcBef>
              <a:buSzPct val="100000"/>
              <a:defRPr sz="14000" b="1"/>
            </a:lvl6pPr>
            <a:lvl7pPr lvl="6" algn="ctr">
              <a:spcBef>
                <a:spcPts val="0"/>
              </a:spcBef>
              <a:buSzPct val="100000"/>
              <a:defRPr sz="14000" b="1"/>
            </a:lvl7pPr>
            <a:lvl8pPr lvl="7" algn="ctr">
              <a:spcBef>
                <a:spcPts val="0"/>
              </a:spcBef>
              <a:buSzPct val="100000"/>
              <a:defRPr sz="14000" b="1"/>
            </a:lvl8pPr>
            <a:lvl9pPr lvl="8" algn="ctr">
              <a:spcBef>
                <a:spcPts val="0"/>
              </a:spcBef>
              <a:buSzPct val="100000"/>
              <a:defRPr sz="14000" b="1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hape 15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Proxima Nova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  <a:endParaRPr lang="en" sz="10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4" Type="http://schemas.openxmlformats.org/officeDocument/2006/relationships/image" Target="../media/image9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verning.com/topics/economic-dev/sustainable-communities/gov-mexico-city-recycling-incentive-more-food.html" TargetMode="External"/><Relationship Id="rId4" Type="http://schemas.openxmlformats.org/officeDocument/2006/relationships/hyperlink" Target="http://www.theguardian.com/environment/2012/jan/09/waste-mountain-mexico-city" TargetMode="External"/><Relationship Id="rId5" Type="http://schemas.openxmlformats.org/officeDocument/2006/relationships/hyperlink" Target="http://www.ipsnews.net/2012/01/no-one-wants-mexico-citys-garbage/" TargetMode="External"/><Relationship Id="rId6" Type="http://schemas.openxmlformats.org/officeDocument/2006/relationships/hyperlink" Target="http://www.cnn.com/2012/06/19/world/americas/mexico-city-barter-scheme/" TargetMode="External"/><Relationship Id="rId7" Type="http://schemas.openxmlformats.org/officeDocument/2006/relationships/hyperlink" Target="http://cities-today.com/how-mexico-city-has-turned-garbage-into-fuel/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Mexico City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510450" y="3182312"/>
            <a:ext cx="8123100" cy="630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Wendy Carmona</a:t>
            </a:r>
          </a:p>
        </p:txBody>
      </p:sp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93175" y="1751800"/>
            <a:ext cx="3333750" cy="2505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Where in the world ? (map)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❖"/>
            </a:pPr>
            <a:r>
              <a:rPr lang="en"/>
              <a:t>This is where it is located.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68" name="Shape 68"/>
          <p:cNvPicPr preferRelativeResize="0"/>
          <p:nvPr/>
        </p:nvPicPr>
        <p:blipFill rotWithShape="1">
          <a:blip r:embed="rId3">
            <a:alphaModFix/>
          </a:blip>
          <a:srcRect l="-8530" b="-2923"/>
          <a:stretch/>
        </p:blipFill>
        <p:spPr>
          <a:xfrm>
            <a:off x="4272575" y="515075"/>
            <a:ext cx="4390325" cy="444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the issue ?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❖"/>
            </a:pPr>
            <a:r>
              <a:rPr lang="en"/>
              <a:t>Bordo Poniente was Mexico’s largest landfill.</a:t>
            </a:r>
          </a:p>
          <a:p>
            <a:pPr marL="457200" lvl="0" indent="-228600" rtl="0">
              <a:spcBef>
                <a:spcPts val="0"/>
              </a:spcBef>
              <a:buChar char="❖"/>
            </a:pPr>
            <a:r>
              <a:rPr lang="en"/>
              <a:t>It was shut down December 2011.</a:t>
            </a:r>
          </a:p>
          <a:p>
            <a:pPr marL="457200" lvl="0" indent="-228600" rtl="0">
              <a:spcBef>
                <a:spcPts val="0"/>
              </a:spcBef>
              <a:buChar char="❖"/>
            </a:pPr>
            <a:r>
              <a:rPr lang="en"/>
              <a:t>The government shut it down without thinking of an alternative way to dispose of Mexico’s City garbage.</a:t>
            </a:r>
          </a:p>
          <a:p>
            <a:pPr marL="457200" lvl="0" indent="-228600" rtl="0">
              <a:spcBef>
                <a:spcPts val="0"/>
              </a:spcBef>
              <a:buChar char="❖"/>
            </a:pPr>
            <a:r>
              <a:rPr lang="en"/>
              <a:t>So now the cities surrounding Mexico City do now want to take in their garbage.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75" name="Shape 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74969" y="2931844"/>
            <a:ext cx="3355874" cy="1889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Why does it matter ?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❖"/>
            </a:pPr>
            <a:r>
              <a:rPr lang="en"/>
              <a:t>The waste is coming from Mexico’s metropolitan area.</a:t>
            </a:r>
          </a:p>
          <a:p>
            <a:pPr marL="457200" lvl="0" indent="-228600" rtl="0">
              <a:spcBef>
                <a:spcPts val="0"/>
              </a:spcBef>
              <a:buChar char="❖"/>
            </a:pPr>
            <a:r>
              <a:rPr lang="en"/>
              <a:t>Bordo Poniente received 12,600 tons of garbage a day.</a:t>
            </a:r>
          </a:p>
          <a:p>
            <a:pPr marL="457200" lvl="0" indent="-228600" rtl="0">
              <a:spcBef>
                <a:spcPts val="0"/>
              </a:spcBef>
              <a:buChar char="❖"/>
            </a:pPr>
            <a:r>
              <a:rPr lang="en"/>
              <a:t>The dump had about 70 million tonnes of waste.</a:t>
            </a:r>
          </a:p>
          <a:p>
            <a:pPr marL="457200" lvl="0" indent="-228600" rtl="0">
              <a:spcBef>
                <a:spcPts val="0"/>
              </a:spcBef>
              <a:buChar char="❖"/>
            </a:pPr>
            <a:r>
              <a:rPr lang="en"/>
              <a:t>Caused water and air pollution.</a:t>
            </a:r>
          </a:p>
          <a:p>
            <a:pPr marL="457200" lvl="0" indent="-228600" rtl="0">
              <a:spcBef>
                <a:spcPts val="0"/>
              </a:spcBef>
              <a:buChar char="❖"/>
            </a:pPr>
            <a:r>
              <a:rPr lang="en"/>
              <a:t>71 million dollars are going towards site clean up.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08525" y="2901700"/>
            <a:ext cx="3298140" cy="1978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is this issue affecting the environment ?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311700" y="1274450"/>
            <a:ext cx="4314600" cy="3710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❖"/>
            </a:pPr>
            <a:r>
              <a:rPr lang="en"/>
              <a:t>Only 15 % of Mexico’s waste was being recycled.</a:t>
            </a:r>
          </a:p>
          <a:p>
            <a:pPr marL="457200" lvl="0" indent="-228600" rtl="0">
              <a:spcBef>
                <a:spcPts val="0"/>
              </a:spcBef>
              <a:buChar char="❖"/>
            </a:pPr>
            <a:r>
              <a:rPr lang="en"/>
              <a:t>Valuable materials are being thrown out when they can be recycled.</a:t>
            </a:r>
          </a:p>
          <a:p>
            <a:pPr marL="457200" lvl="0" indent="-228600" rtl="0">
              <a:spcBef>
                <a:spcPts val="0"/>
              </a:spcBef>
              <a:buChar char="❖"/>
            </a:pPr>
            <a:r>
              <a:rPr lang="en"/>
              <a:t>Goal: 60 %</a:t>
            </a:r>
          </a:p>
          <a:p>
            <a:pPr marL="457200" lvl="0" indent="-228600" rtl="0">
              <a:spcBef>
                <a:spcPts val="0"/>
              </a:spcBef>
              <a:buChar char="❖"/>
            </a:pPr>
            <a:r>
              <a:rPr lang="en"/>
              <a:t>Lots of stray animals they are eating from the garbage.</a:t>
            </a:r>
          </a:p>
          <a:p>
            <a:pPr marL="457200" lvl="0" indent="-228600" rtl="0">
              <a:spcBef>
                <a:spcPts val="0"/>
              </a:spcBef>
              <a:buChar char="❖"/>
            </a:pPr>
            <a:r>
              <a:rPr lang="en"/>
              <a:t>Rat infestation.</a:t>
            </a:r>
          </a:p>
          <a:p>
            <a:pPr marL="457200" lvl="0" indent="-228600" rtl="0">
              <a:spcBef>
                <a:spcPts val="0"/>
              </a:spcBef>
              <a:buChar char="❖"/>
            </a:pPr>
            <a:r>
              <a:rPr lang="en"/>
              <a:t>Contaminated view.</a:t>
            </a:r>
          </a:p>
        </p:txBody>
      </p:sp>
      <p:pic>
        <p:nvPicPr>
          <p:cNvPr id="89" name="Shape 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26300" y="1348345"/>
            <a:ext cx="4251674" cy="28316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Social Concerns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329300" cy="3585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❖"/>
            </a:pPr>
            <a:r>
              <a:rPr lang="en"/>
              <a:t>Mexico has high temperatures so the waste is rotting. People living in that area have to deal with the smell.</a:t>
            </a:r>
          </a:p>
          <a:p>
            <a:pPr marL="457200" lvl="0" indent="-228600" rtl="0">
              <a:spcBef>
                <a:spcPts val="0"/>
              </a:spcBef>
              <a:buChar char="❖"/>
            </a:pPr>
            <a:r>
              <a:rPr lang="en"/>
              <a:t>Government wasn’t really interested in trying to solve the problem.</a:t>
            </a:r>
          </a:p>
          <a:p>
            <a:pPr marL="457200" lvl="0" indent="-228600" rtl="0">
              <a:spcBef>
                <a:spcPts val="0"/>
              </a:spcBef>
              <a:buChar char="❖"/>
            </a:pPr>
            <a:r>
              <a:rPr lang="en"/>
              <a:t>Environmental injustice because people located near the illegal dumping areas are poor and don't have any say in the situation.</a:t>
            </a:r>
          </a:p>
          <a:p>
            <a:pPr marL="457200" lvl="0" indent="-228600">
              <a:spcBef>
                <a:spcPts val="0"/>
              </a:spcBef>
              <a:buChar char="❖"/>
            </a:pPr>
            <a:r>
              <a:rPr lang="en"/>
              <a:t>Garbage trucks just don’t have a place to take the garbage.</a:t>
            </a:r>
          </a:p>
        </p:txBody>
      </p:sp>
      <p:pic>
        <p:nvPicPr>
          <p:cNvPr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88100" y="1050105"/>
            <a:ext cx="2976250" cy="3043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Economic concerns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68350" y="1152475"/>
            <a:ext cx="4263900" cy="3655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❖"/>
            </a:pPr>
            <a:r>
              <a:rPr lang="en"/>
              <a:t>Farmers markets are being payed by federal government.</a:t>
            </a:r>
          </a:p>
          <a:p>
            <a:pPr marL="457200" lvl="0" indent="-228600" rtl="0">
              <a:spcBef>
                <a:spcPts val="0"/>
              </a:spcBef>
              <a:buChar char="❖"/>
            </a:pPr>
            <a:r>
              <a:rPr lang="en"/>
              <a:t>Waste has to be separated - gov't paid job.</a:t>
            </a:r>
          </a:p>
          <a:p>
            <a:pPr marL="457200" lvl="0" indent="-228600" rtl="0">
              <a:spcBef>
                <a:spcPts val="0"/>
              </a:spcBef>
              <a:buChar char="❖"/>
            </a:pPr>
            <a:r>
              <a:rPr lang="en"/>
              <a:t>Trucks travel cost. To transport waste. </a:t>
            </a:r>
          </a:p>
          <a:p>
            <a:pPr marL="457200" lvl="0" indent="-228600" rtl="0">
              <a:spcBef>
                <a:spcPts val="0"/>
              </a:spcBef>
              <a:buChar char="❖"/>
            </a:pPr>
            <a:r>
              <a:rPr lang="en"/>
              <a:t>29 kilometers</a:t>
            </a:r>
          </a:p>
        </p:txBody>
      </p:sp>
      <p:pic>
        <p:nvPicPr>
          <p:cNvPr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1625" y="1627604"/>
            <a:ext cx="3547549" cy="2309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being done to help the problem ?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058900" y="1546850"/>
            <a:ext cx="4395300" cy="2613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❖"/>
            </a:pPr>
            <a:r>
              <a:rPr lang="en"/>
              <a:t>Gave out garbage bins.</a:t>
            </a:r>
          </a:p>
          <a:p>
            <a:pPr marL="457200" lvl="0" indent="-228600" rtl="0">
              <a:spcBef>
                <a:spcPts val="0"/>
              </a:spcBef>
              <a:buChar char="❖"/>
            </a:pPr>
            <a:r>
              <a:rPr lang="en"/>
              <a:t>Mercado de Trueque</a:t>
            </a:r>
          </a:p>
          <a:p>
            <a:pPr marL="457200" lvl="0" indent="-228600" rtl="0">
              <a:spcBef>
                <a:spcPts val="0"/>
              </a:spcBef>
              <a:buChar char="❖"/>
            </a:pPr>
            <a:r>
              <a:rPr lang="en"/>
              <a:t>Trash for Food</a:t>
            </a:r>
          </a:p>
          <a:p>
            <a:pPr marL="457200" lvl="0" indent="-228600" rtl="0">
              <a:spcBef>
                <a:spcPts val="0"/>
              </a:spcBef>
              <a:buChar char="❖"/>
            </a:pPr>
            <a:r>
              <a:rPr lang="en"/>
              <a:t>Trash weighed and given vouchers these can be used in farmers market.</a:t>
            </a:r>
          </a:p>
          <a:p>
            <a:pPr marL="457200" lvl="0" indent="-228600" rtl="0">
              <a:spcBef>
                <a:spcPts val="0"/>
              </a:spcBef>
              <a:buChar char="❖"/>
            </a:pPr>
            <a:r>
              <a:rPr lang="en"/>
              <a:t>300 “green points”</a:t>
            </a:r>
          </a:p>
        </p:txBody>
      </p:sp>
      <p:pic>
        <p:nvPicPr>
          <p:cNvPr id="110" name="Shape 1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75" y="1166137"/>
            <a:ext cx="3111999" cy="1752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Shape 11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6987" y="3067425"/>
            <a:ext cx="2697574" cy="1859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Sources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❖"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http://www.governing.com/topics/economic-dev/sustainable-communities/gov-mexico-city-recycling-incentive-more-food.html</a:t>
            </a:r>
          </a:p>
          <a:p>
            <a:pPr marL="457200" lvl="0" indent="-228600" rtl="0">
              <a:spcBef>
                <a:spcPts val="0"/>
              </a:spcBef>
              <a:buChar char="❖"/>
            </a:pPr>
            <a:r>
              <a:rPr lang="en" u="sng">
                <a:solidFill>
                  <a:schemeClr val="hlink"/>
                </a:solidFill>
                <a:hlinkClick r:id="rId4"/>
              </a:rPr>
              <a:t>http://www.theguardian.com/environment/2012/jan/09/waste-mountain-mexico-city</a:t>
            </a:r>
          </a:p>
          <a:p>
            <a:pPr marL="457200" lvl="0" indent="-228600" rtl="0">
              <a:spcBef>
                <a:spcPts val="0"/>
              </a:spcBef>
              <a:buChar char="❖"/>
            </a:pPr>
            <a:r>
              <a:rPr lang="en" u="sng">
                <a:solidFill>
                  <a:schemeClr val="hlink"/>
                </a:solidFill>
                <a:hlinkClick r:id="rId5"/>
              </a:rPr>
              <a:t>http://www.ipsnews.net/2012/01/no-one-wants-mexico-citys-garbage/</a:t>
            </a:r>
          </a:p>
          <a:p>
            <a:pPr marL="457200" lvl="0" indent="-228600" rtl="0">
              <a:spcBef>
                <a:spcPts val="0"/>
              </a:spcBef>
              <a:buChar char="❖"/>
            </a:pPr>
            <a:r>
              <a:rPr lang="en" u="sng">
                <a:solidFill>
                  <a:schemeClr val="hlink"/>
                </a:solidFill>
                <a:hlinkClick r:id="rId6"/>
              </a:rPr>
              <a:t>http://www.cnn.com/2012/06/19/world/americas/mexico-city-barter-scheme/</a:t>
            </a:r>
          </a:p>
          <a:p>
            <a:pPr marL="457200" lvl="0" indent="-228600" rtl="0">
              <a:spcBef>
                <a:spcPts val="0"/>
              </a:spcBef>
              <a:buChar char="❖"/>
            </a:pPr>
            <a:r>
              <a:rPr lang="en" u="sng">
                <a:solidFill>
                  <a:schemeClr val="hlink"/>
                </a:solidFill>
                <a:hlinkClick r:id="rId7"/>
              </a:rPr>
              <a:t>http://cities-today.com/how-mexico-city-has-turned-garbage-into-fuel/</a:t>
            </a:r>
          </a:p>
          <a:p>
            <a:pPr marL="457200" lvl="0" indent="-228600" rtl="0">
              <a:spcBef>
                <a:spcPts val="0"/>
              </a:spcBef>
              <a:buChar char="❖"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329</Words>
  <Application>Microsoft Macintosh PowerPoint</Application>
  <PresentationFormat>On-screen Show (16:9)</PresentationFormat>
  <Paragraphs>46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Proxima Nova</vt:lpstr>
      <vt:lpstr>spearmint</vt:lpstr>
      <vt:lpstr>Mexico City</vt:lpstr>
      <vt:lpstr>Where in the world ? (map)</vt:lpstr>
      <vt:lpstr>What is the issue ?</vt:lpstr>
      <vt:lpstr>Why does it matter ?</vt:lpstr>
      <vt:lpstr>How is this issue affecting the environment ?</vt:lpstr>
      <vt:lpstr>Social Concerns</vt:lpstr>
      <vt:lpstr>Economic concerns</vt:lpstr>
      <vt:lpstr>What is being done to help the problem ?</vt:lpstr>
      <vt:lpstr>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Mexico City</dc:title>
  <cp:lastModifiedBy>Kayla McDaniel</cp:lastModifiedBy>
  <cp:revision>1</cp:revision>
  <dcterms:modified xsi:type="dcterms:W3CDTF">2016-03-15T14:59:07Z</dcterms:modified>
</cp:coreProperties>
</file>