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1192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788818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hape 9"/>
          <p:cNvGrpSpPr/>
          <p:nvPr/>
        </p:nvGrpSpPr>
        <p:grpSpPr>
          <a:xfrm>
            <a:off x="4350278" y="2855377"/>
            <a:ext cx="443588" cy="105632"/>
            <a:chOff x="4137525" y="2915950"/>
            <a:chExt cx="869099" cy="206999"/>
          </a:xfrm>
        </p:grpSpPr>
        <p:sp>
          <p:nvSpPr>
            <p:cNvPr id="10" name="Shape 10"/>
            <p:cNvSpPr/>
            <p:nvPr/>
          </p:nvSpPr>
          <p:spPr>
            <a:xfrm>
              <a:off x="4468575" y="2915950"/>
              <a:ext cx="206999" cy="206999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11"/>
            <p:cNvSpPr/>
            <p:nvPr/>
          </p:nvSpPr>
          <p:spPr>
            <a:xfrm>
              <a:off x="4799625" y="2915950"/>
              <a:ext cx="206999" cy="206999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4137525" y="2915950"/>
              <a:ext cx="206999" cy="206999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671257" y="990800"/>
            <a:ext cx="7801500" cy="17300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671250" y="3174875"/>
            <a:ext cx="78015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311700" y="1255275"/>
            <a:ext cx="8520599" cy="1890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12000"/>
            </a:lvl1pPr>
            <a:lvl2pPr algn="ctr">
              <a:spcBef>
                <a:spcPts val="0"/>
              </a:spcBef>
              <a:buSzPct val="100000"/>
              <a:defRPr sz="12000"/>
            </a:lvl2pPr>
            <a:lvl3pPr algn="ctr">
              <a:spcBef>
                <a:spcPts val="0"/>
              </a:spcBef>
              <a:buSzPct val="100000"/>
              <a:defRPr sz="12000"/>
            </a:lvl3pPr>
            <a:lvl4pPr algn="ctr">
              <a:spcBef>
                <a:spcPts val="0"/>
              </a:spcBef>
              <a:buSzPct val="100000"/>
              <a:defRPr sz="12000"/>
            </a:lvl4pPr>
            <a:lvl5pPr algn="ctr">
              <a:spcBef>
                <a:spcPts val="0"/>
              </a:spcBef>
              <a:buSzPct val="100000"/>
              <a:defRPr sz="12000"/>
            </a:lvl5pPr>
            <a:lvl6pPr algn="ctr">
              <a:spcBef>
                <a:spcPts val="0"/>
              </a:spcBef>
              <a:buSzPct val="100000"/>
              <a:defRPr sz="12000"/>
            </a:lvl6pPr>
            <a:lvl7pPr algn="ctr">
              <a:spcBef>
                <a:spcPts val="0"/>
              </a:spcBef>
              <a:buSzPct val="100000"/>
              <a:defRPr sz="12000"/>
            </a:lvl7pPr>
            <a:lvl8pPr algn="ctr">
              <a:spcBef>
                <a:spcPts val="0"/>
              </a:spcBef>
              <a:buSzPct val="100000"/>
              <a:defRPr sz="12000"/>
            </a:lvl8pPr>
            <a:lvl9pPr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599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199" cy="8610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algn="ctr">
              <a:spcBef>
                <a:spcPts val="0"/>
              </a:spcBef>
              <a:buSzPct val="100000"/>
              <a:defRPr sz="3600"/>
            </a:lvl1pPr>
            <a:lvl2pPr algn="ctr">
              <a:spcBef>
                <a:spcPts val="0"/>
              </a:spcBef>
              <a:buSzPct val="100000"/>
              <a:defRPr sz="3600"/>
            </a:lvl2pPr>
            <a:lvl3pPr algn="ctr">
              <a:spcBef>
                <a:spcPts val="0"/>
              </a:spcBef>
              <a:buSzPct val="100000"/>
              <a:defRPr sz="3600"/>
            </a:lvl3pPr>
            <a:lvl4pPr algn="ctr">
              <a:spcBef>
                <a:spcPts val="0"/>
              </a:spcBef>
              <a:buSzPct val="100000"/>
              <a:defRPr sz="3600"/>
            </a:lvl4pPr>
            <a:lvl5pPr algn="ctr">
              <a:spcBef>
                <a:spcPts val="0"/>
              </a:spcBef>
              <a:buSzPct val="100000"/>
              <a:defRPr sz="3600"/>
            </a:lvl5pPr>
            <a:lvl6pPr algn="ctr">
              <a:spcBef>
                <a:spcPts val="0"/>
              </a:spcBef>
              <a:buSzPct val="100000"/>
              <a:defRPr sz="3600"/>
            </a:lvl6pPr>
            <a:lvl7pPr algn="ctr">
              <a:spcBef>
                <a:spcPts val="0"/>
              </a:spcBef>
              <a:buSzPct val="100000"/>
              <a:defRPr sz="3600"/>
            </a:lvl7pPr>
            <a:lvl8pPr algn="ctr">
              <a:spcBef>
                <a:spcPts val="0"/>
              </a:spcBef>
              <a:buSzPct val="100000"/>
              <a:defRPr sz="3600"/>
            </a:lvl8pPr>
            <a:lvl9pPr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buSzPct val="100000"/>
              <a:defRPr sz="2400"/>
            </a:lvl2pPr>
            <a:lvl3pPr>
              <a:spcBef>
                <a:spcPts val="0"/>
              </a:spcBef>
              <a:buSzPct val="100000"/>
              <a:defRPr sz="2400"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0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199" cy="1710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200"/>
            </a:lvl1pPr>
            <a:lvl2pPr algn="ctr">
              <a:spcBef>
                <a:spcPts val="0"/>
              </a:spcBef>
              <a:buSzPct val="100000"/>
              <a:defRPr sz="4200"/>
            </a:lvl2pPr>
            <a:lvl3pPr algn="ctr">
              <a:spcBef>
                <a:spcPts val="0"/>
              </a:spcBef>
              <a:buSzPct val="100000"/>
              <a:defRPr sz="4200"/>
            </a:lvl3pPr>
            <a:lvl4pPr algn="ctr">
              <a:spcBef>
                <a:spcPts val="0"/>
              </a:spcBef>
              <a:buSzPct val="100000"/>
              <a:defRPr sz="4200"/>
            </a:lvl4pPr>
            <a:lvl5pPr algn="ctr">
              <a:spcBef>
                <a:spcPts val="0"/>
              </a:spcBef>
              <a:buSzPct val="100000"/>
              <a:defRPr sz="4200"/>
            </a:lvl5pPr>
            <a:lvl6pPr algn="ctr">
              <a:spcBef>
                <a:spcPts val="0"/>
              </a:spcBef>
              <a:buSzPct val="100000"/>
              <a:defRPr sz="4200"/>
            </a:lvl6pPr>
            <a:lvl7pPr algn="ctr">
              <a:spcBef>
                <a:spcPts val="0"/>
              </a:spcBef>
              <a:buSzPct val="100000"/>
              <a:defRPr sz="4200"/>
            </a:lvl7pPr>
            <a:lvl8pPr algn="ctr">
              <a:spcBef>
                <a:spcPts val="0"/>
              </a:spcBef>
              <a:buSzPct val="100000"/>
              <a:defRPr sz="4200"/>
            </a:lvl8pPr>
            <a:lvl9pPr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ubTitle" idx="1"/>
          </p:nvPr>
        </p:nvSpPr>
        <p:spPr>
          <a:xfrm>
            <a:off x="265500" y="2845200"/>
            <a:ext cx="4045199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‹#›</a:t>
            </a:fld>
            <a:endParaRPr lang="en" sz="10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rarticlelibrary.com/water-pollution/5-major-causes-of-water-pollution-in-india/19764/" TargetMode="External"/><Relationship Id="rId4" Type="http://schemas.openxmlformats.org/officeDocument/2006/relationships/hyperlink" Target="http://www.yourarticlelibrary.com/rivers/the-yamuna-river-case-study-of-a-polluted-river-in-india/31894/" TargetMode="External"/><Relationship Id="rId5" Type="http://schemas.openxmlformats.org/officeDocument/2006/relationships/hyperlink" Target="http://www.dw.com/en/indias-polluted-ganges-river-threatens-peoples-livelihoods/a-17237276" TargetMode="External"/><Relationship Id="rId6" Type="http://schemas.openxmlformats.org/officeDocument/2006/relationships/hyperlink" Target="http://timesofindia.indiatimes.com/home/environment/pollution/80-of-Indias-surface-water-may-be-polluted-report-by-international-body-says/articleshow/47848532.cms" TargetMode="External"/><Relationship Id="rId7" Type="http://schemas.openxmlformats.org/officeDocument/2006/relationships/hyperlink" Target="http://www.dailymail.co.uk/news/article-2240307/An-industrial-bubble-bath-Hindus-dive-foam-coated-polluted-Yamuna-River-pray-new-moon-ritual.html" TargetMode="External"/><Relationship Id="rId8" Type="http://schemas.openxmlformats.org/officeDocument/2006/relationships/hyperlink" Target="http://www.huffingtonpost.com/2013/03/05/india-river-pollution-sewage_n_2810213.html" TargetMode="External"/><Relationship Id="rId9" Type="http://schemas.openxmlformats.org/officeDocument/2006/relationships/hyperlink" Target="http://wwf.panda.org/about_our_earth/about_freshwater/freshwater_problems/river_decline/10_rivers_risk/ganges/ganges_solutions/" TargetMode="External"/><Relationship Id="rId10" Type="http://schemas.openxmlformats.org/officeDocument/2006/relationships/hyperlink" Target="http://www.gangaaction.org/actions/issues/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ctrTitle"/>
          </p:nvPr>
        </p:nvSpPr>
        <p:spPr>
          <a:xfrm>
            <a:off x="671257" y="990800"/>
            <a:ext cx="7801500" cy="1730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6000">
                <a:solidFill>
                  <a:srgbClr val="FFFFFF"/>
                </a:solidFill>
                <a:latin typeface="Trade Winds"/>
                <a:ea typeface="Trade Winds"/>
                <a:cs typeface="Trade Winds"/>
                <a:sym typeface="Trade Winds"/>
              </a:rPr>
              <a:t>Don’t Drink The Water; It’s Poison</a:t>
            </a:r>
          </a:p>
        </p:txBody>
      </p:sp>
      <p:sp>
        <p:nvSpPr>
          <p:cNvPr id="56" name="Shape 56"/>
          <p:cNvSpPr txBox="1">
            <a:spLocks noGrp="1"/>
          </p:cNvSpPr>
          <p:nvPr>
            <p:ph type="subTitle" idx="1"/>
          </p:nvPr>
        </p:nvSpPr>
        <p:spPr>
          <a:xfrm>
            <a:off x="671250" y="3174875"/>
            <a:ext cx="78015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Shayna Neville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Sorts Mill Goudy"/>
                <a:ea typeface="Sorts Mill Goudy"/>
                <a:cs typeface="Sorts Mill Goudy"/>
                <a:sym typeface="Sorts Mill Goudy"/>
              </a:rPr>
              <a:t>Sources</a:t>
            </a:r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1400" u="sng">
                <a:solidFill>
                  <a:schemeClr val="hlink"/>
                </a:solidFill>
                <a:hlinkClick r:id="rId3"/>
              </a:rPr>
              <a:t>http://www.yourarticlelibrary.com/water-pollution/5-major-causes-of-water-pollution-in-india/19764/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1400" u="sng">
                <a:solidFill>
                  <a:schemeClr val="hlink"/>
                </a:solidFill>
                <a:hlinkClick r:id="rId4"/>
              </a:rPr>
              <a:t>http://www.yourarticlelibrary.com/rivers/the-yamuna-river-case-study-of-a-polluted-river-in-india/31894/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1400" u="sng">
                <a:solidFill>
                  <a:schemeClr val="hlink"/>
                </a:solidFill>
                <a:hlinkClick r:id="rId5"/>
              </a:rPr>
              <a:t>http://www.dw.com/en/indias-polluted-ganges-river-threatens-peoples-livelihoods/a-17237276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1400" u="sng">
                <a:solidFill>
                  <a:schemeClr val="hlink"/>
                </a:solidFill>
                <a:hlinkClick r:id="rId6"/>
              </a:rPr>
              <a:t>http://timesofindia.indiatimes.com/home/environment/pollution/80-of-Indias-surface-water-may-be-polluted-report-by-international-body-says/articleshow/47848532.cms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1400" u="sng">
                <a:solidFill>
                  <a:schemeClr val="hlink"/>
                </a:solidFill>
                <a:hlinkClick r:id="rId7"/>
              </a:rPr>
              <a:t>http://www.dailymail.co.uk/news/article-2240307/An-industrial-bubble-bath-Hindus-dive-foam-coated-polluted-Yamuna-River-pray-new-moon-ritual.html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1400" u="sng">
                <a:solidFill>
                  <a:schemeClr val="hlink"/>
                </a:solidFill>
                <a:hlinkClick r:id="rId8"/>
              </a:rPr>
              <a:t>http://www.huffingtonpost.com/2013/03/05/india-river-pollution-sewage_n_2810213.html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1400" u="sng">
                <a:solidFill>
                  <a:schemeClr val="hlink"/>
                </a:solidFill>
                <a:hlinkClick r:id="rId9"/>
              </a:rPr>
              <a:t>http://wwf.panda.org/about_our_earth/about_freshwater/freshwater_problems/river_decline/10_rivers_risk/ganges/ganges_solutions/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1400" u="sng">
                <a:solidFill>
                  <a:schemeClr val="hlink"/>
                </a:solidFill>
                <a:hlinkClick r:id="rId10"/>
              </a:rPr>
              <a:t>http://www.gangaaction.org/actions/issues/</a:t>
            </a:r>
          </a:p>
          <a:p>
            <a:pPr lvl="0" rtl="0">
              <a:spcBef>
                <a:spcPts val="0"/>
              </a:spcBef>
              <a:buNone/>
            </a:pPr>
            <a:endParaRPr sz="1400"/>
          </a:p>
          <a:p>
            <a:pPr lvl="0">
              <a:spcBef>
                <a:spcPts val="0"/>
              </a:spcBef>
              <a:buNone/>
            </a:pPr>
            <a:endParaRPr sz="1400"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Sorts Mill Goudy"/>
                <a:ea typeface="Sorts Mill Goudy"/>
                <a:cs typeface="Sorts Mill Goudy"/>
                <a:sym typeface="Sorts Mill Goudy"/>
              </a:rPr>
              <a:t>Where?</a:t>
            </a:r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9320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India to be exact.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The Ganges and Yamuna rivers are two of the world’s most polluted rivers. 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0875" y="1017725"/>
            <a:ext cx="3801425" cy="355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Sorts Mill Goudy"/>
                <a:ea typeface="Sorts Mill Goudy"/>
                <a:cs typeface="Sorts Mill Goudy"/>
                <a:sym typeface="Sorts Mill Goudy"/>
              </a:rPr>
              <a:t>What’s The Issue?</a:t>
            </a:r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2810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The rivers pollution levels have reached all  time highs.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It has come to the point where the water is almost equivalent to poison.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But the real issue is how widespread it is!</a:t>
            </a:r>
          </a:p>
        </p:txBody>
      </p:sp>
      <p:pic>
        <p:nvPicPr>
          <p:cNvPr id="70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6400" y="0"/>
            <a:ext cx="40775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Sorts Mill Goudy"/>
                <a:ea typeface="Sorts Mill Goudy"/>
                <a:cs typeface="Sorts Mill Goudy"/>
                <a:sym typeface="Sorts Mill Goudy"/>
              </a:rPr>
              <a:t>So What’s The Real Problem?</a:t>
            </a:r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2686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Well, there’s a few hazards to this flowing source of disease and illness: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These rivers are all used by the locals for as a source of water.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Not to mention the Ganges river is considered the holiest river by Hindus. </a:t>
            </a:r>
          </a:p>
          <a:p>
            <a:pPr marL="457200" lvl="0" indent="-228600">
              <a:spcBef>
                <a:spcPts val="0"/>
              </a:spcBef>
            </a:pPr>
            <a:r>
              <a:rPr lang="en"/>
              <a:t>In fact most who come into intimate contact with the waters will get sick. </a:t>
            </a:r>
          </a:p>
        </p:txBody>
      </p:sp>
      <p:pic>
        <p:nvPicPr>
          <p:cNvPr id="77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5853498" y="596550"/>
            <a:ext cx="2978800" cy="2132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Shape 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69125" y="2728950"/>
            <a:ext cx="3347525" cy="2301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908050"/>
            <a:ext cx="8520599" cy="4123849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462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Sorts Mill Goudy"/>
                <a:ea typeface="Sorts Mill Goudy"/>
                <a:cs typeface="Sorts Mill Goudy"/>
                <a:sym typeface="Sorts Mill Goudy"/>
              </a:rPr>
              <a:t>Can You See The Issue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100" y="0"/>
            <a:ext cx="895045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Sorts Mill Goudy"/>
                <a:ea typeface="Sorts Mill Goudy"/>
                <a:cs typeface="Sorts Mill Goudy"/>
                <a:sym typeface="Sorts Mill Goudy"/>
              </a:rPr>
              <a:t>The Source? 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293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Interesting thing about the pollution source, it’s both a point source and a nonpoint source. 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Industrial waste-chemical dumping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Urbanization- no treatment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Agricultural Runoff- fertilizer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Religious Purposes- Holy River</a:t>
            </a:r>
          </a:p>
          <a:p>
            <a:pPr marL="457200" lvl="0" indent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06" name="Shape 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0450" y="1877450"/>
            <a:ext cx="4003550" cy="326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40450" y="67700"/>
            <a:ext cx="4003550" cy="180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Sorts Mill Goudy"/>
                <a:ea typeface="Sorts Mill Goudy"/>
                <a:cs typeface="Sorts Mill Goudy"/>
                <a:sym typeface="Sorts Mill Goudy"/>
              </a:rPr>
              <a:t>Can We Fix It?</a:t>
            </a:r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2686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They plan to reduce water waste by using a more a more efficient irrigation technique.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There has been talk about implementing a legislation that prevents pollutants from being dumped into the waters. </a:t>
            </a:r>
          </a:p>
          <a:p>
            <a:pPr lvl="0">
              <a:spcBef>
                <a:spcPts val="0"/>
              </a:spcBef>
              <a:buNone/>
            </a:pPr>
            <a:endParaRPr sz="1400"/>
          </a:p>
        </p:txBody>
      </p:sp>
      <p:pic>
        <p:nvPicPr>
          <p:cNvPr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2977" y="0"/>
            <a:ext cx="2920894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240</Words>
  <Application>Microsoft Macintosh PowerPoint</Application>
  <PresentationFormat>On-screen Show (16:9)</PresentationFormat>
  <Paragraphs>33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Trade Winds</vt:lpstr>
      <vt:lpstr>Average</vt:lpstr>
      <vt:lpstr>Oswald</vt:lpstr>
      <vt:lpstr>Sorts Mill Goudy</vt:lpstr>
      <vt:lpstr>slate</vt:lpstr>
      <vt:lpstr>Don’t Drink The Water; It’s Poison</vt:lpstr>
      <vt:lpstr>Where?</vt:lpstr>
      <vt:lpstr>What’s The Issue?</vt:lpstr>
      <vt:lpstr>So What’s The Real Problem?</vt:lpstr>
      <vt:lpstr>Can You See The Issue</vt:lpstr>
      <vt:lpstr>PowerPoint Presentation</vt:lpstr>
      <vt:lpstr>PowerPoint Presentation</vt:lpstr>
      <vt:lpstr>The Source? </vt:lpstr>
      <vt:lpstr>Can We Fix It?</vt:lpstr>
      <vt:lpstr>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Don’t Drink The Water; It’s Poison</dc:title>
  <cp:lastModifiedBy>Kayla McDaniel</cp:lastModifiedBy>
  <cp:revision>1</cp:revision>
  <dcterms:modified xsi:type="dcterms:W3CDTF">2015-11-20T18:13:06Z</dcterms:modified>
</cp:coreProperties>
</file>