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34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32948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rot="10800000">
            <a:off x="4226100" y="2933549"/>
            <a:ext cx="691799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-25" y="0"/>
            <a:ext cx="9144000" cy="31241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399" cy="2109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399" cy="1260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hape 51"/>
          <p:cNvCxnSpPr/>
          <p:nvPr/>
        </p:nvCxnSpPr>
        <p:spPr>
          <a:xfrm>
            <a:off x="413275" y="2988275"/>
            <a:ext cx="910499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12000"/>
            </a:lvl1pPr>
            <a:lvl2pPr>
              <a:spcBef>
                <a:spcPts val="0"/>
              </a:spcBef>
              <a:buSzPct val="100000"/>
              <a:defRPr sz="12000"/>
            </a:lvl2pPr>
            <a:lvl3pPr>
              <a:spcBef>
                <a:spcPts val="0"/>
              </a:spcBef>
              <a:buSzPct val="100000"/>
              <a:defRPr sz="12000"/>
            </a:lvl3pPr>
            <a:lvl4pPr>
              <a:spcBef>
                <a:spcPts val="0"/>
              </a:spcBef>
              <a:buSzPct val="100000"/>
              <a:defRPr sz="12000"/>
            </a:lvl4pPr>
            <a:lvl5pPr>
              <a:spcBef>
                <a:spcPts val="0"/>
              </a:spcBef>
              <a:buSzPct val="100000"/>
              <a:defRPr sz="12000"/>
            </a:lvl5pPr>
            <a:lvl6pPr>
              <a:spcBef>
                <a:spcPts val="0"/>
              </a:spcBef>
              <a:buSzPct val="100000"/>
              <a:defRPr sz="12000"/>
            </a:lvl6pPr>
            <a:lvl7pPr>
              <a:spcBef>
                <a:spcPts val="0"/>
              </a:spcBef>
              <a:buSzPct val="100000"/>
              <a:defRPr sz="12000"/>
            </a:lvl7pPr>
            <a:lvl8pPr>
              <a:spcBef>
                <a:spcPts val="0"/>
              </a:spcBef>
              <a:buSzPct val="100000"/>
              <a:defRPr sz="12000"/>
            </a:lvl8pPr>
            <a:lvl9pPr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399" cy="151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hape 19"/>
          <p:cNvCxnSpPr/>
          <p:nvPr/>
        </p:nvCxnSpPr>
        <p:spPr>
          <a:xfrm>
            <a:off x="429200" y="1275577"/>
            <a:ext cx="6140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hape 24"/>
          <p:cNvCxnSpPr/>
          <p:nvPr/>
        </p:nvCxnSpPr>
        <p:spPr>
          <a:xfrm>
            <a:off x="429200" y="1275577"/>
            <a:ext cx="6140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899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899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hape 33"/>
          <p:cNvCxnSpPr/>
          <p:nvPr/>
        </p:nvCxnSpPr>
        <p:spPr>
          <a:xfrm>
            <a:off x="418675" y="1457787"/>
            <a:ext cx="6140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618203"/>
            <a:ext cx="2807999" cy="295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099" cy="40856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4572000" y="175"/>
            <a:ext cx="4572000" cy="5143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42" name="Shape 42"/>
          <p:cNvCxnSpPr/>
          <p:nvPr/>
        </p:nvCxnSpPr>
        <p:spPr>
          <a:xfrm>
            <a:off x="5029675" y="4495500"/>
            <a:ext cx="577199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199" cy="1789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newshour/bb/mysterious-epidemic-devastates-starfish-population-pacific-coast/" TargetMode="External"/><Relationship Id="rId4" Type="http://schemas.openxmlformats.org/officeDocument/2006/relationships/hyperlink" Target="https://www.yahoo.com/travel/starfish-committing-suicide-on-west-coast-how-can-033558804.html" TargetMode="External"/><Relationship Id="rId5" Type="http://schemas.openxmlformats.org/officeDocument/2006/relationships/hyperlink" Target="http://www.dailymail.co.uk/news/article-3297102/Millions-starfish-Pacific-coast-dying-mysterious-disease-causes-sea-stars-essentially-devour-themselves.html" TargetMode="External"/><Relationship Id="rId6" Type="http://schemas.openxmlformats.org/officeDocument/2006/relationships/hyperlink" Target="http://www.dailymail.co.uk/video/news/video-1063482/Mysterious-disease-turning-starfish-goo-Canadian-coast.html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399" cy="2109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1371600" indent="457200">
              <a:spcBef>
                <a:spcPts val="0"/>
              </a:spcBef>
              <a:buNone/>
            </a:pPr>
            <a:r>
              <a:rPr lang="en"/>
              <a:t>Starfish Committing    Suicide?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6675" y="3451300"/>
            <a:ext cx="5631299" cy="126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By Desire Priddie </a:t>
            </a:r>
          </a:p>
        </p:txBody>
      </p:sp>
      <p:pic>
        <p:nvPicPr>
          <p:cNvPr id="60" name="Shape 60"/>
          <p:cNvPicPr preferRelativeResize="0"/>
          <p:nvPr/>
        </p:nvPicPr>
        <p:blipFill rotWithShape="1">
          <a:blip r:embed="rId3">
            <a:alphaModFix/>
          </a:blip>
          <a:srcRect l="6440" t="1470" r="-6440" b="-1469"/>
          <a:stretch/>
        </p:blipFill>
        <p:spPr>
          <a:xfrm>
            <a:off x="0" y="2095500"/>
            <a:ext cx="3998149" cy="304799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/>
        </p:nvSpPr>
        <p:spPr>
          <a:xfrm>
            <a:off x="333425" y="4234675"/>
            <a:ext cx="3611699" cy="103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 b="1">
                <a:latin typeface="Candal"/>
                <a:ea typeface="Candal"/>
                <a:cs typeface="Candal"/>
                <a:sym typeface="Candal"/>
              </a:rPr>
              <a:t>WHAAAT?!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</a:rPr>
              <a:t>What is the issue?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 b="1">
                <a:solidFill>
                  <a:srgbClr val="000000"/>
                </a:solidFill>
              </a:rPr>
              <a:t>Millions of starfish are dying due to a disease.</a:t>
            </a:r>
          </a:p>
          <a:p>
            <a:pPr marL="914400" lvl="1" indent="-228600" rtl="0">
              <a:spcBef>
                <a:spcPts val="0"/>
              </a:spcBef>
              <a:buClr>
                <a:srgbClr val="000000"/>
              </a:buClr>
            </a:pPr>
            <a:r>
              <a:rPr lang="en" b="1">
                <a:solidFill>
                  <a:srgbClr val="000000"/>
                </a:solidFill>
              </a:rPr>
              <a:t>Named Sea Star Associated Densovirus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 b="1">
                <a:solidFill>
                  <a:srgbClr val="000000"/>
                </a:solidFill>
              </a:rPr>
              <a:t>Which makes sea stars kill themselves</a:t>
            </a:r>
          </a:p>
          <a:p>
            <a:pPr marL="914400" lvl="1" indent="-228600" rtl="0">
              <a:spcBef>
                <a:spcPts val="0"/>
              </a:spcBef>
              <a:buClr>
                <a:srgbClr val="000000"/>
              </a:buClr>
            </a:pPr>
            <a:r>
              <a:rPr lang="en" b="1">
                <a:solidFill>
                  <a:srgbClr val="000000"/>
                </a:solidFill>
              </a:rPr>
              <a:t>White lesions start appearing</a:t>
            </a:r>
          </a:p>
          <a:p>
            <a:pPr marL="914400" lvl="1" indent="-228600" rtl="0">
              <a:spcBef>
                <a:spcPts val="0"/>
              </a:spcBef>
              <a:buClr>
                <a:srgbClr val="000000"/>
              </a:buClr>
            </a:pPr>
            <a:r>
              <a:rPr lang="en" b="1">
                <a:solidFill>
                  <a:srgbClr val="000000"/>
                </a:solidFill>
              </a:rPr>
              <a:t>then their arms start spreading outwards</a:t>
            </a:r>
          </a:p>
          <a:p>
            <a:pPr marL="914400" lvl="1" indent="-228600" rtl="0">
              <a:spcBef>
                <a:spcPts val="0"/>
              </a:spcBef>
              <a:buClr>
                <a:srgbClr val="000000"/>
              </a:buClr>
            </a:pPr>
            <a:r>
              <a:rPr lang="en" b="1">
                <a:solidFill>
                  <a:srgbClr val="000000"/>
                </a:solidFill>
              </a:rPr>
              <a:t>eventually the starfish's body explodes spilling out their internal organisms. 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 b="1">
                <a:solidFill>
                  <a:srgbClr val="000000"/>
                </a:solidFill>
              </a:rPr>
              <a:t>This virus has been around for 70 years.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b="1">
                <a:solidFill>
                  <a:srgbClr val="000000"/>
                </a:solidFill>
              </a:rPr>
              <a:t>“The Wasting” ( starfish ) has been happening for at least 2 years</a:t>
            </a:r>
            <a:r>
              <a:rPr lang="en"/>
              <a:t>.</a:t>
            </a:r>
          </a:p>
          <a:p>
            <a:pPr marL="45720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</a:rPr>
              <a:t>Where in the world?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0" y="1447600"/>
            <a:ext cx="8520599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 b="1">
                <a:solidFill>
                  <a:srgbClr val="000000"/>
                </a:solidFill>
              </a:rPr>
              <a:t>on the Pacific Coast</a:t>
            </a:r>
          </a:p>
          <a:p>
            <a:pPr marL="914400" lvl="1" indent="-228600">
              <a:spcBef>
                <a:spcPts val="0"/>
              </a:spcBef>
              <a:buClr>
                <a:srgbClr val="000000"/>
              </a:buClr>
            </a:pPr>
            <a:r>
              <a:rPr lang="en" b="1">
                <a:solidFill>
                  <a:srgbClr val="000000"/>
                </a:solidFill>
              </a:rPr>
              <a:t>from Mexico to Alaska 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60225" y="365250"/>
            <a:ext cx="3917075" cy="4412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0" y="319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</a:rPr>
              <a:t>Why does it matter?/ Environmental concerns</a:t>
            </a:r>
            <a:r>
              <a:rPr lang="en"/>
              <a:t> 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en" b="1">
                <a:solidFill>
                  <a:srgbClr val="000000"/>
                </a:solidFill>
              </a:rPr>
              <a:t>This is very unusual. 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en" b="1">
                <a:solidFill>
                  <a:srgbClr val="000000"/>
                </a:solidFill>
              </a:rPr>
              <a:t>This epidemic isn't allowing starfish to regenerate their limbs.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en" b="1">
                <a:solidFill>
                  <a:srgbClr val="000000"/>
                </a:solidFill>
              </a:rPr>
              <a:t>They are predators:</a:t>
            </a:r>
          </a:p>
          <a:p>
            <a:pPr marL="914400" lvl="1" indent="-228600" rtl="0">
              <a:spcBef>
                <a:spcPts val="0"/>
              </a:spcBef>
              <a:buClr>
                <a:srgbClr val="000000"/>
              </a:buClr>
              <a:buAutoNum type="alphaLcPeriod"/>
            </a:pPr>
            <a:r>
              <a:rPr lang="en" b="1">
                <a:solidFill>
                  <a:srgbClr val="000000"/>
                </a:solidFill>
              </a:rPr>
              <a:t>mussels</a:t>
            </a:r>
          </a:p>
          <a:p>
            <a:pPr marL="914400" lvl="1" indent="-228600" rtl="0">
              <a:spcBef>
                <a:spcPts val="0"/>
              </a:spcBef>
              <a:buClr>
                <a:srgbClr val="000000"/>
              </a:buClr>
              <a:buAutoNum type="alphaLcPeriod"/>
            </a:pPr>
            <a:r>
              <a:rPr lang="en" b="1">
                <a:solidFill>
                  <a:srgbClr val="000000"/>
                </a:solidFill>
              </a:rPr>
              <a:t>clams</a:t>
            </a:r>
          </a:p>
          <a:p>
            <a:pPr marL="914400" lvl="1" indent="-228600" rtl="0">
              <a:spcBef>
                <a:spcPts val="0"/>
              </a:spcBef>
              <a:buClr>
                <a:srgbClr val="000000"/>
              </a:buClr>
              <a:buAutoNum type="alphaLcPeriod"/>
            </a:pPr>
            <a:r>
              <a:rPr lang="en" b="1">
                <a:solidFill>
                  <a:srgbClr val="000000"/>
                </a:solidFill>
              </a:rPr>
              <a:t>sea cucumbers</a:t>
            </a:r>
          </a:p>
          <a:p>
            <a:pPr marL="914400" lvl="1" indent="-228600" rtl="0">
              <a:spcBef>
                <a:spcPts val="0"/>
              </a:spcBef>
              <a:buClr>
                <a:srgbClr val="000000"/>
              </a:buClr>
              <a:buAutoNum type="alphaLcPeriod"/>
            </a:pPr>
            <a:r>
              <a:rPr lang="en" b="1">
                <a:solidFill>
                  <a:srgbClr val="000000"/>
                </a:solidFill>
              </a:rPr>
              <a:t>other starfish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en" b="1">
                <a:solidFill>
                  <a:srgbClr val="000000"/>
                </a:solidFill>
              </a:rPr>
              <a:t>Could be a sign of unhealthy ecosystems </a:t>
            </a:r>
          </a:p>
          <a:p>
            <a:pPr marL="914400" lvl="1" indent="-228600" rtl="0">
              <a:spcBef>
                <a:spcPts val="0"/>
              </a:spcBef>
              <a:buClr>
                <a:srgbClr val="000000"/>
              </a:buClr>
              <a:buAutoNum type="alphaLcPeriod"/>
            </a:pPr>
            <a:r>
              <a:rPr lang="en" b="1">
                <a:solidFill>
                  <a:srgbClr val="000000"/>
                </a:solidFill>
              </a:rPr>
              <a:t>definitely change the seascape.</a:t>
            </a: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en" b="1">
                <a:solidFill>
                  <a:srgbClr val="000000"/>
                </a:solidFill>
              </a:rPr>
              <a:t>Scientist believe that increased water temp. is a cause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</a:rPr>
              <a:t>Social / Economic concerns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 b="1">
                <a:solidFill>
                  <a:srgbClr val="000000"/>
                </a:solidFill>
              </a:rPr>
              <a:t>No one really knows why this is happening.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 b="1">
                <a:solidFill>
                  <a:srgbClr val="000000"/>
                </a:solidFill>
              </a:rPr>
              <a:t>Therefore, there isn’t an answer on how this epidemic would hurt human health, social structure or quality of life.</a:t>
            </a:r>
          </a:p>
          <a:p>
            <a:pPr marL="914400" lvl="1" indent="-228600" rtl="0">
              <a:spcBef>
                <a:spcPts val="0"/>
              </a:spcBef>
              <a:buClr>
                <a:srgbClr val="000000"/>
              </a:buClr>
            </a:pPr>
            <a:r>
              <a:rPr lang="en" b="1">
                <a:solidFill>
                  <a:srgbClr val="000000"/>
                </a:solidFill>
              </a:rPr>
              <a:t>For now it’s more of a waiting process. Scientist believe it’s too soon to really understand the causes.</a:t>
            </a:r>
          </a:p>
          <a:p>
            <a:pPr marL="45720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b="1">
                <a:solidFill>
                  <a:srgbClr val="000000"/>
                </a:solidFill>
              </a:rPr>
              <a:t>What’s being done to help?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4693799" cy="3494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 b="1">
                <a:solidFill>
                  <a:srgbClr val="000000"/>
                </a:solidFill>
              </a:rPr>
              <a:t>An app </a:t>
            </a:r>
          </a:p>
          <a:p>
            <a:pPr marL="914400" lvl="1" indent="-228600" rtl="0">
              <a:spcBef>
                <a:spcPts val="0"/>
              </a:spcBef>
              <a:buClr>
                <a:srgbClr val="000000"/>
              </a:buClr>
            </a:pPr>
            <a:r>
              <a:rPr lang="en" b="1">
                <a:solidFill>
                  <a:srgbClr val="000000"/>
                </a:solidFill>
              </a:rPr>
              <a:t>iNaturalist : helps allow people upload pictures of any starfish and scientist will able to take this photo and get information to help keep track. </a:t>
            </a:r>
          </a:p>
          <a:p>
            <a:pPr marL="914400" lvl="1" indent="-228600">
              <a:spcBef>
                <a:spcPts val="0"/>
              </a:spcBef>
              <a:buClr>
                <a:srgbClr val="000000"/>
              </a:buClr>
            </a:pPr>
            <a:r>
              <a:rPr lang="en" b="1">
                <a:solidFill>
                  <a:srgbClr val="000000"/>
                </a:solidFill>
              </a:rPr>
              <a:t>about 2,000 observations to help endangered starfish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09875" y="285750"/>
            <a:ext cx="3048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972550"/>
            <a:ext cx="2502823" cy="317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73825" y="2587675"/>
            <a:ext cx="4170176" cy="255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02825" y="2043600"/>
            <a:ext cx="2630050" cy="309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83900" y="-74250"/>
            <a:ext cx="4060100" cy="266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Sources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60575" y="1389275"/>
            <a:ext cx="8520599" cy="3298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u="sng">
                <a:solidFill>
                  <a:schemeClr val="hlink"/>
                </a:solidFill>
                <a:hlinkClick r:id="rId3"/>
              </a:rPr>
              <a:t>http://www.pbs.org/newshour/bb/mysterious-epidemic-devastates-starfish-population-pacific-coast/</a:t>
            </a:r>
          </a:p>
          <a:p>
            <a:pPr lvl="0" rtl="0">
              <a:spcBef>
                <a:spcPts val="0"/>
              </a:spcBef>
              <a:buNone/>
            </a:pPr>
            <a:r>
              <a:rPr lang="en" b="1" u="sng">
                <a:solidFill>
                  <a:schemeClr val="hlink"/>
                </a:solidFill>
                <a:hlinkClick r:id="rId4"/>
              </a:rPr>
              <a:t>https://www.yahoo.com/travel/starfish-committing-suicide-on-west-coast-how-can-033558804.html</a:t>
            </a:r>
          </a:p>
          <a:p>
            <a:pPr rtl="0">
              <a:spcBef>
                <a:spcPts val="0"/>
              </a:spcBef>
              <a:buNone/>
            </a:pPr>
            <a:r>
              <a:rPr lang="en" b="1" u="sng">
                <a:solidFill>
                  <a:schemeClr val="hlink"/>
                </a:solidFill>
                <a:hlinkClick r:id="rId5"/>
              </a:rPr>
              <a:t>http://www.dailymail.co.uk/news/article-3297102/Millions-starfish-Pacific-coast-dying-mysterious-disease-causes-sea-stars-essentially-devour-themselves.html</a:t>
            </a:r>
            <a:r>
              <a:rPr lang="en" b="1"/>
              <a:t> </a:t>
            </a:r>
            <a:br>
              <a:rPr lang="en" b="1"/>
            </a:br>
            <a:r>
              <a:rPr lang="en" b="1"/>
              <a:t>*** VIDEO : </a:t>
            </a:r>
            <a:r>
              <a:rPr lang="en" b="1" u="sng">
                <a:solidFill>
                  <a:schemeClr val="hlink"/>
                </a:solidFill>
                <a:hlinkClick r:id="rId6"/>
              </a:rPr>
              <a:t>http://www.dailymail.co.uk/video/news/video-1063482/Mysterious-disease-turning-starfish-goo-Canadian-coast.html</a:t>
            </a:r>
          </a:p>
          <a:p>
            <a:pPr lvl="0" rtl="0">
              <a:spcBef>
                <a:spcPts val="0"/>
              </a:spcBef>
              <a:buNone/>
            </a:pPr>
            <a:endParaRPr b="1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modern-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Macintosh PowerPoint</Application>
  <PresentationFormat>On-screen Show (16:9)</PresentationFormat>
  <Paragraphs>39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Candal</vt:lpstr>
      <vt:lpstr>Source Code Pro</vt:lpstr>
      <vt:lpstr>Oswald</vt:lpstr>
      <vt:lpstr>modern-writer</vt:lpstr>
      <vt:lpstr>Starfish Committing    Suicide?</vt:lpstr>
      <vt:lpstr>What is the issue?</vt:lpstr>
      <vt:lpstr>Where in the world?</vt:lpstr>
      <vt:lpstr>Why does it matter?/ Environmental concerns </vt:lpstr>
      <vt:lpstr>Social / Economic concerns</vt:lpstr>
      <vt:lpstr>What’s being done to help?</vt:lpstr>
      <vt:lpstr>  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Starfish Committing    Suicide?</dc:title>
  <cp:lastModifiedBy>Kayla McDaniel</cp:lastModifiedBy>
  <cp:revision>1</cp:revision>
  <dcterms:modified xsi:type="dcterms:W3CDTF">2015-11-10T15:54:45Z</dcterms:modified>
</cp:coreProperties>
</file>