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6" r:id="rId2"/>
    <p:sldId id="259" r:id="rId3"/>
    <p:sldId id="257" r:id="rId4"/>
    <p:sldId id="264" r:id="rId5"/>
    <p:sldId id="262" r:id="rId6"/>
    <p:sldId id="258" r:id="rId7"/>
    <p:sldId id="261" r:id="rId8"/>
    <p:sldId id="260"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33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61F2772-31B4-407C-A6DA-15C99D3A7F0A}" type="datetimeFigureOut">
              <a:rPr lang="en-US" smtClean="0"/>
              <a:t>10/9/15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93928AE-78A3-47BE-96AC-445C3AB5C3A0}" type="slidenum">
              <a:rPr lang="en-US" smtClean="0"/>
              <a:t>‹#›</a:t>
            </a:fld>
            <a:endParaRPr lang="en-US"/>
          </a:p>
        </p:txBody>
      </p:sp>
    </p:spTree>
    <p:extLst>
      <p:ext uri="{BB962C8B-B14F-4D97-AF65-F5344CB8AC3E}">
        <p14:creationId xmlns:p14="http://schemas.microsoft.com/office/powerpoint/2010/main" val="247510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1F2772-31B4-407C-A6DA-15C99D3A7F0A}"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307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1F2772-31B4-407C-A6DA-15C99D3A7F0A}"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373280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1F2772-31B4-407C-A6DA-15C99D3A7F0A}"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324871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F2772-31B4-407C-A6DA-15C99D3A7F0A}"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178692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1F2772-31B4-407C-A6DA-15C99D3A7F0A}" type="datetimeFigureOut">
              <a:rPr lang="en-US" smtClean="0"/>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246948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1F2772-31B4-407C-A6DA-15C99D3A7F0A}" type="datetimeFigureOut">
              <a:rPr lang="en-US" smtClean="0"/>
              <a:t>10/9/15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31575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1F2772-31B4-407C-A6DA-15C99D3A7F0A}" type="datetimeFigureOut">
              <a:rPr lang="en-US" smtClean="0"/>
              <a:t>10/9/15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337670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F2772-31B4-407C-A6DA-15C99D3A7F0A}" type="datetimeFigureOut">
              <a:rPr lang="en-US" smtClean="0"/>
              <a:t>10/9/15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928AE-78A3-47BE-96AC-445C3AB5C3A0}" type="slidenum">
              <a:rPr lang="en-US" smtClean="0"/>
              <a:t>‹#›</a:t>
            </a:fld>
            <a:endParaRPr lang="en-US"/>
          </a:p>
        </p:txBody>
      </p:sp>
    </p:spTree>
    <p:extLst>
      <p:ext uri="{BB962C8B-B14F-4D97-AF65-F5344CB8AC3E}">
        <p14:creationId xmlns:p14="http://schemas.microsoft.com/office/powerpoint/2010/main" val="209027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161F2772-31B4-407C-A6DA-15C99D3A7F0A}" type="datetimeFigureOut">
              <a:rPr lang="en-US" smtClean="0"/>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93928AE-78A3-47BE-96AC-445C3AB5C3A0}" type="slidenum">
              <a:rPr lang="en-US" smtClean="0"/>
              <a:t>‹#›</a:t>
            </a:fld>
            <a:endParaRPr lang="en-US"/>
          </a:p>
        </p:txBody>
      </p:sp>
    </p:spTree>
    <p:extLst>
      <p:ext uri="{BB962C8B-B14F-4D97-AF65-F5344CB8AC3E}">
        <p14:creationId xmlns:p14="http://schemas.microsoft.com/office/powerpoint/2010/main" val="391121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61F2772-31B4-407C-A6DA-15C99D3A7F0A}" type="datetimeFigureOut">
              <a:rPr lang="en-US" smtClean="0"/>
              <a:t>10/9/15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93928AE-78A3-47BE-96AC-445C3AB5C3A0}" type="slidenum">
              <a:rPr lang="en-US" smtClean="0"/>
              <a:t>‹#›</a:t>
            </a:fld>
            <a:endParaRPr lang="en-US"/>
          </a:p>
        </p:txBody>
      </p:sp>
    </p:spTree>
    <p:extLst>
      <p:ext uri="{BB962C8B-B14F-4D97-AF65-F5344CB8AC3E}">
        <p14:creationId xmlns:p14="http://schemas.microsoft.com/office/powerpoint/2010/main" val="36622886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61F2772-31B4-407C-A6DA-15C99D3A7F0A}" type="datetimeFigureOut">
              <a:rPr lang="en-US" smtClean="0"/>
              <a:t>10/9/15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93928AE-78A3-47BE-96AC-445C3AB5C3A0}" type="slidenum">
              <a:rPr lang="en-US" smtClean="0"/>
              <a:t>‹#›</a:t>
            </a:fld>
            <a:endParaRPr lang="en-US"/>
          </a:p>
        </p:txBody>
      </p:sp>
    </p:spTree>
    <p:extLst>
      <p:ext uri="{BB962C8B-B14F-4D97-AF65-F5344CB8AC3E}">
        <p14:creationId xmlns:p14="http://schemas.microsoft.com/office/powerpoint/2010/main" val="74499203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oils.ifas.ufl.edu/wetlandextension/types/gulfcoastmarsh.htm" TargetMode="External"/><Relationship Id="rId4" Type="http://schemas.openxmlformats.org/officeDocument/2006/relationships/hyperlink" Target="http://water.epa.gov/type/wetlands/marsh.cfm" TargetMode="External"/><Relationship Id="rId5" Type="http://schemas.openxmlformats.org/officeDocument/2006/relationships/hyperlink" Target="http://www.laspilitas.com/nature-of-california/communities/coastal-salt-marsh" TargetMode="External"/><Relationship Id="rId6" Type="http://schemas.openxmlformats.org/officeDocument/2006/relationships/hyperlink" Target="http://science360.gov/obj/video/b21806ef-e6ed-4f09-a5d9-b0b8d042def0/grass-reef-true-value-salt-marsh" TargetMode="External"/><Relationship Id="rId1" Type="http://schemas.openxmlformats.org/officeDocument/2006/relationships/slideLayout" Target="../slideLayouts/slideLayout2.xml"/><Relationship Id="rId2" Type="http://schemas.openxmlformats.org/officeDocument/2006/relationships/hyperlink" Target="http://www.researchgate.net/publication/247441019_Salt_Marshes_-_A_Valuable_Ecosyst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eoearth.org/view/article/Estuary" TargetMode="Externa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eoearth.org/view/article/Abiotic_facto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SALT MARSHES</a:t>
            </a:r>
            <a:endParaRPr lang="en-US" dirty="0"/>
          </a:p>
        </p:txBody>
      </p:sp>
      <p:sp>
        <p:nvSpPr>
          <p:cNvPr id="3" name="Subtitle 2"/>
          <p:cNvSpPr>
            <a:spLocks noGrp="1"/>
          </p:cNvSpPr>
          <p:nvPr>
            <p:ph type="subTitle" idx="1"/>
          </p:nvPr>
        </p:nvSpPr>
        <p:spPr/>
        <p:txBody>
          <a:bodyPr/>
          <a:lstStyle/>
          <a:p>
            <a:r>
              <a:rPr lang="en-US" dirty="0" smtClean="0"/>
              <a:t>Saliha Noor </a:t>
            </a:r>
            <a:endParaRPr lang="en-US" dirty="0"/>
          </a:p>
        </p:txBody>
      </p:sp>
      <p:pic>
        <p:nvPicPr>
          <p:cNvPr id="1026" name="Picture 2" descr="http://a.static.trunity.net/files/122501_122600/122534/300px-Nova_Scotia_salt_mar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35" y="3994221"/>
            <a:ext cx="4087397" cy="2711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c-ing-u.com/wp-content/uploads/2014/05/mtf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116" y="232904"/>
            <a:ext cx="3306233" cy="247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22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down)">
                                      <p:cBhvr>
                                        <p:cTn id="33" dur="580">
                                          <p:stCondLst>
                                            <p:cond delay="0"/>
                                          </p:stCondLst>
                                        </p:cTn>
                                        <p:tgtEl>
                                          <p:spTgt spid="1026"/>
                                        </p:tgtEl>
                                      </p:cBhvr>
                                    </p:animEffect>
                                    <p:anim calcmode="lin" valueType="num">
                                      <p:cBhvr>
                                        <p:cTn id="3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9" dur="26">
                                          <p:stCondLst>
                                            <p:cond delay="650"/>
                                          </p:stCondLst>
                                        </p:cTn>
                                        <p:tgtEl>
                                          <p:spTgt spid="1026"/>
                                        </p:tgtEl>
                                      </p:cBhvr>
                                      <p:to x="100000" y="60000"/>
                                    </p:animScale>
                                    <p:animScale>
                                      <p:cBhvr>
                                        <p:cTn id="40" dur="166" decel="50000">
                                          <p:stCondLst>
                                            <p:cond delay="676"/>
                                          </p:stCondLst>
                                        </p:cTn>
                                        <p:tgtEl>
                                          <p:spTgt spid="1026"/>
                                        </p:tgtEl>
                                      </p:cBhvr>
                                      <p:to x="100000" y="100000"/>
                                    </p:animScale>
                                    <p:animScale>
                                      <p:cBhvr>
                                        <p:cTn id="41" dur="26">
                                          <p:stCondLst>
                                            <p:cond delay="1312"/>
                                          </p:stCondLst>
                                        </p:cTn>
                                        <p:tgtEl>
                                          <p:spTgt spid="1026"/>
                                        </p:tgtEl>
                                      </p:cBhvr>
                                      <p:to x="100000" y="80000"/>
                                    </p:animScale>
                                    <p:animScale>
                                      <p:cBhvr>
                                        <p:cTn id="42" dur="166" decel="50000">
                                          <p:stCondLst>
                                            <p:cond delay="1338"/>
                                          </p:stCondLst>
                                        </p:cTn>
                                        <p:tgtEl>
                                          <p:spTgt spid="1026"/>
                                        </p:tgtEl>
                                      </p:cBhvr>
                                      <p:to x="100000" y="100000"/>
                                    </p:animScale>
                                    <p:animScale>
                                      <p:cBhvr>
                                        <p:cTn id="43" dur="26">
                                          <p:stCondLst>
                                            <p:cond delay="1642"/>
                                          </p:stCondLst>
                                        </p:cTn>
                                        <p:tgtEl>
                                          <p:spTgt spid="1026"/>
                                        </p:tgtEl>
                                      </p:cBhvr>
                                      <p:to x="100000" y="90000"/>
                                    </p:animScale>
                                    <p:animScale>
                                      <p:cBhvr>
                                        <p:cTn id="44" dur="166" decel="50000">
                                          <p:stCondLst>
                                            <p:cond delay="1668"/>
                                          </p:stCondLst>
                                        </p:cTn>
                                        <p:tgtEl>
                                          <p:spTgt spid="1026"/>
                                        </p:tgtEl>
                                      </p:cBhvr>
                                      <p:to x="100000" y="100000"/>
                                    </p:animScale>
                                    <p:animScale>
                                      <p:cBhvr>
                                        <p:cTn id="45" dur="26">
                                          <p:stCondLst>
                                            <p:cond delay="1808"/>
                                          </p:stCondLst>
                                        </p:cTn>
                                        <p:tgtEl>
                                          <p:spTgt spid="1026"/>
                                        </p:tgtEl>
                                      </p:cBhvr>
                                      <p:to x="100000" y="95000"/>
                                    </p:animScale>
                                    <p:animScale>
                                      <p:cBhvr>
                                        <p:cTn id="4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hlinkClick r:id="rId2"/>
              </a:rPr>
              <a:t>http://www.researchgate.net/publication/247441019_Salt_Marshes_-_</a:t>
            </a:r>
            <a:r>
              <a:rPr lang="en-US" dirty="0" smtClean="0">
                <a:hlinkClick r:id="rId2"/>
              </a:rPr>
              <a:t>A_Valuable_Ecosystem</a:t>
            </a:r>
            <a:endParaRPr lang="en-US" dirty="0" smtClean="0"/>
          </a:p>
          <a:p>
            <a:pPr>
              <a:buFont typeface="Arial" panose="020B0604020202020204" pitchFamily="34" charset="0"/>
              <a:buChar char="•"/>
            </a:pPr>
            <a:r>
              <a:rPr lang="en-US" dirty="0">
                <a:hlinkClick r:id="rId3"/>
              </a:rPr>
              <a:t>https://</a:t>
            </a:r>
            <a:r>
              <a:rPr lang="en-US" dirty="0" smtClean="0">
                <a:hlinkClick r:id="rId3"/>
              </a:rPr>
              <a:t>soils.ifas.ufl.edu/wetlandextension/types/gulfcoastmarsh.htm</a:t>
            </a:r>
            <a:endParaRPr lang="en-US" dirty="0" smtClean="0"/>
          </a:p>
          <a:p>
            <a:pPr>
              <a:buFont typeface="Arial" panose="020B0604020202020204" pitchFamily="34" charset="0"/>
              <a:buChar char="•"/>
            </a:pPr>
            <a:r>
              <a:rPr lang="en-US" dirty="0">
                <a:hlinkClick r:id="rId4"/>
              </a:rPr>
              <a:t>http://</a:t>
            </a:r>
            <a:r>
              <a:rPr lang="en-US" dirty="0" smtClean="0">
                <a:hlinkClick r:id="rId4"/>
              </a:rPr>
              <a:t>water.epa.gov/type/wetlands/marsh.cfm</a:t>
            </a:r>
            <a:endParaRPr lang="en-US" dirty="0" smtClean="0"/>
          </a:p>
          <a:p>
            <a:pPr>
              <a:buFont typeface="Arial" panose="020B0604020202020204" pitchFamily="34" charset="0"/>
              <a:buChar char="•"/>
            </a:pPr>
            <a:r>
              <a:rPr lang="en-US" dirty="0">
                <a:hlinkClick r:id="rId5"/>
              </a:rPr>
              <a:t>http://</a:t>
            </a:r>
            <a:r>
              <a:rPr lang="en-US" dirty="0" smtClean="0">
                <a:hlinkClick r:id="rId5"/>
              </a:rPr>
              <a:t>www.laspilitas.com/nature-of-california/communities/coastal-salt-marsh</a:t>
            </a:r>
            <a:endParaRPr lang="en-US" dirty="0" smtClean="0"/>
          </a:p>
          <a:p>
            <a:pPr>
              <a:buFont typeface="Arial" panose="020B0604020202020204" pitchFamily="34" charset="0"/>
              <a:buChar char="•"/>
            </a:pPr>
            <a:r>
              <a:rPr lang="en-US" dirty="0">
                <a:hlinkClick r:id="rId6"/>
              </a:rPr>
              <a:t>http://</a:t>
            </a:r>
            <a:r>
              <a:rPr lang="en-US" dirty="0" smtClean="0">
                <a:hlinkClick r:id="rId6"/>
              </a:rPr>
              <a:t>science360.gov/obj/video/b21806ef-e6ed-4f09-a5d9-b0b8d042def0/grass-reef-true-value-salt-marsh</a:t>
            </a:r>
            <a:endParaRPr lang="en-US" dirty="0" smtClean="0"/>
          </a:p>
          <a:p>
            <a:pPr>
              <a:buFont typeface="Arial" panose="020B0604020202020204" pitchFamily="34" charset="0"/>
              <a:buChar char="•"/>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3370495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telegraph.co.uk/travel/destination/article70448.ece/ALTERNATES/w620/CET38M-SaltMars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429" y="969781"/>
            <a:ext cx="7742885" cy="480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81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ARE SALT MARSHES?</a:t>
            </a:r>
            <a:endParaRPr lang="en-US" dirty="0"/>
          </a:p>
        </p:txBody>
      </p:sp>
      <p:sp>
        <p:nvSpPr>
          <p:cNvPr id="3" name="Content Placeholder 2"/>
          <p:cNvSpPr>
            <a:spLocks noGrp="1"/>
          </p:cNvSpPr>
          <p:nvPr>
            <p:ph idx="1"/>
          </p:nvPr>
        </p:nvSpPr>
        <p:spPr>
          <a:xfrm>
            <a:off x="143799" y="2034908"/>
            <a:ext cx="10515600" cy="4351338"/>
          </a:xfrm>
        </p:spPr>
        <p:txBody>
          <a:bodyPr/>
          <a:lstStyle/>
          <a:p>
            <a:pPr>
              <a:buFont typeface="Arial" panose="020B0604020202020204" pitchFamily="34" charset="0"/>
              <a:buChar char="•"/>
            </a:pPr>
            <a:r>
              <a:rPr lang="en-US" b="1" dirty="0"/>
              <a:t>Salt marshes</a:t>
            </a:r>
            <a:r>
              <a:rPr lang="en-US" dirty="0"/>
              <a:t> are coastal wetlands that are flooded and drained by </a:t>
            </a:r>
            <a:r>
              <a:rPr lang="en-US" b="1" dirty="0"/>
              <a:t>salt</a:t>
            </a:r>
            <a:r>
              <a:rPr lang="en-US" dirty="0"/>
              <a:t> water brought in by the </a:t>
            </a:r>
            <a:r>
              <a:rPr lang="en-US" dirty="0" smtClean="0"/>
              <a:t>tides</a:t>
            </a:r>
          </a:p>
          <a:p>
            <a:pPr>
              <a:buFont typeface="Arial" panose="020B0604020202020204" pitchFamily="34" charset="0"/>
              <a:buChar char="•"/>
            </a:pPr>
            <a:r>
              <a:rPr lang="en-US" dirty="0"/>
              <a:t>They are marshy because the soil </a:t>
            </a:r>
            <a:r>
              <a:rPr lang="en-US" dirty="0" smtClean="0"/>
              <a:t>might be composed </a:t>
            </a:r>
            <a:r>
              <a:rPr lang="en-US" dirty="0"/>
              <a:t>of deep mud and peat. </a:t>
            </a:r>
            <a:endParaRPr lang="en-US" dirty="0" smtClean="0"/>
          </a:p>
          <a:p>
            <a:pPr>
              <a:buFont typeface="Arial" panose="020B0604020202020204" pitchFamily="34" charset="0"/>
              <a:buChar char="•"/>
            </a:pPr>
            <a:r>
              <a:rPr lang="en-US" dirty="0" smtClean="0"/>
              <a:t>Peat </a:t>
            </a:r>
            <a:r>
              <a:rPr lang="en-US" dirty="0"/>
              <a:t>is made of decomposing plant matter that is often </a:t>
            </a:r>
            <a:r>
              <a:rPr lang="en-US" dirty="0" smtClean="0"/>
              <a:t>few </a:t>
            </a:r>
            <a:r>
              <a:rPr lang="en-US" dirty="0"/>
              <a:t>feet thick. Peat is waterlogged, root-filled, and very spongy.</a:t>
            </a:r>
            <a:endParaRPr lang="en-US" dirty="0" smtClean="0"/>
          </a:p>
          <a:p>
            <a:endParaRPr lang="en-US" dirty="0" smtClean="0"/>
          </a:p>
          <a:p>
            <a:endParaRPr lang="en-US" dirty="0"/>
          </a:p>
        </p:txBody>
      </p:sp>
      <p:pic>
        <p:nvPicPr>
          <p:cNvPr id="6146" name="Picture 2" descr="http://georgiaseagrant.uga.edu/images/uploads/article_images/IMG_0985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5973" y="186193"/>
            <a:ext cx="1958257" cy="24345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1.alamy.com/thumbs/4/379f6bac-706b-44d7-9d3f-66e35ae75bd9/BFRDN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19" y="4899538"/>
            <a:ext cx="2523230" cy="167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518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26045"/>
            <a:ext cx="10772775" cy="569414"/>
          </a:xfrm>
        </p:spPr>
        <p:txBody>
          <a:bodyPr>
            <a:normAutofit fontScale="90000"/>
          </a:bodyPr>
          <a:lstStyle/>
          <a:p>
            <a:r>
              <a:rPr lang="en-US" dirty="0" smtClean="0"/>
              <a:t>MORE INFO!</a:t>
            </a:r>
            <a:endParaRPr lang="en-US" dirty="0"/>
          </a:p>
        </p:txBody>
      </p:sp>
      <p:sp>
        <p:nvSpPr>
          <p:cNvPr id="3" name="Content Placeholder 2"/>
          <p:cNvSpPr>
            <a:spLocks noGrp="1"/>
          </p:cNvSpPr>
          <p:nvPr>
            <p:ph idx="1"/>
          </p:nvPr>
        </p:nvSpPr>
        <p:spPr>
          <a:xfrm>
            <a:off x="489798" y="695459"/>
            <a:ext cx="10753725" cy="3663154"/>
          </a:xfrm>
        </p:spPr>
        <p:txBody>
          <a:bodyPr>
            <a:normAutofit lnSpcReduction="10000"/>
          </a:bodyPr>
          <a:lstStyle/>
          <a:p>
            <a:pPr>
              <a:buFont typeface="Arial" panose="020B0604020202020204" pitchFamily="34" charset="0"/>
              <a:buChar char="•"/>
            </a:pPr>
            <a:r>
              <a:rPr lang="en-US" sz="2000" dirty="0"/>
              <a:t>The </a:t>
            </a:r>
            <a:r>
              <a:rPr lang="en-US" sz="2000" dirty="0">
                <a:hlinkClick r:id="rId2"/>
              </a:rPr>
              <a:t>abiotic factors</a:t>
            </a:r>
            <a:r>
              <a:rPr lang="en-US" sz="2000" dirty="0"/>
              <a:t> in salt marshes are </a:t>
            </a:r>
            <a:r>
              <a:rPr lang="en-US" sz="2000" dirty="0" smtClean="0"/>
              <a:t>extremely flexible, </a:t>
            </a:r>
            <a:r>
              <a:rPr lang="en-US" sz="2000" dirty="0"/>
              <a:t>as the salinity can </a:t>
            </a:r>
            <a:r>
              <a:rPr lang="en-US" sz="2000" dirty="0" smtClean="0"/>
              <a:t>is changed a lot. </a:t>
            </a:r>
            <a:r>
              <a:rPr lang="en-US" sz="2000" dirty="0"/>
              <a:t>The </a:t>
            </a:r>
            <a:r>
              <a:rPr lang="en-US" sz="2000" dirty="0" smtClean="0">
                <a:hlinkClick r:id="rId3" tooltip="Estuary"/>
              </a:rPr>
              <a:t>estuary</a:t>
            </a:r>
            <a:r>
              <a:rPr lang="en-US" sz="2000" dirty="0" smtClean="0"/>
              <a:t> (bay)</a:t>
            </a:r>
            <a:r>
              <a:rPr lang="en-US" sz="2000" dirty="0"/>
              <a:t> is a place where incoming fresh water and ocean water mix, and the salinity can vary depending on the phase in the tidal cycle and the amount of rainfall. Salt marshes may experience salinities ranging from almost freshwater to full seawater, and anything living there must be able to tolerate these wide swings in environmental conditions</a:t>
            </a:r>
            <a:r>
              <a:rPr lang="en-US" sz="2000" dirty="0" smtClean="0"/>
              <a:t>.</a:t>
            </a:r>
          </a:p>
          <a:p>
            <a:pPr>
              <a:buFont typeface="Arial" panose="020B0604020202020204" pitchFamily="34" charset="0"/>
              <a:buChar char="•"/>
            </a:pPr>
            <a:r>
              <a:rPr lang="en-US" sz="2000" dirty="0"/>
              <a:t>Soil is very fine-grain clay mixed with humus, carried to the estuary and coastline from freshwater rivers and land</a:t>
            </a:r>
            <a:r>
              <a:rPr lang="en-US" sz="2000" dirty="0" smtClean="0"/>
              <a:t>.</a:t>
            </a:r>
          </a:p>
          <a:p>
            <a:pPr>
              <a:buFont typeface="Arial" panose="020B0604020202020204" pitchFamily="34" charset="0"/>
              <a:buChar char="•"/>
            </a:pPr>
            <a:r>
              <a:rPr lang="en-US" sz="2000" dirty="0" smtClean="0"/>
              <a:t> </a:t>
            </a:r>
            <a:r>
              <a:rPr lang="en-US" sz="2000" dirty="0"/>
              <a:t>Temperature can also be </a:t>
            </a:r>
            <a:r>
              <a:rPr lang="en-US" sz="2000" dirty="0" smtClean="0"/>
              <a:t>usually flexible, the </a:t>
            </a:r>
            <a:r>
              <a:rPr lang="en-US" sz="2000" dirty="0"/>
              <a:t>air in summer is much warmer than the water, and the air in winter is much colder than the water. Air temperature may be below freezing in winter and over 90° F in the summer</a:t>
            </a:r>
            <a:r>
              <a:rPr lang="en-US" sz="2000" dirty="0" smtClean="0"/>
              <a:t>.</a:t>
            </a:r>
          </a:p>
          <a:p>
            <a:pPr>
              <a:buFont typeface="Arial" panose="020B0604020202020204" pitchFamily="34" charset="0"/>
              <a:buChar char="•"/>
            </a:pPr>
            <a:r>
              <a:rPr lang="en-US" sz="2000" dirty="0"/>
              <a:t> Animals and plants in salt marshes include some that have terrestrial origins, like grasses, insects, birds and mammals, and others with marine origins like algae, mollusks</a:t>
            </a:r>
            <a:r>
              <a:rPr lang="en-US" sz="2000" dirty="0" smtClean="0"/>
              <a:t>, harvest mouse </a:t>
            </a:r>
            <a:r>
              <a:rPr lang="en-US" sz="2000" dirty="0"/>
              <a:t>and fish.</a:t>
            </a:r>
          </a:p>
        </p:txBody>
      </p:sp>
      <p:pic>
        <p:nvPicPr>
          <p:cNvPr id="5" name="Picture 4"/>
          <p:cNvPicPr>
            <a:picLocks noChangeAspect="1"/>
          </p:cNvPicPr>
          <p:nvPr/>
        </p:nvPicPr>
        <p:blipFill>
          <a:blip r:embed="rId4"/>
          <a:stretch>
            <a:fillRect/>
          </a:stretch>
        </p:blipFill>
        <p:spPr>
          <a:xfrm>
            <a:off x="8847092" y="4286499"/>
            <a:ext cx="3106448" cy="2487634"/>
          </a:xfrm>
          <a:prstGeom prst="rect">
            <a:avLst/>
          </a:prstGeom>
        </p:spPr>
      </p:pic>
      <p:pic>
        <p:nvPicPr>
          <p:cNvPr id="6" name="Picture 5"/>
          <p:cNvPicPr>
            <a:picLocks noChangeAspect="1"/>
          </p:cNvPicPr>
          <p:nvPr/>
        </p:nvPicPr>
        <p:blipFill>
          <a:blip r:embed="rId5"/>
          <a:stretch>
            <a:fillRect/>
          </a:stretch>
        </p:blipFill>
        <p:spPr>
          <a:xfrm>
            <a:off x="5494329" y="4531046"/>
            <a:ext cx="2997812" cy="1998541"/>
          </a:xfrm>
          <a:prstGeom prst="rect">
            <a:avLst/>
          </a:prstGeom>
        </p:spPr>
      </p:pic>
    </p:spTree>
    <p:extLst>
      <p:ext uri="{BB962C8B-B14F-4D97-AF65-F5344CB8AC3E}">
        <p14:creationId xmlns:p14="http://schemas.microsoft.com/office/powerpoint/2010/main" val="3430630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nature.com/nature/journal/v490/n7420/images/nature11533-f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39" y="504079"/>
            <a:ext cx="901065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48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LIVE HERE?</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The most productive biome in the world.</a:t>
            </a:r>
          </a:p>
          <a:p>
            <a:pPr>
              <a:buFont typeface="Arial" panose="020B0604020202020204" pitchFamily="34" charset="0"/>
              <a:buChar char="•"/>
            </a:pPr>
            <a:r>
              <a:rPr lang="en-US" dirty="0" smtClean="0"/>
              <a:t>Its on the edge of the oceans, </a:t>
            </a:r>
            <a:r>
              <a:rPr lang="en-US" dirty="0"/>
              <a:t>a salt marsh </a:t>
            </a:r>
            <a:r>
              <a:rPr lang="en-US" dirty="0" smtClean="0"/>
              <a:t>is like a shield, which protects the </a:t>
            </a:r>
            <a:r>
              <a:rPr lang="en-US" dirty="0"/>
              <a:t>land from </a:t>
            </a:r>
            <a:r>
              <a:rPr lang="en-US" dirty="0" smtClean="0"/>
              <a:t>the severe </a:t>
            </a:r>
            <a:r>
              <a:rPr lang="en-US" dirty="0"/>
              <a:t>weather</a:t>
            </a:r>
            <a:r>
              <a:rPr lang="en-US" dirty="0" smtClean="0"/>
              <a:t>.</a:t>
            </a:r>
          </a:p>
          <a:p>
            <a:pPr>
              <a:buFont typeface="Arial" panose="020B0604020202020204" pitchFamily="34" charset="0"/>
              <a:buChar char="•"/>
            </a:pPr>
            <a:r>
              <a:rPr lang="en-US" dirty="0" smtClean="0"/>
              <a:t>Plants are able to survive much longer in the marsh. They are very beneficial during dangerous flooding and hurricanes.</a:t>
            </a:r>
          </a:p>
          <a:p>
            <a:pPr>
              <a:buFont typeface="Arial" panose="020B0604020202020204" pitchFamily="34" charset="0"/>
              <a:buChar char="•"/>
            </a:pPr>
            <a:r>
              <a:rPr lang="en-US" dirty="0" smtClean="0"/>
              <a:t>Its also an area where the air and the water is purified.</a:t>
            </a:r>
          </a:p>
          <a:p>
            <a:pPr>
              <a:buFont typeface="Arial" panose="020B0604020202020204" pitchFamily="34" charset="0"/>
              <a:buChar char="•"/>
            </a:pPr>
            <a:r>
              <a:rPr lang="en-US" dirty="0" smtClean="0"/>
              <a:t>They are very beneficial and that is the reason why in </a:t>
            </a:r>
            <a:r>
              <a:rPr lang="en-US" dirty="0"/>
              <a:t>some places around the world, salt marshes are now protected and attempts are being made to restore them to their original state</a:t>
            </a:r>
            <a:r>
              <a:rPr lang="en-US" dirty="0" smtClean="0"/>
              <a:t>.</a:t>
            </a:r>
          </a:p>
          <a:p>
            <a:pPr>
              <a:buFont typeface="Arial" panose="020B0604020202020204" pitchFamily="34" charset="0"/>
              <a:buChar char="•"/>
            </a:pPr>
            <a:r>
              <a:rPr lang="en-US" dirty="0" smtClean="0"/>
              <a:t>Because the river contains organic material, estuaries (many salt marshes are found there) are very productive places for algae and plants.</a:t>
            </a:r>
          </a:p>
          <a:p>
            <a:pPr>
              <a:buFont typeface="Arial" panose="020B0604020202020204" pitchFamily="34" charset="0"/>
              <a:buChar char="•"/>
            </a:pPr>
            <a:r>
              <a:rPr lang="en-US" dirty="0" smtClean="0"/>
              <a:t>It also provides significant habitat for fishes, like shellfish, marine fish.</a:t>
            </a:r>
            <a:endParaRPr lang="en-US" dirty="0"/>
          </a:p>
        </p:txBody>
      </p:sp>
      <p:pic>
        <p:nvPicPr>
          <p:cNvPr id="4" name="Picture 3"/>
          <p:cNvPicPr>
            <a:picLocks noChangeAspect="1"/>
          </p:cNvPicPr>
          <p:nvPr/>
        </p:nvPicPr>
        <p:blipFill>
          <a:blip r:embed="rId2"/>
          <a:stretch>
            <a:fillRect/>
          </a:stretch>
        </p:blipFill>
        <p:spPr>
          <a:xfrm>
            <a:off x="8335516" y="112982"/>
            <a:ext cx="2884028" cy="1919189"/>
          </a:xfrm>
          <a:prstGeom prst="rect">
            <a:avLst/>
          </a:prstGeom>
        </p:spPr>
      </p:pic>
    </p:spTree>
    <p:extLst>
      <p:ext uri="{BB962C8B-B14F-4D97-AF65-F5344CB8AC3E}">
        <p14:creationId xmlns:p14="http://schemas.microsoft.com/office/powerpoint/2010/main" val="1611160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down)">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4" name="Picture 4" descr="http://www.e-torch.org/wp-content/uploads/2013/12/gees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65" y="185162"/>
            <a:ext cx="8548914" cy="59772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56124" y="2562896"/>
            <a:ext cx="2009104" cy="26272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This salt marsh is in Plum Island Sound in Massachusetts. </a:t>
            </a:r>
            <a:endParaRPr lang="en-US" dirty="0"/>
          </a:p>
        </p:txBody>
      </p:sp>
    </p:spTree>
    <p:extLst>
      <p:ext uri="{BB962C8B-B14F-4D97-AF65-F5344CB8AC3E}">
        <p14:creationId xmlns:p14="http://schemas.microsoft.com/office/powerpoint/2010/main" val="1100242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00" name="Picture 4" descr="http://www.outerisland.org/data/uploads/images/intertidal_ecology/salt_marsh/saltmarsh-sketchdiagram-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29" y="2514872"/>
            <a:ext cx="5767071" cy="3662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363861" y="850287"/>
            <a:ext cx="5499210" cy="2837430"/>
          </a:xfrm>
          <a:prstGeom prst="rect">
            <a:avLst/>
          </a:prstGeom>
        </p:spPr>
      </p:pic>
    </p:spTree>
    <p:extLst>
      <p:ext uri="{BB962C8B-B14F-4D97-AF65-F5344CB8AC3E}">
        <p14:creationId xmlns:p14="http://schemas.microsoft.com/office/powerpoint/2010/main" val="2196088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49"/>
            <a:ext cx="10515600" cy="1325563"/>
          </a:xfrm>
        </p:spPr>
        <p:txBody>
          <a:bodyPr/>
          <a:lstStyle/>
          <a:p>
            <a:r>
              <a:rPr lang="en-US" dirty="0" smtClean="0"/>
              <a:t>SUMMARY</a:t>
            </a:r>
            <a:endParaRPr lang="en-US" dirty="0"/>
          </a:p>
        </p:txBody>
      </p:sp>
      <p:sp>
        <p:nvSpPr>
          <p:cNvPr id="3" name="Content Placeholder 2"/>
          <p:cNvSpPr>
            <a:spLocks noGrp="1"/>
          </p:cNvSpPr>
          <p:nvPr>
            <p:ph idx="1"/>
          </p:nvPr>
        </p:nvSpPr>
        <p:spPr>
          <a:xfrm>
            <a:off x="838200" y="1233714"/>
            <a:ext cx="10515600" cy="5341257"/>
          </a:xfrm>
        </p:spPr>
        <p:txBody>
          <a:bodyPr>
            <a:normAutofit/>
          </a:bodyPr>
          <a:lstStyle/>
          <a:p>
            <a:r>
              <a:rPr lang="en-US" dirty="0" smtClean="0"/>
              <a:t>In </a:t>
            </a:r>
            <a:r>
              <a:rPr lang="en-US" u="sng" dirty="0"/>
              <a:t>Salt Marshes - A Valuable Ecosystem</a:t>
            </a:r>
            <a:r>
              <a:rPr lang="en-US" dirty="0"/>
              <a:t>, by Michael Cullinan, Nikki </a:t>
            </a:r>
            <a:r>
              <a:rPr lang="en-US" dirty="0" err="1"/>
              <a:t>LaBella</a:t>
            </a:r>
            <a:r>
              <a:rPr lang="en-US" dirty="0"/>
              <a:t> and Margaret </a:t>
            </a:r>
            <a:r>
              <a:rPr lang="en-US" dirty="0" smtClean="0"/>
              <a:t>Schott, which stated: “Salt </a:t>
            </a:r>
            <a:r>
              <a:rPr lang="en-US" dirty="0"/>
              <a:t>marshes are one of the most important ecosystems on the planet. These marshes serve as a buffer against the elements of the shoreline, a natural filtering system, and a safe haven for different organisms. Many studies have proven that various chemical effects and physical efforts affect the survival rate of the salt </a:t>
            </a:r>
            <a:r>
              <a:rPr lang="en-US" dirty="0" smtClean="0"/>
              <a:t>marshes such as salinity </a:t>
            </a:r>
            <a:r>
              <a:rPr lang="en-US" dirty="0"/>
              <a:t>and restoration. Salt marshes have been faced with a lot of destruction, which is mainly anthropogenic. Human activity has directly and indirectly affected the </a:t>
            </a:r>
            <a:r>
              <a:rPr lang="en-US" dirty="0" smtClean="0"/>
              <a:t>marshes through </a:t>
            </a:r>
            <a:r>
              <a:rPr lang="en-US" dirty="0"/>
              <a:t>grazing, dredging, development, salt-water intrusion, and the dumping of chemicals into water systems. In order to protect these valuable marshes, education, legislative action, and further research needs to take place</a:t>
            </a:r>
            <a:r>
              <a:rPr lang="en-US" dirty="0" smtClean="0"/>
              <a:t>.”</a:t>
            </a:r>
            <a:endParaRPr lang="en-US" dirty="0"/>
          </a:p>
        </p:txBody>
      </p:sp>
    </p:spTree>
    <p:extLst>
      <p:ext uri="{BB962C8B-B14F-4D97-AF65-F5344CB8AC3E}">
        <p14:creationId xmlns:p14="http://schemas.microsoft.com/office/powerpoint/2010/main" val="38196946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3A8A2BB7-7C5E-4EB2-B1F1-CFFF0F57E773}"/>
    </a:ext>
  </a:extLst>
</a:theme>
</file>

<file path=docProps/app.xml><?xml version="1.0" encoding="utf-8"?>
<Properties xmlns="http://schemas.openxmlformats.org/officeDocument/2006/extended-properties" xmlns:vt="http://schemas.openxmlformats.org/officeDocument/2006/docPropsVTypes">
  <Template>TM03457491[[fn=Metropolitan]]</Template>
  <TotalTime>397</TotalTime>
  <Words>412</Words>
  <Application>Microsoft Macintosh PowerPoint</Application>
  <PresentationFormat>Custom</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Metropolitan</vt:lpstr>
      <vt:lpstr>SALT MARSHES</vt:lpstr>
      <vt:lpstr>PowerPoint Presentation</vt:lpstr>
      <vt:lpstr>SO WHAT ARE SALT MARSHES?</vt:lpstr>
      <vt:lpstr>MORE INFO!</vt:lpstr>
      <vt:lpstr>PowerPoint Presentation</vt:lpstr>
      <vt:lpstr>WHY LIVE HERE?</vt:lpstr>
      <vt:lpstr>PowerPoint Presentation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SALT MARSHES</dc:title>
  <dc:creator>Saliha Noor</dc:creator>
  <cp:lastModifiedBy>Kayla McDaniel</cp:lastModifiedBy>
  <cp:revision>16</cp:revision>
  <dcterms:created xsi:type="dcterms:W3CDTF">2015-10-07T00:47:36Z</dcterms:created>
  <dcterms:modified xsi:type="dcterms:W3CDTF">2015-10-09T16:56:16Z</dcterms:modified>
</cp:coreProperties>
</file>