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gif" ContentType="image/gif"/>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0" r:id="rId4"/>
    <p:sldId id="258" r:id="rId5"/>
    <p:sldId id="259" r:id="rId6"/>
    <p:sldId id="261" r:id="rId7"/>
    <p:sldId id="267" r:id="rId8"/>
    <p:sldId id="264" r:id="rId9"/>
    <p:sldId id="262" r:id="rId10"/>
    <p:sldId id="265" r:id="rId11"/>
    <p:sldId id="266" r:id="rId12"/>
    <p:sldId id="263"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809" autoAdjust="0"/>
    <p:restoredTop sz="94660"/>
  </p:normalViewPr>
  <p:slideViewPr>
    <p:cSldViewPr snapToGrid="0">
      <p:cViewPr varScale="1">
        <p:scale>
          <a:sx n="65" d="100"/>
          <a:sy n="65" d="100"/>
        </p:scale>
        <p:origin x="-104" y="-66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printerSettings" Target="printerSettings/printerSettings1.bin"/><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9E55EBD-D0C1-4034-B8E9-2F1E3FB1AD13}" type="datetimeFigureOut">
              <a:rPr lang="en-US" smtClean="0"/>
              <a:t>3/15/16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1F452B-F99F-4AFA-8B10-B3C2F3E7B7F3}" type="slidenum">
              <a:rPr lang="en-US" smtClean="0"/>
              <a:t>‹#›</a:t>
            </a:fld>
            <a:endParaRPr lang="en-US"/>
          </a:p>
        </p:txBody>
      </p:sp>
    </p:spTree>
    <p:extLst>
      <p:ext uri="{BB962C8B-B14F-4D97-AF65-F5344CB8AC3E}">
        <p14:creationId xmlns:p14="http://schemas.microsoft.com/office/powerpoint/2010/main" val="23335047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9E55EBD-D0C1-4034-B8E9-2F1E3FB1AD13}" type="datetimeFigureOut">
              <a:rPr lang="en-US" smtClean="0"/>
              <a:t>3/15/16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1F452B-F99F-4AFA-8B10-B3C2F3E7B7F3}" type="slidenum">
              <a:rPr lang="en-US" smtClean="0"/>
              <a:t>‹#›</a:t>
            </a:fld>
            <a:endParaRPr lang="en-US"/>
          </a:p>
        </p:txBody>
      </p:sp>
    </p:spTree>
    <p:extLst>
      <p:ext uri="{BB962C8B-B14F-4D97-AF65-F5344CB8AC3E}">
        <p14:creationId xmlns:p14="http://schemas.microsoft.com/office/powerpoint/2010/main" val="27549205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9E55EBD-D0C1-4034-B8E9-2F1E3FB1AD13}" type="datetimeFigureOut">
              <a:rPr lang="en-US" smtClean="0"/>
              <a:t>3/15/16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1F452B-F99F-4AFA-8B10-B3C2F3E7B7F3}" type="slidenum">
              <a:rPr lang="en-US" smtClean="0"/>
              <a:t>‹#›</a:t>
            </a:fld>
            <a:endParaRPr lang="en-US"/>
          </a:p>
        </p:txBody>
      </p:sp>
    </p:spTree>
    <p:extLst>
      <p:ext uri="{BB962C8B-B14F-4D97-AF65-F5344CB8AC3E}">
        <p14:creationId xmlns:p14="http://schemas.microsoft.com/office/powerpoint/2010/main" val="25813659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9E55EBD-D0C1-4034-B8E9-2F1E3FB1AD13}" type="datetimeFigureOut">
              <a:rPr lang="en-US" smtClean="0"/>
              <a:t>3/15/16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1F452B-F99F-4AFA-8B10-B3C2F3E7B7F3}" type="slidenum">
              <a:rPr lang="en-US" smtClean="0"/>
              <a:t>‹#›</a:t>
            </a:fld>
            <a:endParaRPr lang="en-US"/>
          </a:p>
        </p:txBody>
      </p:sp>
    </p:spTree>
    <p:extLst>
      <p:ext uri="{BB962C8B-B14F-4D97-AF65-F5344CB8AC3E}">
        <p14:creationId xmlns:p14="http://schemas.microsoft.com/office/powerpoint/2010/main" val="13768493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9E55EBD-D0C1-4034-B8E9-2F1E3FB1AD13}" type="datetimeFigureOut">
              <a:rPr lang="en-US" smtClean="0"/>
              <a:t>3/15/16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1F452B-F99F-4AFA-8B10-B3C2F3E7B7F3}" type="slidenum">
              <a:rPr lang="en-US" smtClean="0"/>
              <a:t>‹#›</a:t>
            </a:fld>
            <a:endParaRPr lang="en-US"/>
          </a:p>
        </p:txBody>
      </p:sp>
    </p:spTree>
    <p:extLst>
      <p:ext uri="{BB962C8B-B14F-4D97-AF65-F5344CB8AC3E}">
        <p14:creationId xmlns:p14="http://schemas.microsoft.com/office/powerpoint/2010/main" val="15957352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9E55EBD-D0C1-4034-B8E9-2F1E3FB1AD13}" type="datetimeFigureOut">
              <a:rPr lang="en-US" smtClean="0"/>
              <a:t>3/15/16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1F452B-F99F-4AFA-8B10-B3C2F3E7B7F3}" type="slidenum">
              <a:rPr lang="en-US" smtClean="0"/>
              <a:t>‹#›</a:t>
            </a:fld>
            <a:endParaRPr lang="en-US"/>
          </a:p>
        </p:txBody>
      </p:sp>
    </p:spTree>
    <p:extLst>
      <p:ext uri="{BB962C8B-B14F-4D97-AF65-F5344CB8AC3E}">
        <p14:creationId xmlns:p14="http://schemas.microsoft.com/office/powerpoint/2010/main" val="7036602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9E55EBD-D0C1-4034-B8E9-2F1E3FB1AD13}" type="datetimeFigureOut">
              <a:rPr lang="en-US" smtClean="0"/>
              <a:t>3/15/16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81F452B-F99F-4AFA-8B10-B3C2F3E7B7F3}" type="slidenum">
              <a:rPr lang="en-US" smtClean="0"/>
              <a:t>‹#›</a:t>
            </a:fld>
            <a:endParaRPr lang="en-US"/>
          </a:p>
        </p:txBody>
      </p:sp>
    </p:spTree>
    <p:extLst>
      <p:ext uri="{BB962C8B-B14F-4D97-AF65-F5344CB8AC3E}">
        <p14:creationId xmlns:p14="http://schemas.microsoft.com/office/powerpoint/2010/main" val="20450866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9E55EBD-D0C1-4034-B8E9-2F1E3FB1AD13}" type="datetimeFigureOut">
              <a:rPr lang="en-US" smtClean="0"/>
              <a:t>3/15/16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81F452B-F99F-4AFA-8B10-B3C2F3E7B7F3}" type="slidenum">
              <a:rPr lang="en-US" smtClean="0"/>
              <a:t>‹#›</a:t>
            </a:fld>
            <a:endParaRPr lang="en-US"/>
          </a:p>
        </p:txBody>
      </p:sp>
    </p:spTree>
    <p:extLst>
      <p:ext uri="{BB962C8B-B14F-4D97-AF65-F5344CB8AC3E}">
        <p14:creationId xmlns:p14="http://schemas.microsoft.com/office/powerpoint/2010/main" val="13501184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9E55EBD-D0C1-4034-B8E9-2F1E3FB1AD13}" type="datetimeFigureOut">
              <a:rPr lang="en-US" smtClean="0"/>
              <a:t>3/15/16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81F452B-F99F-4AFA-8B10-B3C2F3E7B7F3}" type="slidenum">
              <a:rPr lang="en-US" smtClean="0"/>
              <a:t>‹#›</a:t>
            </a:fld>
            <a:endParaRPr lang="en-US"/>
          </a:p>
        </p:txBody>
      </p:sp>
    </p:spTree>
    <p:extLst>
      <p:ext uri="{BB962C8B-B14F-4D97-AF65-F5344CB8AC3E}">
        <p14:creationId xmlns:p14="http://schemas.microsoft.com/office/powerpoint/2010/main" val="23653146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9E55EBD-D0C1-4034-B8E9-2F1E3FB1AD13}" type="datetimeFigureOut">
              <a:rPr lang="en-US" smtClean="0"/>
              <a:t>3/15/16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1F452B-F99F-4AFA-8B10-B3C2F3E7B7F3}" type="slidenum">
              <a:rPr lang="en-US" smtClean="0"/>
              <a:t>‹#›</a:t>
            </a:fld>
            <a:endParaRPr lang="en-US"/>
          </a:p>
        </p:txBody>
      </p:sp>
    </p:spTree>
    <p:extLst>
      <p:ext uri="{BB962C8B-B14F-4D97-AF65-F5344CB8AC3E}">
        <p14:creationId xmlns:p14="http://schemas.microsoft.com/office/powerpoint/2010/main" val="15252460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9E55EBD-D0C1-4034-B8E9-2F1E3FB1AD13}" type="datetimeFigureOut">
              <a:rPr lang="en-US" smtClean="0"/>
              <a:t>3/15/16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1F452B-F99F-4AFA-8B10-B3C2F3E7B7F3}" type="slidenum">
              <a:rPr lang="en-US" smtClean="0"/>
              <a:t>‹#›</a:t>
            </a:fld>
            <a:endParaRPr lang="en-US"/>
          </a:p>
        </p:txBody>
      </p:sp>
    </p:spTree>
    <p:extLst>
      <p:ext uri="{BB962C8B-B14F-4D97-AF65-F5344CB8AC3E}">
        <p14:creationId xmlns:p14="http://schemas.microsoft.com/office/powerpoint/2010/main" val="173353544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9E55EBD-D0C1-4034-B8E9-2F1E3FB1AD13}" type="datetimeFigureOut">
              <a:rPr lang="en-US" smtClean="0"/>
              <a:t>3/15/16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1F452B-F99F-4AFA-8B10-B3C2F3E7B7F3}" type="slidenum">
              <a:rPr lang="en-US" smtClean="0"/>
              <a:t>‹#›</a:t>
            </a:fld>
            <a:endParaRPr lang="en-US"/>
          </a:p>
        </p:txBody>
      </p:sp>
    </p:spTree>
    <p:extLst>
      <p:ext uri="{BB962C8B-B14F-4D97-AF65-F5344CB8AC3E}">
        <p14:creationId xmlns:p14="http://schemas.microsoft.com/office/powerpoint/2010/main" val="25513959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4.png"/></Relationships>
</file>

<file path=ppt/slides/_rels/slide11.xml.rels><?xml version="1.0" encoding="UTF-8" standalone="yes"?>
<Relationships xmlns="http://schemas.openxmlformats.org/package/2006/relationships"><Relationship Id="rId3" Type="http://schemas.openxmlformats.org/officeDocument/2006/relationships/hyperlink" Target="http://globalrec.org/2016/03/01/waste-picker-day-2016-just-recycling/" TargetMode="External"/><Relationship Id="rId4" Type="http://schemas.openxmlformats.org/officeDocument/2006/relationships/hyperlink" Target="http://www.motherjones.com/environment/2012/07/trash-charts-world-bank-report-economy" TargetMode="External"/><Relationship Id="rId5" Type="http://schemas.openxmlformats.org/officeDocument/2006/relationships/hyperlink" Target="https://www.causesinternational.com/ewaste/e-waste-facts" TargetMode="External"/><Relationship Id="rId6" Type="http://schemas.openxmlformats.org/officeDocument/2006/relationships/hyperlink" Target="http://avax.news/sad/Young_Waste_Pickers_in_India.html" TargetMode="External"/><Relationship Id="rId1" Type="http://schemas.openxmlformats.org/officeDocument/2006/relationships/slideLayout" Target="../slideLayouts/slideLayout2.xml"/><Relationship Id="rId2" Type="http://schemas.openxmlformats.org/officeDocument/2006/relationships/hyperlink" Target="http://www.no-burn.org/downloads/ZW%20Pune.pdf"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eg"/></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4" Type="http://schemas.openxmlformats.org/officeDocument/2006/relationships/image" Target="../media/image6.jpeg"/><Relationship Id="rId5" Type="http://schemas.openxmlformats.org/officeDocument/2006/relationships/image" Target="../media/image7.jpeg"/><Relationship Id="rId6" Type="http://schemas.openxmlformats.org/officeDocument/2006/relationships/image" Target="../media/image8.jpeg"/><Relationship Id="rId7" Type="http://schemas.openxmlformats.org/officeDocument/2006/relationships/image" Target="../media/image9.jpeg"/><Relationship Id="rId1" Type="http://schemas.openxmlformats.org/officeDocument/2006/relationships/slideLayout" Target="../slideLayouts/slideLayout2.xml"/><Relationship Id="rId2" Type="http://schemas.openxmlformats.org/officeDocument/2006/relationships/image" Target="../media/image4.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0.gi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1.jpeg"/></Relationships>
</file>

<file path=ppt/slides/_rels/slide8.xml.rels><?xml version="1.0" encoding="UTF-8" standalone="yes"?>
<Relationships xmlns="http://schemas.openxmlformats.org/package/2006/relationships"><Relationship Id="rId3" Type="http://schemas.openxmlformats.org/officeDocument/2006/relationships/image" Target="../media/image12.gif"/><Relationship Id="rId4" Type="http://schemas.openxmlformats.org/officeDocument/2006/relationships/image" Target="../media/image13.jpeg"/><Relationship Id="rId1" Type="http://schemas.openxmlformats.org/officeDocument/2006/relationships/slideLayout" Target="../slideLayouts/slideLayout2.xml"/><Relationship Id="rId2" Type="http://schemas.openxmlformats.org/officeDocument/2006/relationships/hyperlink" Target="https://www.ted.com/talks/mundano_pimp_my_trash_cart?language=en"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1028" name="Picture 4" descr="http://a.fastcompany.net/multisite_files/fastcompany/imagecache/1280/poster/2015/04/3044807-poster-p-1-this-clever-platform-is-helping-waste-pickers-solve-indias-growing-trash-problem.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
            <a:ext cx="12192000" cy="68580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73487234"/>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anose="02020603050405020304" pitchFamily="18" charset="0"/>
                <a:cs typeface="Times New Roman" panose="02020603050405020304" pitchFamily="18" charset="0"/>
              </a:rPr>
              <a:t>WHAT THEY WANT!</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fontScale="85000" lnSpcReduction="20000"/>
          </a:bodyPr>
          <a:lstStyle/>
          <a:p>
            <a:r>
              <a:rPr lang="en-US" dirty="0">
                <a:latin typeface="Times New Roman" panose="02020603050405020304" pitchFamily="18" charset="0"/>
                <a:cs typeface="Times New Roman" panose="02020603050405020304" pitchFamily="18" charset="0"/>
              </a:rPr>
              <a:t>What the waste pickers have to offer is quite clear: waste collection, sorting, reclaiming, and recycling services at a reasonable cost. </a:t>
            </a:r>
            <a:endParaRPr lang="en-US"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recognition </a:t>
            </a:r>
            <a:r>
              <a:rPr lang="en-US" dirty="0">
                <a:latin typeface="Times New Roman" panose="02020603050405020304" pitchFamily="18" charset="0"/>
                <a:cs typeface="Times New Roman" panose="02020603050405020304" pitchFamily="18" charset="0"/>
              </a:rPr>
              <a:t>for the services they </a:t>
            </a:r>
            <a:r>
              <a:rPr lang="en-US" dirty="0" smtClean="0">
                <a:latin typeface="Times New Roman" panose="02020603050405020304" pitchFamily="18" charset="0"/>
                <a:cs typeface="Times New Roman" panose="02020603050405020304" pitchFamily="18" charset="0"/>
              </a:rPr>
              <a:t>provide</a:t>
            </a:r>
          </a:p>
          <a:p>
            <a:r>
              <a:rPr lang="en-US" dirty="0" smtClean="0">
                <a:latin typeface="Times New Roman" panose="02020603050405020304" pitchFamily="18" charset="0"/>
                <a:cs typeface="Times New Roman" panose="02020603050405020304" pitchFamily="18" charset="0"/>
              </a:rPr>
              <a:t>access </a:t>
            </a:r>
            <a:r>
              <a:rPr lang="en-US" dirty="0">
                <a:latin typeface="Times New Roman" panose="02020603050405020304" pitchFamily="18" charset="0"/>
                <a:cs typeface="Times New Roman" panose="02020603050405020304" pitchFamily="18" charset="0"/>
              </a:rPr>
              <a:t>to </a:t>
            </a:r>
            <a:r>
              <a:rPr lang="en-US" dirty="0" smtClean="0">
                <a:latin typeface="Times New Roman" panose="02020603050405020304" pitchFamily="18" charset="0"/>
                <a:cs typeface="Times New Roman" panose="02020603050405020304" pitchFamily="18" charset="0"/>
              </a:rPr>
              <a:t>waste</a:t>
            </a:r>
          </a:p>
          <a:p>
            <a:r>
              <a:rPr lang="en-US" dirty="0" smtClean="0">
                <a:latin typeface="Times New Roman" panose="02020603050405020304" pitchFamily="18" charset="0"/>
                <a:cs typeface="Times New Roman" panose="02020603050405020304" pitchFamily="18" charset="0"/>
              </a:rPr>
              <a:t>the </a:t>
            </a:r>
            <a:r>
              <a:rPr lang="en-US" dirty="0">
                <a:latin typeface="Times New Roman" panose="02020603050405020304" pitchFamily="18" charset="0"/>
                <a:cs typeface="Times New Roman" panose="02020603050405020304" pitchFamily="18" charset="0"/>
              </a:rPr>
              <a:t>right to bid for solid waste management </a:t>
            </a:r>
            <a:r>
              <a:rPr lang="en-US" dirty="0" smtClean="0">
                <a:latin typeface="Times New Roman" panose="02020603050405020304" pitchFamily="18" charset="0"/>
                <a:cs typeface="Times New Roman" panose="02020603050405020304" pitchFamily="18" charset="0"/>
              </a:rPr>
              <a:t>contracts</a:t>
            </a:r>
          </a:p>
          <a:p>
            <a:r>
              <a:rPr lang="en-US" dirty="0" smtClean="0">
                <a:latin typeface="Times New Roman" panose="02020603050405020304" pitchFamily="18" charset="0"/>
                <a:cs typeface="Times New Roman" panose="02020603050405020304" pitchFamily="18" charset="0"/>
              </a:rPr>
              <a:t>trucks </a:t>
            </a:r>
            <a:r>
              <a:rPr lang="en-US" dirty="0">
                <a:latin typeface="Times New Roman" panose="02020603050405020304" pitchFamily="18" charset="0"/>
                <a:cs typeface="Times New Roman" panose="02020603050405020304" pitchFamily="18" charset="0"/>
              </a:rPr>
              <a:t>for hauling </a:t>
            </a:r>
            <a:r>
              <a:rPr lang="en-US" dirty="0" smtClean="0">
                <a:latin typeface="Times New Roman" panose="02020603050405020304" pitchFamily="18" charset="0"/>
                <a:cs typeface="Times New Roman" panose="02020603050405020304" pitchFamily="18" charset="0"/>
              </a:rPr>
              <a:t>waste</a:t>
            </a:r>
          </a:p>
          <a:p>
            <a:r>
              <a:rPr lang="en-US" dirty="0" smtClean="0">
                <a:latin typeface="Times New Roman" panose="02020603050405020304" pitchFamily="18" charset="0"/>
                <a:cs typeface="Times New Roman" panose="02020603050405020304" pitchFamily="18" charset="0"/>
              </a:rPr>
              <a:t>a </a:t>
            </a:r>
            <a:r>
              <a:rPr lang="en-US" dirty="0">
                <a:latin typeface="Times New Roman" panose="02020603050405020304" pitchFamily="18" charset="0"/>
                <a:cs typeface="Times New Roman" panose="02020603050405020304" pitchFamily="18" charset="0"/>
              </a:rPr>
              <a:t>safe space and equipment for </a:t>
            </a:r>
            <a:r>
              <a:rPr lang="en-US" dirty="0" smtClean="0">
                <a:latin typeface="Times New Roman" panose="02020603050405020304" pitchFamily="18" charset="0"/>
                <a:cs typeface="Times New Roman" panose="02020603050405020304" pitchFamily="18" charset="0"/>
              </a:rPr>
              <a:t>storing</a:t>
            </a:r>
          </a:p>
          <a:p>
            <a:r>
              <a:rPr lang="en-US" dirty="0" smtClean="0">
                <a:latin typeface="Times New Roman" panose="02020603050405020304" pitchFamily="18" charset="0"/>
                <a:cs typeface="Times New Roman" panose="02020603050405020304" pitchFamily="18" charset="0"/>
              </a:rPr>
              <a:t>Compacting</a:t>
            </a:r>
          </a:p>
          <a:p>
            <a:r>
              <a:rPr lang="en-US" dirty="0" smtClean="0">
                <a:latin typeface="Times New Roman" panose="02020603050405020304" pitchFamily="18" charset="0"/>
                <a:cs typeface="Times New Roman" panose="02020603050405020304" pitchFamily="18" charset="0"/>
              </a:rPr>
              <a:t>Bundling</a:t>
            </a:r>
          </a:p>
          <a:p>
            <a:r>
              <a:rPr lang="en-US" dirty="0" smtClean="0">
                <a:latin typeface="Times New Roman" panose="02020603050405020304" pitchFamily="18" charset="0"/>
                <a:cs typeface="Times New Roman" panose="02020603050405020304" pitchFamily="18" charset="0"/>
              </a:rPr>
              <a:t>processing waste</a:t>
            </a:r>
          </a:p>
          <a:p>
            <a:r>
              <a:rPr lang="en-US" dirty="0" smtClean="0">
                <a:latin typeface="Times New Roman" panose="02020603050405020304" pitchFamily="18" charset="0"/>
                <a:cs typeface="Times New Roman" panose="02020603050405020304" pitchFamily="18" charset="0"/>
              </a:rPr>
              <a:t>fair </a:t>
            </a:r>
            <a:r>
              <a:rPr lang="en-US" dirty="0">
                <a:latin typeface="Times New Roman" panose="02020603050405020304" pitchFamily="18" charset="0"/>
                <a:cs typeface="Times New Roman" panose="02020603050405020304" pitchFamily="18" charset="0"/>
              </a:rPr>
              <a:t>prices for the waste they collect and the recycled materials that they reclaim, process, and sell. </a:t>
            </a:r>
          </a:p>
        </p:txBody>
      </p:sp>
      <p:pic>
        <p:nvPicPr>
          <p:cNvPr id="4" name="Picture 2" descr="Image result for justic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83657" y="365125"/>
            <a:ext cx="2008031" cy="10967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86902555"/>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SOURCES </a:t>
            </a:r>
            <a:endParaRPr lang="en-US" dirty="0"/>
          </a:p>
        </p:txBody>
      </p:sp>
      <p:sp>
        <p:nvSpPr>
          <p:cNvPr id="3" name="Content Placeholder 2"/>
          <p:cNvSpPr>
            <a:spLocks noGrp="1"/>
          </p:cNvSpPr>
          <p:nvPr>
            <p:ph idx="1"/>
          </p:nvPr>
        </p:nvSpPr>
        <p:spPr/>
        <p:txBody>
          <a:bodyPr/>
          <a:lstStyle/>
          <a:p>
            <a:r>
              <a:rPr lang="en-US" dirty="0" smtClean="0">
                <a:hlinkClick r:id="rId2"/>
              </a:rPr>
              <a:t>http://www.theguardian.com/environment/2016/jan/20/buenos-aires-litter-pickers-cartoneros-recycling-argentina-environment</a:t>
            </a:r>
          </a:p>
          <a:p>
            <a:r>
              <a:rPr lang="en-US" dirty="0" smtClean="0">
                <a:hlinkClick r:id="rId2"/>
              </a:rPr>
              <a:t>http://www.no-burn.org/downloads/ZW%20Pune.pdf</a:t>
            </a:r>
            <a:endParaRPr lang="en-US" dirty="0" smtClean="0"/>
          </a:p>
          <a:p>
            <a:r>
              <a:rPr lang="en-US" dirty="0" smtClean="0">
                <a:hlinkClick r:id="rId3"/>
              </a:rPr>
              <a:t>http://globalrec.org/2016/03/01/waste-picker-day-2016-just-recycling/</a:t>
            </a:r>
            <a:endParaRPr lang="en-US" dirty="0" smtClean="0"/>
          </a:p>
          <a:p>
            <a:r>
              <a:rPr lang="en-US" dirty="0" smtClean="0">
                <a:hlinkClick r:id="rId4"/>
              </a:rPr>
              <a:t>http://www.motherjones.com/environment/2012/07/trash-charts-world-bank-report-economy</a:t>
            </a:r>
            <a:endParaRPr lang="en-US" dirty="0" smtClean="0"/>
          </a:p>
          <a:p>
            <a:r>
              <a:rPr lang="en-US" dirty="0" smtClean="0">
                <a:hlinkClick r:id="rId5"/>
              </a:rPr>
              <a:t>https://www.causesinternational.com/ewaste/e-waste-facts</a:t>
            </a:r>
            <a:endParaRPr lang="en-US" dirty="0" smtClean="0"/>
          </a:p>
          <a:p>
            <a:r>
              <a:rPr lang="en-US" dirty="0" smtClean="0">
                <a:hlinkClick r:id="rId6"/>
              </a:rPr>
              <a:t>http://avax.news/sad/Young_Waste_Pickers_in_India.html</a:t>
            </a:r>
            <a:endParaRPr lang="en-US" dirty="0" smtClean="0"/>
          </a:p>
          <a:p>
            <a:endParaRPr lang="en-US" dirty="0"/>
          </a:p>
        </p:txBody>
      </p:sp>
    </p:spTree>
    <p:extLst>
      <p:ext uri="{BB962C8B-B14F-4D97-AF65-F5344CB8AC3E}">
        <p14:creationId xmlns:p14="http://schemas.microsoft.com/office/powerpoint/2010/main" val="2613381327"/>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VIDEO</a:t>
            </a:r>
            <a:endParaRPr lang="en-US" dirty="0"/>
          </a:p>
        </p:txBody>
      </p:sp>
      <p:sp>
        <p:nvSpPr>
          <p:cNvPr id="3" name="Content Placeholder 2"/>
          <p:cNvSpPr>
            <a:spLocks noGrp="1"/>
          </p:cNvSpPr>
          <p:nvPr>
            <p:ph idx="1"/>
          </p:nvPr>
        </p:nvSpPr>
        <p:spPr/>
        <p:txBody>
          <a:bodyPr/>
          <a:lstStyle/>
          <a:p>
            <a:r>
              <a:rPr lang="en-US" dirty="0" smtClean="0"/>
              <a:t>http://globalrec.org/2016/03/01/waste-picker-day-2016-just-recycling/</a:t>
            </a:r>
            <a:endParaRPr lang="en-US" dirty="0"/>
          </a:p>
        </p:txBody>
      </p:sp>
    </p:spTree>
    <p:extLst>
      <p:ext uri="{BB962C8B-B14F-4D97-AF65-F5344CB8AC3E}">
        <p14:creationId xmlns:p14="http://schemas.microsoft.com/office/powerpoint/2010/main" val="869455924"/>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49215"/>
            <a:ext cx="10515600" cy="1325563"/>
          </a:xfrm>
        </p:spPr>
        <p:txBody>
          <a:bodyPr/>
          <a:lstStyle/>
          <a:p>
            <a:r>
              <a:rPr lang="en-US" b="1" dirty="0" smtClean="0">
                <a:latin typeface="Times New Roman" panose="02020603050405020304" pitchFamily="18" charset="0"/>
                <a:cs typeface="Times New Roman" panose="02020603050405020304" pitchFamily="18" charset="0"/>
              </a:rPr>
              <a:t>WASTE PICKERS </a:t>
            </a:r>
            <a:r>
              <a:rPr lang="en-US" dirty="0" smtClean="0">
                <a:latin typeface="Times New Roman" panose="02020603050405020304" pitchFamily="18" charset="0"/>
                <a:cs typeface="Times New Roman" panose="02020603050405020304" pitchFamily="18" charset="0"/>
              </a:rPr>
              <a:t/>
            </a:r>
            <a:br>
              <a:rPr lang="en-US" dirty="0" smtClean="0">
                <a:latin typeface="Times New Roman" panose="02020603050405020304" pitchFamily="18" charset="0"/>
                <a:cs typeface="Times New Roman" panose="02020603050405020304" pitchFamily="18" charset="0"/>
              </a:rPr>
            </a:br>
            <a:r>
              <a:rPr lang="en-US" dirty="0" smtClean="0">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By: Saliha Noor </a:t>
            </a:r>
            <a:endParaRPr lang="en-US" sz="2800" dirty="0">
              <a:latin typeface="Times New Roman" panose="02020603050405020304" pitchFamily="18" charset="0"/>
              <a:cs typeface="Times New Roman" panose="02020603050405020304" pitchFamily="18" charset="0"/>
            </a:endParaRPr>
          </a:p>
        </p:txBody>
      </p:sp>
      <p:pic>
        <p:nvPicPr>
          <p:cNvPr id="2050" name="Picture 2" descr="In this October 17, 2014 photo, young waste pickers look for recyclable items at a landfill on the outskirts of New Delhi, India. (Photo by Altaf Qadri/AP Photo)"/>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98369" y="1790163"/>
            <a:ext cx="7225049" cy="48166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44055593"/>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anose="02020603050405020304" pitchFamily="18" charset="0"/>
                <a:cs typeface="Times New Roman" panose="02020603050405020304" pitchFamily="18" charset="0"/>
              </a:rPr>
              <a:t>Who are they?</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r>
              <a:rPr lang="en-US" dirty="0" smtClean="0">
                <a:latin typeface="Times New Roman" panose="02020603050405020304" pitchFamily="18" charset="0"/>
                <a:cs typeface="Times New Roman" panose="02020603050405020304" pitchFamily="18" charset="0"/>
              </a:rPr>
              <a:t>They are people from low-income and disadvantage communities. They make a living by collecting and sorting waste, and then selling the retrieved waste through intermediaries to the recycling industry. </a:t>
            </a:r>
          </a:p>
          <a:p>
            <a:r>
              <a:rPr lang="en-US" dirty="0">
                <a:latin typeface="Times New Roman" panose="02020603050405020304" pitchFamily="18" charset="0"/>
                <a:cs typeface="Times New Roman" panose="02020603050405020304" pitchFamily="18" charset="0"/>
              </a:rPr>
              <a:t>Millions of people worldwide make a living by collecting, sorting and selling what others have thrown away. These informal waste pickers do a great service for their cities but are often overlooked, maltreated and even criminalized</a:t>
            </a:r>
            <a:r>
              <a:rPr lang="en-US" dirty="0" smtClean="0">
                <a:latin typeface="Times New Roman" panose="02020603050405020304" pitchFamily="18" charset="0"/>
                <a:cs typeface="Times New Roman" panose="02020603050405020304" pitchFamily="18" charset="0"/>
              </a:rPr>
              <a:t>.</a:t>
            </a:r>
          </a:p>
          <a:p>
            <a:r>
              <a:rPr lang="en-US" dirty="0" smtClean="0">
                <a:latin typeface="Times New Roman" panose="02020603050405020304" pitchFamily="18" charset="0"/>
                <a:cs typeface="Times New Roman" panose="02020603050405020304" pitchFamily="18" charset="0"/>
              </a:rPr>
              <a:t>Waste pickers are all ages.</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01812620"/>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553792" y="1825625"/>
            <a:ext cx="10800008" cy="4351338"/>
          </a:xfrm>
        </p:spPr>
        <p:txBody>
          <a:bodyPr/>
          <a:lstStyle/>
          <a:p>
            <a:r>
              <a:rPr lang="en-US" dirty="0">
                <a:latin typeface="Times New Roman" panose="02020603050405020304" pitchFamily="18" charset="0"/>
                <a:cs typeface="Times New Roman" panose="02020603050405020304" pitchFamily="18" charset="0"/>
              </a:rPr>
              <a:t>Recycling </a:t>
            </a:r>
            <a:r>
              <a:rPr lang="en-US" dirty="0" smtClean="0">
                <a:latin typeface="Times New Roman" panose="02020603050405020304" pitchFamily="18" charset="0"/>
                <a:cs typeface="Times New Roman" panose="02020603050405020304" pitchFamily="18" charset="0"/>
              </a:rPr>
              <a:t>waste helps the environment by decreasing greenhouse emissions and stimulates </a:t>
            </a:r>
            <a:r>
              <a:rPr lang="en-US" dirty="0">
                <a:latin typeface="Times New Roman" panose="02020603050405020304" pitchFamily="18" charset="0"/>
                <a:cs typeface="Times New Roman" panose="02020603050405020304" pitchFamily="18" charset="0"/>
              </a:rPr>
              <a:t>the economy by supplying raw materials and packaging materials</a:t>
            </a:r>
            <a:r>
              <a:rPr lang="en-US" dirty="0" smtClean="0">
                <a:latin typeface="Times New Roman" panose="02020603050405020304" pitchFamily="18" charset="0"/>
                <a:cs typeface="Times New Roman" panose="02020603050405020304" pitchFamily="18" charset="0"/>
              </a:rPr>
              <a:t>.</a:t>
            </a:r>
          </a:p>
          <a:p>
            <a:r>
              <a:rPr lang="en-US" dirty="0" smtClean="0">
                <a:latin typeface="Times New Roman" panose="02020603050405020304" pitchFamily="18" charset="0"/>
                <a:cs typeface="Times New Roman" panose="02020603050405020304" pitchFamily="18" charset="0"/>
              </a:rPr>
              <a:t>“Waste </a:t>
            </a:r>
            <a:r>
              <a:rPr lang="en-US" dirty="0">
                <a:latin typeface="Times New Roman" panose="02020603050405020304" pitchFamily="18" charset="0"/>
                <a:cs typeface="Times New Roman" panose="02020603050405020304" pitchFamily="18" charset="0"/>
              </a:rPr>
              <a:t>pickers are the principal actors in reclaiming waste for the recycling industry</a:t>
            </a:r>
            <a:r>
              <a:rPr lang="en-US" dirty="0" smtClean="0">
                <a:latin typeface="Times New Roman" panose="02020603050405020304" pitchFamily="18" charset="0"/>
                <a:cs typeface="Times New Roman" panose="02020603050405020304" pitchFamily="18" charset="0"/>
              </a:rPr>
              <a:t>.”</a:t>
            </a:r>
          </a:p>
          <a:p>
            <a:r>
              <a:rPr lang="en-US" dirty="0" smtClean="0">
                <a:latin typeface="Times New Roman" panose="02020603050405020304" pitchFamily="18" charset="0"/>
                <a:cs typeface="Times New Roman" panose="02020603050405020304" pitchFamily="18" charset="0"/>
              </a:rPr>
              <a:t>They are good at sorting, bundling different types of waste by color, weight and end use to sell to the recycling industry. </a:t>
            </a:r>
            <a:endParaRPr lang="en-US" dirty="0">
              <a:latin typeface="Times New Roman" panose="02020603050405020304" pitchFamily="18" charset="0"/>
              <a:cs typeface="Times New Roman" panose="02020603050405020304" pitchFamily="18" charset="0"/>
            </a:endParaRPr>
          </a:p>
        </p:txBody>
      </p:sp>
      <p:pic>
        <p:nvPicPr>
          <p:cNvPr id="4098" name="Picture 2" descr="http://www.cityofmonroe.org/images/pages/N407/recycling.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001566" y="5075582"/>
            <a:ext cx="1829008" cy="145291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94671604"/>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0286" y="1592746"/>
            <a:ext cx="6642705" cy="961527"/>
          </a:xfrm>
        </p:spPr>
        <p:txBody>
          <a:bodyPr/>
          <a:lstStyle/>
          <a:p>
            <a:endParaRPr lang="en-US" dirty="0"/>
          </a:p>
        </p:txBody>
      </p:sp>
      <p:pic>
        <p:nvPicPr>
          <p:cNvPr id="3074" name="Picture 2" descr="In this November 18, 2014 photo, Murshida, 12, sits on the lap of her mother Marjina as the train leaves for their village in West Bengal, at a railway station in New Delhi, India. Six months ago, Marjina stepped off a train in New Delhi with her two children, hoping to find a better life after her husband abandoned them without so much as a goodbye. (Photo by Altaf Qadri/AP Phot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9863" y="104490"/>
            <a:ext cx="3767062" cy="2449783"/>
          </a:xfrm>
          <a:prstGeom prst="rect">
            <a:avLst/>
          </a:prstGeom>
          <a:noFill/>
          <a:extLst>
            <a:ext uri="{909E8E84-426E-40dd-AFC4-6F175D3DCCD1}">
              <a14:hiddenFill xmlns:a14="http://schemas.microsoft.com/office/drawing/2010/main">
                <a:solidFill>
                  <a:srgbClr val="FFFFFF"/>
                </a:solidFill>
              </a14:hiddenFill>
            </a:ext>
          </a:extLst>
        </p:spPr>
      </p:pic>
      <p:pic>
        <p:nvPicPr>
          <p:cNvPr id="3078" name="Picture 6" descr="In this November 11, 2014 photo, Marjina, right, segregates trash with the help of her children and a young neighbor outside their rented shanty on the outskirts of New Delhi, India. (Photo by Altaf Qadri/AP Phot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41093" y="102645"/>
            <a:ext cx="3774915" cy="2451628"/>
          </a:xfrm>
          <a:prstGeom prst="rect">
            <a:avLst/>
          </a:prstGeom>
          <a:noFill/>
          <a:extLst>
            <a:ext uri="{909E8E84-426E-40dd-AFC4-6F175D3DCCD1}">
              <a14:hiddenFill xmlns:a14="http://schemas.microsoft.com/office/drawing/2010/main">
                <a:solidFill>
                  <a:srgbClr val="FFFFFF"/>
                </a:solidFill>
              </a14:hiddenFill>
            </a:ext>
          </a:extLst>
        </p:spPr>
      </p:pic>
      <p:pic>
        <p:nvPicPr>
          <p:cNvPr id="3082" name="Picture 10" descr="In this November 6, 2014 photo, a worker loads segregated trash for recycling on a truck on the outskirts of New Delhi, India. Rag picking is effectively the primary recycling system in India. While the rag pickers offer invaluable services to the city, they have few rights and are exposed to deadly poisons everyday. (Photo by Altaf Qadri/AP Photo)"/>
          <p:cNvPicPr>
            <a:picLocks noGrp="1" noChangeAspect="1" noChangeArrowheads="1"/>
          </p:cNvPicPr>
          <p:nvPr>
            <p:ph idx="1"/>
          </p:nvPr>
        </p:nvPicPr>
        <p:blipFill>
          <a:blip r:embed="rId4">
            <a:extLst>
              <a:ext uri="{28A0092B-C50C-407E-A947-70E740481C1C}">
                <a14:useLocalDpi xmlns:a14="http://schemas.microsoft.com/office/drawing/2010/main" val="0"/>
              </a:ext>
            </a:extLst>
          </a:blip>
          <a:srcRect/>
          <a:stretch>
            <a:fillRect/>
          </a:stretch>
        </p:blipFill>
        <p:spPr bwMode="auto">
          <a:xfrm>
            <a:off x="4141093" y="2804536"/>
            <a:ext cx="3829569" cy="2552195"/>
          </a:xfrm>
          <a:prstGeom prst="rect">
            <a:avLst/>
          </a:prstGeom>
          <a:noFill/>
          <a:extLst>
            <a:ext uri="{909E8E84-426E-40dd-AFC4-6F175D3DCCD1}">
              <a14:hiddenFill xmlns:a14="http://schemas.microsoft.com/office/drawing/2010/main">
                <a:solidFill>
                  <a:srgbClr val="FFFFFF"/>
                </a:solidFill>
              </a14:hiddenFill>
            </a:ext>
          </a:extLst>
        </p:spPr>
      </p:pic>
      <p:pic>
        <p:nvPicPr>
          <p:cNvPr id="3086" name="Picture 14" descr="In this October 17, 2014 photo, young waste pickers look for recyclable items at a landfill as the sun sets on the outskirts of New Delhi, India. Rag picking is effectively the primary recycling system in India. While the rag pickers offer invaluable services to the city, they have few rights and are exposed to deadly poisons everyday. (Photo by Altaf Qadri/AP Photo)"/>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120176" y="126225"/>
            <a:ext cx="3859508" cy="2428048"/>
          </a:xfrm>
          <a:prstGeom prst="rect">
            <a:avLst/>
          </a:prstGeom>
          <a:noFill/>
          <a:extLst>
            <a:ext uri="{909E8E84-426E-40dd-AFC4-6F175D3DCCD1}">
              <a14:hiddenFill xmlns:a14="http://schemas.microsoft.com/office/drawing/2010/main">
                <a:solidFill>
                  <a:srgbClr val="FFFFFF"/>
                </a:solidFill>
              </a14:hiddenFill>
            </a:ext>
          </a:extLst>
        </p:spPr>
      </p:pic>
      <p:pic>
        <p:nvPicPr>
          <p:cNvPr id="3088" name="Picture 16" descr="In this November 11, 2014 photo, Murshida, 12, daughter of rag picker Marjina, lies on a sack of trash after she fell ill, outside their rented shanty on the outskirts of New Delhi, India. (Photo by Altaf Qadri/AP Photo)"/>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99625" y="2804536"/>
            <a:ext cx="3837300" cy="2552195"/>
          </a:xfrm>
          <a:prstGeom prst="rect">
            <a:avLst/>
          </a:prstGeom>
          <a:noFill/>
          <a:extLst>
            <a:ext uri="{909E8E84-426E-40dd-AFC4-6F175D3DCCD1}">
              <a14:hiddenFill xmlns:a14="http://schemas.microsoft.com/office/drawing/2010/main">
                <a:solidFill>
                  <a:srgbClr val="FFFFFF"/>
                </a:solidFill>
              </a14:hiddenFill>
            </a:ext>
          </a:extLst>
        </p:spPr>
      </p:pic>
      <p:pic>
        <p:nvPicPr>
          <p:cNvPr id="3090" name="Picture 18" descr="In this November 6, 2014 photo, Munna bhai, a trash dealer, hands over money to Marjina for trash she segregated, as her daughter Murshida eats sweet lemon on the outskirts of New Delhi, India. The family spends their day at a landfill picking through other people’s garbage to find salvageable bits to resell or recycle, earning $26 a month. (Photo by Altaf Qadri/AP Photo)"/>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8120176" y="2772257"/>
            <a:ext cx="3816351" cy="2544234"/>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771525" y="5815013"/>
            <a:ext cx="10944225" cy="55721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smtClean="0">
                <a:latin typeface="Times New Roman" panose="02020603050405020304" pitchFamily="18" charset="0"/>
                <a:cs typeface="Times New Roman" panose="02020603050405020304" pitchFamily="18" charset="0"/>
              </a:rPr>
              <a:t>In November 18, 2014, </a:t>
            </a:r>
            <a:r>
              <a:rPr lang="en-US" dirty="0" err="1" smtClean="0">
                <a:latin typeface="Times New Roman" panose="02020603050405020304" pitchFamily="18" charset="0"/>
                <a:cs typeface="Times New Roman" panose="02020603050405020304" pitchFamily="18" charset="0"/>
              </a:rPr>
              <a:t>Murshia</a:t>
            </a:r>
            <a:r>
              <a:rPr lang="en-US" dirty="0" smtClean="0">
                <a:latin typeface="Times New Roman" panose="02020603050405020304" pitchFamily="18" charset="0"/>
                <a:cs typeface="Times New Roman" panose="02020603050405020304" pitchFamily="18" charset="0"/>
              </a:rPr>
              <a:t> and her two children decide to move back from New Delhi to their hometown after six months of poverty, illness and shame.</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1838061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08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08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08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09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34851" y="206062"/>
            <a:ext cx="11018949" cy="5970901"/>
          </a:xfrm>
        </p:spPr>
        <p:txBody>
          <a:bodyPr>
            <a:normAutofit/>
          </a:bodyPr>
          <a:lstStyle/>
          <a:p>
            <a:endParaRPr lang="en-US" u="sng" dirty="0" smtClean="0">
              <a:latin typeface="Times New Roman" panose="02020603050405020304" pitchFamily="18" charset="0"/>
              <a:cs typeface="Times New Roman" panose="02020603050405020304" pitchFamily="18" charset="0"/>
            </a:endParaRPr>
          </a:p>
          <a:p>
            <a:r>
              <a:rPr lang="en-US" u="sng" dirty="0" smtClean="0">
                <a:latin typeface="Times New Roman" panose="02020603050405020304" pitchFamily="18" charset="0"/>
                <a:cs typeface="Times New Roman" panose="02020603050405020304" pitchFamily="18" charset="0"/>
              </a:rPr>
              <a:t>Pickers Encounter</a:t>
            </a:r>
            <a:r>
              <a:rPr lang="en-US" dirty="0" smtClean="0">
                <a:latin typeface="Times New Roman" panose="02020603050405020304" pitchFamily="18" charset="0"/>
                <a:cs typeface="Times New Roman" panose="02020603050405020304" pitchFamily="18" charset="0"/>
              </a:rPr>
              <a:t>:</a:t>
            </a:r>
          </a:p>
          <a:p>
            <a:r>
              <a:rPr lang="en-US" dirty="0" smtClean="0">
                <a:latin typeface="Times New Roman" panose="02020603050405020304" pitchFamily="18" charset="0"/>
                <a:cs typeface="Times New Roman" panose="02020603050405020304" pitchFamily="18" charset="0"/>
              </a:rPr>
              <a:t>Toxic fumes</a:t>
            </a:r>
          </a:p>
          <a:p>
            <a:r>
              <a:rPr lang="en-US" dirty="0">
                <a:latin typeface="Times New Roman" panose="02020603050405020304" pitchFamily="18" charset="0"/>
                <a:cs typeface="Times New Roman" panose="02020603050405020304" pitchFamily="18" charset="0"/>
              </a:rPr>
              <a:t>S</a:t>
            </a:r>
            <a:r>
              <a:rPr lang="en-US" dirty="0" smtClean="0">
                <a:latin typeface="Times New Roman" panose="02020603050405020304" pitchFamily="18" charset="0"/>
                <a:cs typeface="Times New Roman" panose="02020603050405020304" pitchFamily="18" charset="0"/>
              </a:rPr>
              <a:t>harp objects</a:t>
            </a:r>
          </a:p>
          <a:p>
            <a:r>
              <a:rPr lang="en-US" dirty="0">
                <a:latin typeface="Times New Roman" panose="02020603050405020304" pitchFamily="18" charset="0"/>
                <a:cs typeface="Times New Roman" panose="02020603050405020304" pitchFamily="18" charset="0"/>
              </a:rPr>
              <a:t>M</a:t>
            </a:r>
            <a:r>
              <a:rPr lang="en-US" dirty="0" smtClean="0">
                <a:latin typeface="Times New Roman" panose="02020603050405020304" pitchFamily="18" charset="0"/>
                <a:cs typeface="Times New Roman" panose="02020603050405020304" pitchFamily="18" charset="0"/>
              </a:rPr>
              <a:t>edical waste</a:t>
            </a:r>
          </a:p>
          <a:p>
            <a:r>
              <a:rPr lang="en-US" dirty="0">
                <a:latin typeface="Times New Roman" panose="02020603050405020304" pitchFamily="18" charset="0"/>
                <a:cs typeface="Times New Roman" panose="02020603050405020304" pitchFamily="18" charset="0"/>
              </a:rPr>
              <a:t>S</a:t>
            </a:r>
            <a:r>
              <a:rPr lang="en-US" dirty="0" smtClean="0">
                <a:latin typeface="Times New Roman" panose="02020603050405020304" pitchFamily="18" charset="0"/>
                <a:cs typeface="Times New Roman" panose="02020603050405020304" pitchFamily="18" charset="0"/>
              </a:rPr>
              <a:t>uffer </a:t>
            </a:r>
            <a:r>
              <a:rPr lang="en-US" dirty="0">
                <a:latin typeface="Times New Roman" panose="02020603050405020304" pitchFamily="18" charset="0"/>
                <a:cs typeface="Times New Roman" panose="02020603050405020304" pitchFamily="18" charset="0"/>
              </a:rPr>
              <a:t>repetitive stress injuries from bending, carrying heavy loads, and walking long </a:t>
            </a:r>
            <a:r>
              <a:rPr lang="en-US" dirty="0" smtClean="0">
                <a:latin typeface="Times New Roman" panose="02020603050405020304" pitchFamily="18" charset="0"/>
                <a:cs typeface="Times New Roman" panose="02020603050405020304" pitchFamily="18" charset="0"/>
              </a:rPr>
              <a:t>distances</a:t>
            </a:r>
          </a:p>
          <a:p>
            <a:r>
              <a:rPr lang="en-US" dirty="0">
                <a:latin typeface="Times New Roman" panose="02020603050405020304" pitchFamily="18" charset="0"/>
                <a:cs typeface="Times New Roman" panose="02020603050405020304" pitchFamily="18" charset="0"/>
              </a:rPr>
              <a:t>M</a:t>
            </a:r>
            <a:r>
              <a:rPr lang="en-US" dirty="0" smtClean="0">
                <a:latin typeface="Times New Roman" panose="02020603050405020304" pitchFamily="18" charset="0"/>
                <a:cs typeface="Times New Roman" panose="02020603050405020304" pitchFamily="18" charset="0"/>
              </a:rPr>
              <a:t>ight </a:t>
            </a:r>
            <a:r>
              <a:rPr lang="en-US" dirty="0">
                <a:latin typeface="Times New Roman" panose="02020603050405020304" pitchFamily="18" charset="0"/>
                <a:cs typeface="Times New Roman" panose="02020603050405020304" pitchFamily="18" charset="0"/>
              </a:rPr>
              <a:t>be injured by motor vehicles on roadsides, or in dumps when unstable trash heaps slide</a:t>
            </a:r>
            <a:r>
              <a:rPr lang="en-US" dirty="0" smtClean="0">
                <a:latin typeface="Times New Roman" panose="02020603050405020304" pitchFamily="18" charset="0"/>
                <a:cs typeface="Times New Roman" panose="02020603050405020304" pitchFamily="18" charset="0"/>
              </a:rPr>
              <a:t>.</a:t>
            </a:r>
          </a:p>
          <a:p>
            <a:r>
              <a:rPr lang="en-US" dirty="0" smtClean="0">
                <a:latin typeface="Times New Roman" panose="02020603050405020304" pitchFamily="18" charset="0"/>
                <a:cs typeface="Times New Roman" panose="02020603050405020304" pitchFamily="18" charset="0"/>
              </a:rPr>
              <a:t>OVER 5 MILLION people are estimated to die every year in the South of India from diseases related to the poor disposal of waste.</a:t>
            </a:r>
          </a:p>
        </p:txBody>
      </p:sp>
      <p:pic>
        <p:nvPicPr>
          <p:cNvPr id="6146" name="Picture 2" descr="https://media4.giphy.com/media/10tIjpzIu8fe0/200_s.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821932" y="5306097"/>
            <a:ext cx="2142541" cy="12868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90414569"/>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
            </a:r>
            <a:endParaRPr lang="en-US" dirty="0"/>
          </a:p>
        </p:txBody>
      </p:sp>
      <p:sp>
        <p:nvSpPr>
          <p:cNvPr id="3" name="Content Placeholder 2"/>
          <p:cNvSpPr>
            <a:spLocks noGrp="1"/>
          </p:cNvSpPr>
          <p:nvPr>
            <p:ph idx="1"/>
          </p:nvPr>
        </p:nvSpPr>
        <p:spPr>
          <a:xfrm>
            <a:off x="489934" y="1494547"/>
            <a:ext cx="11212132" cy="4351338"/>
          </a:xfrm>
        </p:spPr>
        <p:txBody>
          <a:bodyPr>
            <a:normAutofit fontScale="85000" lnSpcReduction="10000"/>
          </a:bodyPr>
          <a:lstStyle/>
          <a:p>
            <a:r>
              <a:rPr lang="en-US" dirty="0">
                <a:latin typeface="Times New Roman" panose="02020603050405020304" pitchFamily="18" charset="0"/>
                <a:cs typeface="Times New Roman" panose="02020603050405020304" pitchFamily="18" charset="0"/>
              </a:rPr>
              <a:t>Waste may be contaminated with </a:t>
            </a:r>
            <a:r>
              <a:rPr lang="en-US" dirty="0" err="1">
                <a:latin typeface="Times New Roman" panose="02020603050405020304" pitchFamily="18" charset="0"/>
                <a:cs typeface="Times New Roman" panose="02020603050405020304" pitchFamily="18" charset="0"/>
              </a:rPr>
              <a:t>faecal</a:t>
            </a:r>
            <a:r>
              <a:rPr lang="en-US" dirty="0">
                <a:latin typeface="Times New Roman" panose="02020603050405020304" pitchFamily="18" charset="0"/>
                <a:cs typeface="Times New Roman" panose="02020603050405020304" pitchFamily="18" charset="0"/>
              </a:rPr>
              <a:t> material. This may include biological pathogens such as parasites and bacteria related to the gastro-intestinal tract. This can be passed from hands to the mouth.</a:t>
            </a:r>
          </a:p>
          <a:p>
            <a:r>
              <a:rPr lang="en-US" dirty="0">
                <a:latin typeface="Times New Roman" panose="02020603050405020304" pitchFamily="18" charset="0"/>
                <a:cs typeface="Times New Roman" panose="02020603050405020304" pitchFamily="18" charset="0"/>
              </a:rPr>
              <a:t>Hospital waste often constitutes part of the waste which pickers sort through. This can be hazardous in terms of biological and chemical contamination including exposure to used syringes, dressings, discarded medicines and sometimes body parts.</a:t>
            </a:r>
          </a:p>
          <a:p>
            <a:r>
              <a:rPr lang="en-US" dirty="0">
                <a:latin typeface="Times New Roman" panose="02020603050405020304" pitchFamily="18" charset="0"/>
                <a:cs typeface="Times New Roman" panose="02020603050405020304" pitchFamily="18" charset="0"/>
              </a:rPr>
              <a:t> Industrial waste may include toxic materials such as heavy metals and their associated health effects.</a:t>
            </a:r>
          </a:p>
          <a:p>
            <a:r>
              <a:rPr lang="en-US" dirty="0">
                <a:latin typeface="Times New Roman" panose="02020603050405020304" pitchFamily="18" charset="0"/>
                <a:cs typeface="Times New Roman" panose="02020603050405020304" pitchFamily="18" charset="0"/>
              </a:rPr>
              <a:t>Edible materials in the waste can be hazardous when eaten. This can lead to food poisoning and gastro-enteric problems. </a:t>
            </a:r>
          </a:p>
          <a:p>
            <a:r>
              <a:rPr lang="en-US" dirty="0">
                <a:latin typeface="Times New Roman" panose="02020603050405020304" pitchFamily="18" charset="0"/>
                <a:cs typeface="Times New Roman" panose="02020603050405020304" pitchFamily="18" charset="0"/>
              </a:rPr>
              <a:t> Sharp objects can cause cuts which, in turn, may lead to tetanus or other infections.</a:t>
            </a:r>
          </a:p>
          <a:p>
            <a:r>
              <a:rPr lang="en-US" dirty="0">
                <a:latin typeface="Times New Roman" panose="02020603050405020304" pitchFamily="18" charset="0"/>
                <a:cs typeface="Times New Roman" panose="02020603050405020304" pitchFamily="18" charset="0"/>
              </a:rPr>
              <a:t>Children are more at risk than adults.</a:t>
            </a:r>
          </a:p>
          <a:p>
            <a:endParaRPr lang="en-US" dirty="0"/>
          </a:p>
        </p:txBody>
      </p:sp>
      <p:pic>
        <p:nvPicPr>
          <p:cNvPr id="1026" name="Picture 2" descr="Image result for scare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07158" y="5649744"/>
            <a:ext cx="1570194" cy="105443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77277758"/>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914400"/>
            <a:ext cx="9117169" cy="5262563"/>
          </a:xfrm>
        </p:spPr>
        <p:txBody>
          <a:bodyPr>
            <a:normAutofit fontScale="85000" lnSpcReduction="10000"/>
          </a:bodyPr>
          <a:lstStyle/>
          <a:p>
            <a:r>
              <a:rPr lang="en-US" dirty="0" smtClean="0">
                <a:latin typeface="Times New Roman" panose="02020603050405020304" pitchFamily="18" charset="0"/>
                <a:cs typeface="Times New Roman" panose="02020603050405020304" pitchFamily="18" charset="0"/>
              </a:rPr>
              <a:t>Many waste pickers weren’t paid at all and some are still not paid. The government of Brazil granted the work legal recognition in 2001, and Argentina now offers many waste-pickers a monthly stipend. Other, independent initiatives have combined healthcare with social inclusion. In Brazil, a crowdfunded project called “</a:t>
            </a:r>
            <a:r>
              <a:rPr lang="en-US" dirty="0" smtClean="0">
                <a:latin typeface="Times New Roman" panose="02020603050405020304" pitchFamily="18" charset="0"/>
                <a:cs typeface="Times New Roman" panose="02020603050405020304" pitchFamily="18" charset="0"/>
                <a:hlinkClick r:id="rId2"/>
              </a:rPr>
              <a:t>Pimp my </a:t>
            </a:r>
            <a:r>
              <a:rPr lang="en-US" dirty="0" err="1" smtClean="0">
                <a:latin typeface="Times New Roman" panose="02020603050405020304" pitchFamily="18" charset="0"/>
                <a:cs typeface="Times New Roman" panose="02020603050405020304" pitchFamily="18" charset="0"/>
                <a:hlinkClick r:id="rId2"/>
              </a:rPr>
              <a:t>Carroça</a:t>
            </a:r>
            <a:r>
              <a:rPr lang="en-US" dirty="0" smtClean="0">
                <a:latin typeface="Times New Roman" panose="02020603050405020304" pitchFamily="18" charset="0"/>
                <a:cs typeface="Times New Roman" panose="02020603050405020304" pitchFamily="18" charset="0"/>
              </a:rPr>
              <a:t>” has offered free healthcare, dental care and even massages to self-employed trash pickers, while also providing free decorations for the hand-pulled trash carts.</a:t>
            </a:r>
          </a:p>
          <a:p>
            <a:r>
              <a:rPr lang="en-US" dirty="0" smtClean="0">
                <a:latin typeface="Times New Roman" panose="02020603050405020304" pitchFamily="18" charset="0"/>
                <a:cs typeface="Times New Roman" panose="02020603050405020304" pitchFamily="18" charset="0"/>
              </a:rPr>
              <a:t>Another example is in Pune, India where a group of women wanted to get recognition, income and healthcare for picking waste. The government ended up giving them healthcare. They later decided to go 48,000 homes afraid that they would loose their waste picking jobs because the government required municipalities to collect waste from door to door. The method by the waste pickers was very effective because it builds relations, with both the waste pickers and the residents to be more involved in making decisions about how waste is managed. It also increased their earnings by 40%.</a:t>
            </a:r>
          </a:p>
          <a:p>
            <a:endParaRPr lang="en-US" dirty="0">
              <a:latin typeface="Times New Roman" panose="02020603050405020304" pitchFamily="18" charset="0"/>
              <a:cs typeface="Times New Roman" panose="02020603050405020304" pitchFamily="18" charset="0"/>
            </a:endParaRPr>
          </a:p>
        </p:txBody>
      </p:sp>
      <p:pic>
        <p:nvPicPr>
          <p:cNvPr id="5122" name="Picture 2" descr="http://newsimg.bbc.co.uk/media/images/44308000/gif/_44308500_brazil_argentina_map203.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116757" y="581805"/>
            <a:ext cx="1564381" cy="2697209"/>
          </a:xfrm>
          <a:prstGeom prst="rect">
            <a:avLst/>
          </a:prstGeom>
          <a:noFill/>
          <a:extLst>
            <a:ext uri="{909E8E84-426E-40dd-AFC4-6F175D3DCCD1}">
              <a14:hiddenFill xmlns:a14="http://schemas.microsoft.com/office/drawing/2010/main">
                <a:solidFill>
                  <a:srgbClr val="FFFFFF"/>
                </a:solidFill>
              </a14:hiddenFill>
            </a:ext>
          </a:extLst>
        </p:spPr>
      </p:pic>
      <p:sp>
        <p:nvSpPr>
          <p:cNvPr id="4" name="AutoShape 4" descr="Image result for pune india map"/>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5130" name="Picture 10" descr="http://brewpublic.com/wp-content/uploads/2012/05/Pune-India-on-a-map.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661214" y="3727451"/>
            <a:ext cx="2475465" cy="24495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7165804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anose="02020603050405020304" pitchFamily="18" charset="0"/>
                <a:cs typeface="Times New Roman" panose="02020603050405020304" pitchFamily="18" charset="0"/>
              </a:rPr>
              <a:t>Why is there so much waste?</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283335" y="1690688"/>
            <a:ext cx="11070465" cy="4941931"/>
          </a:xfrm>
        </p:spPr>
        <p:txBody>
          <a:bodyPr>
            <a:normAutofit fontScale="85000" lnSpcReduction="20000"/>
          </a:bodyPr>
          <a:lstStyle/>
          <a:p>
            <a:r>
              <a:rPr lang="en-US" dirty="0" smtClean="0">
                <a:latin typeface="Times New Roman" panose="02020603050405020304" pitchFamily="18" charset="0"/>
                <a:cs typeface="Times New Roman" panose="02020603050405020304" pitchFamily="18" charset="0"/>
              </a:rPr>
              <a:t>Only approximately between 25 and 55 per cent of all waste generated in the cities in the South of India is collected by municipal authorities. Most of the remainder is thrown onto open dumpsites where hazardous materials contaminate the air, soil and water</a:t>
            </a:r>
          </a:p>
          <a:p>
            <a:r>
              <a:rPr lang="en-US" dirty="0" smtClean="0">
                <a:latin typeface="Times New Roman" panose="02020603050405020304" pitchFamily="18" charset="0"/>
                <a:cs typeface="Times New Roman" panose="02020603050405020304" pitchFamily="18" charset="0"/>
              </a:rPr>
              <a:t>Every </a:t>
            </a:r>
            <a:r>
              <a:rPr lang="en-US" dirty="0">
                <a:latin typeface="Times New Roman" panose="02020603050405020304" pitchFamily="18" charset="0"/>
                <a:cs typeface="Times New Roman" panose="02020603050405020304" pitchFamily="18" charset="0"/>
              </a:rPr>
              <a:t>year developing nations spend some US$46 billion on managing their municipal solid waste, and these investments could exceed US$150 billion per year by 2025. </a:t>
            </a:r>
            <a:r>
              <a:rPr lang="en-US" b="1" dirty="0">
                <a:latin typeface="Times New Roman" panose="02020603050405020304" pitchFamily="18" charset="0"/>
                <a:cs typeface="Times New Roman" panose="02020603050405020304" pitchFamily="18" charset="0"/>
              </a:rPr>
              <a:t>Public authorities are finding it difficult to raise the necessary finance to meet these costs</a:t>
            </a:r>
            <a:r>
              <a:rPr lang="en-US" dirty="0">
                <a:latin typeface="Times New Roman" panose="02020603050405020304" pitchFamily="18" charset="0"/>
                <a:cs typeface="Times New Roman" panose="02020603050405020304" pitchFamily="18" charset="0"/>
              </a:rPr>
              <a:t>. Often they are compelled to concentrate on urgent </a:t>
            </a:r>
            <a:r>
              <a:rPr lang="en-US" dirty="0" smtClean="0">
                <a:latin typeface="Times New Roman" panose="02020603050405020304" pitchFamily="18" charset="0"/>
                <a:cs typeface="Times New Roman" panose="02020603050405020304" pitchFamily="18" charset="0"/>
              </a:rPr>
              <a:t>needs</a:t>
            </a:r>
          </a:p>
          <a:p>
            <a:r>
              <a:rPr lang="en-US" dirty="0">
                <a:latin typeface="Times New Roman" panose="02020603050405020304" pitchFamily="18" charset="0"/>
                <a:cs typeface="Times New Roman" panose="02020603050405020304" pitchFamily="18" charset="0"/>
              </a:rPr>
              <a:t>The scale of the task can be enormous. Most municipalities have no experience of controlled disposal. They may identify disposal sites but few actively manage </a:t>
            </a:r>
            <a:r>
              <a:rPr lang="en-US" dirty="0" smtClean="0">
                <a:latin typeface="Times New Roman" panose="02020603050405020304" pitchFamily="18" charset="0"/>
                <a:cs typeface="Times New Roman" panose="02020603050405020304" pitchFamily="18" charset="0"/>
              </a:rPr>
              <a:t>them</a:t>
            </a:r>
          </a:p>
          <a:p>
            <a:r>
              <a:rPr lang="en-US" dirty="0">
                <a:latin typeface="Times New Roman" panose="02020603050405020304" pitchFamily="18" charset="0"/>
                <a:cs typeface="Times New Roman" panose="02020603050405020304" pitchFamily="18" charset="0"/>
              </a:rPr>
              <a:t>Solid waste management is much more than a technical issue; it has implications for local taxation, employment, regulation, and any changes need political support to be effective. </a:t>
            </a:r>
            <a:endParaRPr lang="en-US" dirty="0" smtClean="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Development of a sanitary landfill site represents a major investment and it may be difficult to give it priority over other resource demands</a:t>
            </a:r>
          </a:p>
        </p:txBody>
      </p:sp>
    </p:spTree>
    <p:extLst>
      <p:ext uri="{BB962C8B-B14F-4D97-AF65-F5344CB8AC3E}">
        <p14:creationId xmlns:p14="http://schemas.microsoft.com/office/powerpoint/2010/main" val="90632369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408</TotalTime>
  <Words>888</Words>
  <Application>Microsoft Macintosh PowerPoint</Application>
  <PresentationFormat>Custom</PresentationFormat>
  <Paragraphs>52</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PowerPoint Presentation</vt:lpstr>
      <vt:lpstr>WASTE PICKERS    By: Saliha Noor </vt:lpstr>
      <vt:lpstr>Who are they?</vt:lpstr>
      <vt:lpstr>PowerPoint Presentation</vt:lpstr>
      <vt:lpstr>PowerPoint Presentation</vt:lpstr>
      <vt:lpstr>PowerPoint Presentation</vt:lpstr>
      <vt:lpstr>…</vt:lpstr>
      <vt:lpstr>PowerPoint Presentation</vt:lpstr>
      <vt:lpstr>Why is there so much waste?</vt:lpstr>
      <vt:lpstr>WHAT THEY WANT!</vt:lpstr>
      <vt:lpstr>SOURCES </vt:lpstr>
      <vt:lpstr>VIDEO</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Saliha Noor</dc:creator>
  <cp:lastModifiedBy>Kayla McDaniel</cp:lastModifiedBy>
  <cp:revision>23</cp:revision>
  <dcterms:created xsi:type="dcterms:W3CDTF">2016-03-13T17:49:14Z</dcterms:created>
  <dcterms:modified xsi:type="dcterms:W3CDTF">2016-03-15T14:56:28Z</dcterms:modified>
</cp:coreProperties>
</file>