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9" r:id="rId3"/>
    <p:sldId id="260" r:id="rId4"/>
    <p:sldId id="261" r:id="rId5"/>
    <p:sldId id="262" r:id="rId6"/>
    <p:sldId id="265" r:id="rId7"/>
    <p:sldId id="258" r:id="rId8"/>
    <p:sldId id="263" r:id="rId9"/>
    <p:sldId id="264" r:id="rId10"/>
    <p:sldId id="267" r:id="rId11"/>
    <p:sldId id="266" r:id="rId12"/>
    <p:sldId id="274" r:id="rId13"/>
    <p:sldId id="269" r:id="rId14"/>
    <p:sldId id="270" r:id="rId15"/>
    <p:sldId id="268" r:id="rId16"/>
    <p:sldId id="272" r:id="rId17"/>
    <p:sldId id="273"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6" y="-2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ED1605-CE4C-4D4F-B20A-7F9996E64CA5}"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158710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D1605-CE4C-4D4F-B20A-7F9996E64CA5}" type="datetimeFigureOut">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339293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D1605-CE4C-4D4F-B20A-7F9996E64CA5}" type="datetimeFigureOut">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350249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D1605-CE4C-4D4F-B20A-7F9996E64CA5}" type="datetimeFigureOut">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1FE54-FAAC-42D4-937B-19D5BA5DE6E2}"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9557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D1605-CE4C-4D4F-B20A-7F9996E64CA5}" type="datetimeFigureOut">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897527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6ED1605-CE4C-4D4F-B20A-7F9996E64CA5}" type="datetimeFigureOut">
              <a:rPr lang="en-US" smtClean="0"/>
              <a:t>3/31/16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321349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6ED1605-CE4C-4D4F-B20A-7F9996E64CA5}" type="datetimeFigureOut">
              <a:rPr lang="en-US" smtClean="0"/>
              <a:t>3/31/16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2138460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ED1605-CE4C-4D4F-B20A-7F9996E64CA5}"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1393237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ED1605-CE4C-4D4F-B20A-7F9996E64CA5}"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94570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ED1605-CE4C-4D4F-B20A-7F9996E64CA5}"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2154059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D1605-CE4C-4D4F-B20A-7F9996E64CA5}" type="datetimeFigureOut">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64297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ED1605-CE4C-4D4F-B20A-7F9996E64CA5}" type="datetimeFigureOut">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188452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ED1605-CE4C-4D4F-B20A-7F9996E64CA5}" type="datetimeFigureOut">
              <a:rPr lang="en-US" smtClean="0"/>
              <a:t>3/31/16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418946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ED1605-CE4C-4D4F-B20A-7F9996E64CA5}" type="datetimeFigureOut">
              <a:rPr lang="en-US" smtClean="0"/>
              <a:t>3/31/16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135882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D1605-CE4C-4D4F-B20A-7F9996E64CA5}" type="datetimeFigureOut">
              <a:rPr lang="en-US" smtClean="0"/>
              <a:t>3/31/16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354391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D1605-CE4C-4D4F-B20A-7F9996E64CA5}" type="datetimeFigureOut">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321416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D1605-CE4C-4D4F-B20A-7F9996E64CA5}" type="datetimeFigureOut">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1FE54-FAAC-42D4-937B-19D5BA5DE6E2}" type="slidenum">
              <a:rPr lang="en-US" smtClean="0"/>
              <a:t>‹#›</a:t>
            </a:fld>
            <a:endParaRPr lang="en-US"/>
          </a:p>
        </p:txBody>
      </p:sp>
    </p:spTree>
    <p:extLst>
      <p:ext uri="{BB962C8B-B14F-4D97-AF65-F5344CB8AC3E}">
        <p14:creationId xmlns:p14="http://schemas.microsoft.com/office/powerpoint/2010/main" val="31531584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6ED1605-CE4C-4D4F-B20A-7F9996E64CA5}" type="datetimeFigureOut">
              <a:rPr lang="en-US" smtClean="0"/>
              <a:t>3/31/16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FB1FE54-FAAC-42D4-937B-19D5BA5DE6E2}" type="slidenum">
              <a:rPr lang="en-US" smtClean="0"/>
              <a:t>‹#›</a:t>
            </a:fld>
            <a:endParaRPr lang="en-US"/>
          </a:p>
        </p:txBody>
      </p:sp>
    </p:spTree>
    <p:extLst>
      <p:ext uri="{BB962C8B-B14F-4D97-AF65-F5344CB8AC3E}">
        <p14:creationId xmlns:p14="http://schemas.microsoft.com/office/powerpoint/2010/main" val="131331615"/>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space.com/9857-free-energy-point-harness-dark-energy.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http://www.nuenergy.org/nikola-tesla-radiant-energy-system/" TargetMode="External"/><Relationship Id="rId4" Type="http://schemas.openxmlformats.org/officeDocument/2006/relationships/hyperlink" Target="https://van.physics.illinois.edu/qa/listing.php?id=1256" TargetMode="External"/><Relationship Id="rId5" Type="http://schemas.openxmlformats.org/officeDocument/2006/relationships/hyperlink" Target="http://www.scientificamerican.com/article/follow-up-what-is-the-zer/" TargetMode="External"/><Relationship Id="rId6" Type="http://schemas.openxmlformats.org/officeDocument/2006/relationships/hyperlink" Target="https://www.youtube.com/watch?v=pNS9v_0pXuo" TargetMode="External"/><Relationship Id="rId7" Type="http://schemas.openxmlformats.org/officeDocument/2006/relationships/hyperlink" Target="http://www.pbs.org/tesla/ll/" TargetMode="External"/><Relationship Id="rId8" Type="http://schemas.openxmlformats.org/officeDocument/2006/relationships/hyperlink" Target="http://home.earthlink.net/~drestinblack/tesfreee.htm" TargetMode="External"/><Relationship Id="rId9" Type="http://schemas.openxmlformats.org/officeDocument/2006/relationships/hyperlink" Target="http://www.scientificamerican.com/article/darpa-casimir-effect-research/" TargetMode="External"/><Relationship Id="rId10" Type="http://schemas.openxmlformats.org/officeDocument/2006/relationships/hyperlink" Target="https://www.physicsforums.com/threads/zero-point-energy-dark-energy-and-space.394459/" TargetMode="External"/><Relationship Id="rId1" Type="http://schemas.openxmlformats.org/officeDocument/2006/relationships/slideLayout" Target="../slideLayouts/slideLayout4.xml"/><Relationship Id="rId2" Type="http://schemas.openxmlformats.org/officeDocument/2006/relationships/hyperlink" Target="http://www.treehugger.com/renewable-energy/teslas-gigafactory-will-produce-much-renewable-energy-it-uses-net-zero-energy.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Zero Point Energy </a:t>
            </a:r>
            <a:r>
              <a:rPr lang="en-US" dirty="0" smtClean="0"/>
              <a:t/>
            </a:r>
            <a:br>
              <a:rPr lang="en-US" dirty="0" smtClean="0"/>
            </a:br>
            <a:r>
              <a:rPr lang="en-US" dirty="0" smtClean="0"/>
              <a:t>Taming the Power</a:t>
            </a:r>
            <a:endParaRPr lang="en-US" dirty="0"/>
          </a:p>
        </p:txBody>
      </p:sp>
      <p:sp>
        <p:nvSpPr>
          <p:cNvPr id="3" name="Text Placeholder 2"/>
          <p:cNvSpPr>
            <a:spLocks noGrp="1"/>
          </p:cNvSpPr>
          <p:nvPr>
            <p:ph type="body" idx="1"/>
          </p:nvPr>
        </p:nvSpPr>
        <p:spPr/>
        <p:txBody>
          <a:bodyPr/>
          <a:lstStyle/>
          <a:p>
            <a:r>
              <a:rPr lang="en-US" dirty="0" smtClean="0"/>
              <a:t>By Ramlah Ahmad</a:t>
            </a:r>
            <a:endParaRPr lang="en-US" dirty="0"/>
          </a:p>
        </p:txBody>
      </p:sp>
    </p:spTree>
    <p:extLst>
      <p:ext uri="{BB962C8B-B14F-4D97-AF65-F5344CB8AC3E}">
        <p14:creationId xmlns:p14="http://schemas.microsoft.com/office/powerpoint/2010/main" val="652036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452993"/>
            <a:ext cx="5382833" cy="2689788"/>
          </a:xfrm>
        </p:spPr>
        <p:txBody>
          <a:bodyPr/>
          <a:lstStyle/>
          <a:p>
            <a:r>
              <a:rPr lang="en-US" dirty="0" smtClean="0"/>
              <a:t>Well what if we could tap into this energy that would mean unlimited renewable energy!</a:t>
            </a:r>
            <a:endParaRPr lang="en-US" dirty="0"/>
          </a:p>
        </p:txBody>
      </p:sp>
      <p:sp>
        <p:nvSpPr>
          <p:cNvPr id="3" name="Text Placeholder 2"/>
          <p:cNvSpPr>
            <a:spLocks noGrp="1"/>
          </p:cNvSpPr>
          <p:nvPr>
            <p:ph type="body" sz="half" idx="2"/>
          </p:nvPr>
        </p:nvSpPr>
        <p:spPr>
          <a:xfrm>
            <a:off x="913794" y="4295180"/>
            <a:ext cx="5024019" cy="1501826"/>
          </a:xfrm>
        </p:spPr>
        <p:txBody>
          <a:bodyPr/>
          <a:lstStyle/>
          <a:p>
            <a:r>
              <a:rPr lang="en-US" dirty="0" smtClean="0"/>
              <a:t>Oh God I should invest into this like right NOW!</a:t>
            </a:r>
            <a:endParaRPr lang="en-US" dirty="0"/>
          </a:p>
        </p:txBody>
      </p:sp>
      <p:pic>
        <p:nvPicPr>
          <p:cNvPr id="4098" name="Picture 2" descr="http://www.portland5.com/sites/default/files/events/Home%20Al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057" y="1452993"/>
            <a:ext cx="5084648" cy="381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397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just hate it when science is misunderstood and represented. </a:t>
            </a:r>
            <a:endParaRPr lang="en-US" dirty="0"/>
          </a:p>
        </p:txBody>
      </p:sp>
      <p:sp>
        <p:nvSpPr>
          <p:cNvPr id="3" name="Text Placeholder 2"/>
          <p:cNvSpPr>
            <a:spLocks noGrp="1"/>
          </p:cNvSpPr>
          <p:nvPr>
            <p:ph type="body" idx="1"/>
          </p:nvPr>
        </p:nvSpPr>
        <p:spPr/>
        <p:txBody>
          <a:bodyPr/>
          <a:lstStyle/>
          <a:p>
            <a:r>
              <a:rPr lang="en-US" dirty="0" smtClean="0"/>
              <a:t>Ignorance of Quantum Mechanics</a:t>
            </a:r>
            <a:endParaRPr lang="en-US" dirty="0"/>
          </a:p>
        </p:txBody>
      </p:sp>
      <p:sp>
        <p:nvSpPr>
          <p:cNvPr id="4" name="Content Placeholder 3"/>
          <p:cNvSpPr>
            <a:spLocks noGrp="1"/>
          </p:cNvSpPr>
          <p:nvPr>
            <p:ph sz="half" idx="2"/>
          </p:nvPr>
        </p:nvSpPr>
        <p:spPr/>
        <p:txBody>
          <a:bodyPr/>
          <a:lstStyle/>
          <a:p>
            <a:r>
              <a:rPr lang="en-US" dirty="0" smtClean="0"/>
              <a:t>This only if anything is a mathematical tool, created by Quantum Physicist to explain a certain situation.</a:t>
            </a:r>
          </a:p>
          <a:p>
            <a:r>
              <a:rPr lang="en-US" dirty="0" smtClean="0"/>
              <a:t>Casmir Principle and it bringing plates together could make some energy but it would use energy to pull them apart. </a:t>
            </a:r>
          </a:p>
          <a:p>
            <a:r>
              <a:rPr lang="en-US" dirty="0" smtClean="0"/>
              <a:t>Maybe it is possible and if you want to believe it you can—there is merit in this theory but not much reality. </a:t>
            </a:r>
            <a:endParaRPr lang="en-US" dirty="0"/>
          </a:p>
        </p:txBody>
      </p:sp>
      <p:sp>
        <p:nvSpPr>
          <p:cNvPr id="5" name="Text Placeholder 4"/>
          <p:cNvSpPr>
            <a:spLocks noGrp="1"/>
          </p:cNvSpPr>
          <p:nvPr>
            <p:ph type="body" sz="quarter" idx="3"/>
          </p:nvPr>
        </p:nvSpPr>
        <p:spPr/>
        <p:txBody>
          <a:bodyPr/>
          <a:lstStyle/>
          <a:p>
            <a:r>
              <a:rPr lang="en-US" dirty="0" smtClean="0"/>
              <a:t>Ignorance of Tesla</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Tesla through the </a:t>
            </a:r>
            <a:r>
              <a:rPr lang="en-US" dirty="0">
                <a:effectLst/>
              </a:rPr>
              <a:t> </a:t>
            </a:r>
            <a:r>
              <a:rPr lang="en-US" dirty="0" err="1">
                <a:effectLst/>
              </a:rPr>
              <a:t>Wardenclyffe</a:t>
            </a:r>
            <a:r>
              <a:rPr lang="en-US" dirty="0">
                <a:effectLst/>
              </a:rPr>
              <a:t> </a:t>
            </a:r>
            <a:r>
              <a:rPr lang="en-US" dirty="0" smtClean="0">
                <a:effectLst/>
              </a:rPr>
              <a:t>tower was not trying to harness energy but send </a:t>
            </a:r>
            <a:r>
              <a:rPr lang="en-US" i="1" dirty="0" smtClean="0">
                <a:effectLst/>
              </a:rPr>
              <a:t>electrical power transmission </a:t>
            </a:r>
            <a:r>
              <a:rPr lang="en-US" dirty="0" smtClean="0">
                <a:effectLst/>
              </a:rPr>
              <a:t>some thing like todays </a:t>
            </a:r>
            <a:r>
              <a:rPr lang="en-US" i="1" dirty="0" err="1" smtClean="0">
                <a:effectLst/>
              </a:rPr>
              <a:t>Wi-fi</a:t>
            </a:r>
            <a:r>
              <a:rPr lang="en-US" i="1" dirty="0" smtClean="0">
                <a:effectLst/>
              </a:rPr>
              <a:t> </a:t>
            </a:r>
            <a:r>
              <a:rPr lang="en-US" dirty="0" smtClean="0">
                <a:effectLst/>
              </a:rPr>
              <a:t>or</a:t>
            </a:r>
            <a:r>
              <a:rPr lang="en-US" i="1" dirty="0" smtClean="0">
                <a:effectLst/>
              </a:rPr>
              <a:t> phones</a:t>
            </a:r>
          </a:p>
          <a:p>
            <a:r>
              <a:rPr lang="en-US" i="1" dirty="0" smtClean="0">
                <a:effectLst/>
              </a:rPr>
              <a:t>He stopped funding him because JP Morgan said only $150,000 and he meant it. </a:t>
            </a:r>
          </a:p>
          <a:p>
            <a:r>
              <a:rPr lang="en-US" i="1" dirty="0" smtClean="0">
                <a:effectLst/>
              </a:rPr>
              <a:t>“Throughout </a:t>
            </a:r>
            <a:r>
              <a:rPr lang="en-US" i="1" dirty="0">
                <a:effectLst/>
              </a:rPr>
              <a:t>space there is energy. Is this energy static or kinetic! If static our hopes are in vain; if kinetic — and this we know it is, for certain — then it is a mere question of time when men will succeed in attaching their machinery to the very wheelwork of nature. Experiments With Alternate Currents Of High Potential And High Frequency (February 1892)”</a:t>
            </a:r>
            <a:endParaRPr lang="en-US" i="1" dirty="0" smtClean="0">
              <a:effectLst/>
            </a:endParaRPr>
          </a:p>
        </p:txBody>
      </p:sp>
    </p:spTree>
    <p:extLst>
      <p:ext uri="{BB962C8B-B14F-4D97-AF65-F5344CB8AC3E}">
        <p14:creationId xmlns:p14="http://schemas.microsoft.com/office/powerpoint/2010/main" val="27385736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r>
              <a:rPr lang="en-US" dirty="0">
                <a:effectLst/>
              </a:rPr>
              <a:t>Research in a Vacuum: DARPA Tries to Tap Elusive Casimir Effect for Breakthrough </a:t>
            </a:r>
            <a:r>
              <a:rPr lang="en-US" dirty="0" smtClean="0">
                <a:effectLst/>
              </a:rPr>
              <a:t>Technology</a:t>
            </a:r>
            <a:r>
              <a:rPr lang="en-US" dirty="0" smtClean="0"/>
              <a:t>”</a:t>
            </a:r>
            <a:endParaRPr lang="en-US" dirty="0"/>
          </a:p>
        </p:txBody>
      </p:sp>
      <p:sp>
        <p:nvSpPr>
          <p:cNvPr id="3" name="Text Placeholder 2"/>
          <p:cNvSpPr>
            <a:spLocks noGrp="1"/>
          </p:cNvSpPr>
          <p:nvPr>
            <p:ph type="body" idx="1"/>
          </p:nvPr>
        </p:nvSpPr>
        <p:spPr>
          <a:xfrm>
            <a:off x="1005872" y="1835253"/>
            <a:ext cx="4876344" cy="1776047"/>
          </a:xfrm>
        </p:spPr>
        <p:txBody>
          <a:bodyPr/>
          <a:lstStyle/>
          <a:p>
            <a:endParaRPr lang="en-US" dirty="0" smtClean="0"/>
          </a:p>
          <a:p>
            <a:r>
              <a:rPr lang="en-US" dirty="0" smtClean="0"/>
              <a:t>An article on Scientific American</a:t>
            </a:r>
          </a:p>
          <a:p>
            <a:r>
              <a:rPr lang="en-US" dirty="0"/>
              <a:t>By Adam Marcus on October 12, 2009 </a:t>
            </a:r>
            <a:endParaRPr lang="en-US" dirty="0" smtClean="0"/>
          </a:p>
        </p:txBody>
      </p:sp>
      <p:sp>
        <p:nvSpPr>
          <p:cNvPr id="4" name="Content Placeholder 3"/>
          <p:cNvSpPr>
            <a:spLocks noGrp="1"/>
          </p:cNvSpPr>
          <p:nvPr>
            <p:ph sz="half" idx="2"/>
          </p:nvPr>
        </p:nvSpPr>
        <p:spPr>
          <a:xfrm>
            <a:off x="1005872" y="3854370"/>
            <a:ext cx="4876344" cy="1936830"/>
          </a:xfrm>
        </p:spPr>
        <p:txBody>
          <a:bodyPr/>
          <a:lstStyle/>
          <a:p>
            <a:r>
              <a:rPr lang="en-US" dirty="0" smtClean="0"/>
              <a:t>So basically after the Casimir effect was proved by and accepted by scientist and one more research done on it by </a:t>
            </a:r>
            <a:r>
              <a:rPr lang="en-US" dirty="0"/>
              <a:t>Harvard </a:t>
            </a:r>
            <a:r>
              <a:rPr lang="en-US" dirty="0" smtClean="0"/>
              <a:t>University and </a:t>
            </a:r>
            <a:r>
              <a:rPr lang="en-US" dirty="0" err="1" smtClean="0"/>
              <a:t>Vrije</a:t>
            </a:r>
            <a:r>
              <a:rPr lang="en-US" dirty="0" smtClean="0"/>
              <a:t> </a:t>
            </a:r>
            <a:r>
              <a:rPr lang="en-US" dirty="0"/>
              <a:t>University Amsterdam </a:t>
            </a:r>
            <a:r>
              <a:rPr lang="en-US" dirty="0" smtClean="0"/>
              <a:t>DARPA gave 10 million in funding to this project</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6294967" y="1835253"/>
            <a:ext cx="4895330" cy="3955947"/>
          </a:xfrm>
        </p:spPr>
        <p:txBody>
          <a:bodyPr/>
          <a:lstStyle/>
          <a:p>
            <a:r>
              <a:rPr lang="en-US" dirty="0" smtClean="0"/>
              <a:t>The project was called the “Casimir </a:t>
            </a:r>
            <a:r>
              <a:rPr lang="en-US" dirty="0"/>
              <a:t>Effect Enhancement </a:t>
            </a:r>
            <a:r>
              <a:rPr lang="en-US" dirty="0" smtClean="0"/>
              <a:t>program”</a:t>
            </a:r>
          </a:p>
          <a:p>
            <a:r>
              <a:rPr lang="en-US" dirty="0" smtClean="0"/>
              <a:t>The scientist in the article seemed to not have much hope for the project but stated “baby steps” for science</a:t>
            </a:r>
          </a:p>
          <a:p>
            <a:r>
              <a:rPr lang="en-US" dirty="0" smtClean="0"/>
              <a:t>After going on the DARPA website and seeing nothing the project was most likely terminated because it unfeasibility was realized.</a:t>
            </a:r>
          </a:p>
          <a:p>
            <a:pPr marL="36900" indent="0">
              <a:buNone/>
            </a:pPr>
            <a:endParaRPr lang="en-US" dirty="0"/>
          </a:p>
        </p:txBody>
      </p:sp>
    </p:spTree>
    <p:extLst>
      <p:ext uri="{BB962C8B-B14F-4D97-AF65-F5344CB8AC3E}">
        <p14:creationId xmlns:p14="http://schemas.microsoft.com/office/powerpoint/2010/main" val="20521247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Amazing examples of stupidity</a:t>
            </a:r>
            <a:endParaRPr lang="en-US" dirty="0"/>
          </a:p>
        </p:txBody>
      </p:sp>
      <p:sp>
        <p:nvSpPr>
          <p:cNvPr id="3" name="Text Placeholder 2"/>
          <p:cNvSpPr>
            <a:spLocks noGrp="1"/>
          </p:cNvSpPr>
          <p:nvPr>
            <p:ph type="body" idx="1"/>
          </p:nvPr>
        </p:nvSpPr>
        <p:spPr/>
        <p:txBody>
          <a:bodyPr/>
          <a:lstStyle/>
          <a:p>
            <a:r>
              <a:rPr lang="en-US" dirty="0" smtClean="0"/>
              <a:t>Video</a:t>
            </a:r>
            <a:endParaRPr lang="en-US" dirty="0"/>
          </a:p>
        </p:txBody>
      </p:sp>
      <p:sp>
        <p:nvSpPr>
          <p:cNvPr id="4" name="Content Placeholder 3"/>
          <p:cNvSpPr>
            <a:spLocks noGrp="1"/>
          </p:cNvSpPr>
          <p:nvPr>
            <p:ph sz="half" idx="2"/>
          </p:nvPr>
        </p:nvSpPr>
        <p:spPr/>
        <p:txBody>
          <a:bodyPr/>
          <a:lstStyle/>
          <a:p>
            <a:r>
              <a:rPr lang="en-US" dirty="0">
                <a:hlinkClick r:id="rId2"/>
              </a:rPr>
              <a:t>http://</a:t>
            </a:r>
            <a:r>
              <a:rPr lang="en-US" dirty="0" smtClean="0">
                <a:hlinkClick r:id="rId2"/>
              </a:rPr>
              <a:t>www.space.com/9857-free-energy-point-harness-dark-energy.html</a:t>
            </a:r>
            <a:endParaRPr lang="en-US" dirty="0" smtClean="0"/>
          </a:p>
          <a:p>
            <a:r>
              <a:rPr lang="en-US" dirty="0"/>
              <a:t>Guess when this video starts spouting pseudoscience?</a:t>
            </a:r>
          </a:p>
          <a:p>
            <a:r>
              <a:rPr lang="en-US" dirty="0"/>
              <a:t>Lol I found this on an actual </a:t>
            </a:r>
            <a:r>
              <a:rPr lang="en-US" dirty="0" smtClean="0"/>
              <a:t>websites well as many others with tons </a:t>
            </a:r>
            <a:r>
              <a:rPr lang="en-US" dirty="0"/>
              <a:t>of other </a:t>
            </a:r>
            <a:r>
              <a:rPr lang="en-US" dirty="0" smtClean="0"/>
              <a:t>pseudo-scientist </a:t>
            </a:r>
            <a:r>
              <a:rPr lang="en-US" dirty="0"/>
              <a:t>asking for investors </a:t>
            </a:r>
          </a:p>
          <a:p>
            <a:endParaRPr lang="en-US" dirty="0" smtClean="0"/>
          </a:p>
          <a:p>
            <a:endParaRPr lang="en-US" dirty="0"/>
          </a:p>
        </p:txBody>
      </p:sp>
      <p:sp>
        <p:nvSpPr>
          <p:cNvPr id="5" name="Text Placeholder 4"/>
          <p:cNvSpPr>
            <a:spLocks noGrp="1"/>
          </p:cNvSpPr>
          <p:nvPr>
            <p:ph type="body" sz="quarter" idx="3"/>
          </p:nvPr>
        </p:nvSpPr>
        <p:spPr>
          <a:xfrm>
            <a:off x="6294967" y="1835254"/>
            <a:ext cx="4895330" cy="1046842"/>
          </a:xfrm>
        </p:spPr>
        <p:txBody>
          <a:bodyPr/>
          <a:lstStyle/>
          <a:p>
            <a:r>
              <a:rPr lang="en-US" dirty="0" smtClean="0"/>
              <a:t>My favorite pseudo-scientist John Hutchinson</a:t>
            </a:r>
            <a:endParaRPr lang="en-US" dirty="0"/>
          </a:p>
        </p:txBody>
      </p:sp>
      <p:sp>
        <p:nvSpPr>
          <p:cNvPr id="6" name="Content Placeholder 5"/>
          <p:cNvSpPr>
            <a:spLocks noGrp="1"/>
          </p:cNvSpPr>
          <p:nvPr>
            <p:ph sz="quarter" idx="4"/>
          </p:nvPr>
        </p:nvSpPr>
        <p:spPr>
          <a:xfrm>
            <a:off x="6294967" y="2882096"/>
            <a:ext cx="4895330" cy="2909104"/>
          </a:xfrm>
        </p:spPr>
        <p:txBody>
          <a:bodyPr>
            <a:normAutofit fontScale="92500" lnSpcReduction="20000"/>
          </a:bodyPr>
          <a:lstStyle/>
          <a:p>
            <a:r>
              <a:rPr lang="en-US" dirty="0" smtClean="0"/>
              <a:t>Apparently found the Hutchinson Effect where things randomly start levitating.</a:t>
            </a:r>
          </a:p>
          <a:p>
            <a:r>
              <a:rPr lang="en-US" dirty="0" smtClean="0"/>
              <a:t>He claimed to have created a battery which never runs out.</a:t>
            </a:r>
          </a:p>
          <a:p>
            <a:r>
              <a:rPr lang="en-US" dirty="0" smtClean="0"/>
              <a:t>He also vehemently claims that he has found out how to tap into </a:t>
            </a:r>
            <a:r>
              <a:rPr lang="en-US" i="1" dirty="0" smtClean="0"/>
              <a:t>Zero Point Energy</a:t>
            </a:r>
            <a:r>
              <a:rPr lang="en-US" dirty="0" smtClean="0"/>
              <a:t>.</a:t>
            </a:r>
          </a:p>
          <a:p>
            <a:r>
              <a:rPr lang="en-US" dirty="0" smtClean="0"/>
              <a:t>He cannot make a profit on his inventions because the government has stopped him from doing so and he needs your support.</a:t>
            </a:r>
          </a:p>
          <a:p>
            <a:r>
              <a:rPr lang="en-US" dirty="0" smtClean="0"/>
              <a:t>It all had something to do with 9-11 too. </a:t>
            </a:r>
            <a:endParaRPr lang="en-US" dirty="0"/>
          </a:p>
        </p:txBody>
      </p:sp>
    </p:spTree>
    <p:extLst>
      <p:ext uri="{BB962C8B-B14F-4D97-AF65-F5344CB8AC3E}">
        <p14:creationId xmlns:p14="http://schemas.microsoft.com/office/powerpoint/2010/main" val="297442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Something else</a:t>
            </a:r>
            <a:br>
              <a:rPr lang="en-US" dirty="0">
                <a:solidFill>
                  <a:schemeClr val="tx1"/>
                </a:solidFill>
              </a:rPr>
            </a:br>
            <a:endParaRPr lang="en-US" dirty="0"/>
          </a:p>
        </p:txBody>
      </p:sp>
      <p:sp>
        <p:nvSpPr>
          <p:cNvPr id="3" name="Text Placeholder 2"/>
          <p:cNvSpPr>
            <a:spLocks noGrp="1"/>
          </p:cNvSpPr>
          <p:nvPr>
            <p:ph type="body" sz="half" idx="2"/>
          </p:nvPr>
        </p:nvSpPr>
        <p:spPr>
          <a:xfrm>
            <a:off x="913794" y="3078866"/>
            <a:ext cx="10353763" cy="2718140"/>
          </a:xfrm>
        </p:spPr>
        <p:txBody>
          <a:bodyPr>
            <a:normAutofit/>
          </a:bodyPr>
          <a:lstStyle/>
          <a:p>
            <a:r>
              <a:rPr lang="en-US" sz="3200" dirty="0" smtClean="0"/>
              <a:t>I guess that is the only alternative left. </a:t>
            </a:r>
            <a:endParaRPr lang="en-US" sz="3200" dirty="0"/>
          </a:p>
        </p:txBody>
      </p:sp>
    </p:spTree>
    <p:extLst>
      <p:ext uri="{BB962C8B-B14F-4D97-AF65-F5344CB8AC3E}">
        <p14:creationId xmlns:p14="http://schemas.microsoft.com/office/powerpoint/2010/main" val="28801921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4968421" cy="970450"/>
          </a:xfrm>
        </p:spPr>
        <p:txBody>
          <a:bodyPr>
            <a:normAutofit fontScale="90000"/>
          </a:bodyPr>
          <a:lstStyle/>
          <a:p>
            <a:r>
              <a:rPr lang="en-US" dirty="0" smtClean="0"/>
              <a:t>What we can learn from Tesla?</a:t>
            </a:r>
            <a:endParaRPr lang="en-US" dirty="0"/>
          </a:p>
        </p:txBody>
      </p:sp>
      <p:sp>
        <p:nvSpPr>
          <p:cNvPr id="3" name="Text Placeholder 2"/>
          <p:cNvSpPr>
            <a:spLocks noGrp="1"/>
          </p:cNvSpPr>
          <p:nvPr>
            <p:ph type="body" idx="1"/>
          </p:nvPr>
        </p:nvSpPr>
        <p:spPr/>
        <p:txBody>
          <a:bodyPr/>
          <a:lstStyle/>
          <a:p>
            <a:r>
              <a:rPr lang="en-US" dirty="0" smtClean="0"/>
              <a:t>Tesla’s Hydroelectric Endeavors</a:t>
            </a:r>
            <a:endParaRPr lang="en-US" dirty="0"/>
          </a:p>
        </p:txBody>
      </p:sp>
      <p:sp>
        <p:nvSpPr>
          <p:cNvPr id="4" name="Content Placeholder 3"/>
          <p:cNvSpPr>
            <a:spLocks noGrp="1"/>
          </p:cNvSpPr>
          <p:nvPr>
            <p:ph sz="half" idx="2"/>
          </p:nvPr>
        </p:nvSpPr>
        <p:spPr/>
        <p:txBody>
          <a:bodyPr/>
          <a:lstStyle/>
          <a:p>
            <a:r>
              <a:rPr lang="en-US" dirty="0" smtClean="0"/>
              <a:t>Tesla was one of the main inventors behind the hydroelectric power created from Niagara Falls</a:t>
            </a:r>
          </a:p>
          <a:p>
            <a:r>
              <a:rPr lang="en-US" dirty="0" smtClean="0"/>
              <a:t>At the time this was a great feat because of the size of Niagara falls. </a:t>
            </a:r>
          </a:p>
          <a:p>
            <a:endParaRPr lang="en-US" dirty="0"/>
          </a:p>
        </p:txBody>
      </p:sp>
      <p:sp>
        <p:nvSpPr>
          <p:cNvPr id="5" name="Text Placeholder 4"/>
          <p:cNvSpPr>
            <a:spLocks noGrp="1"/>
          </p:cNvSpPr>
          <p:nvPr>
            <p:ph type="body" sz="quarter" idx="3"/>
          </p:nvPr>
        </p:nvSpPr>
        <p:spPr/>
        <p:txBody>
          <a:bodyPr/>
          <a:lstStyle/>
          <a:p>
            <a:r>
              <a:rPr lang="en-US" dirty="0" smtClean="0"/>
              <a:t>“Cosmic Ray Motor”</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Many of theoretically proven this invention to not work</a:t>
            </a:r>
          </a:p>
          <a:p>
            <a:r>
              <a:rPr lang="en-US" dirty="0" smtClean="0"/>
              <a:t>That the idea that metal would actually get charged is a very low chance of creating energy. </a:t>
            </a:r>
          </a:p>
          <a:p>
            <a:r>
              <a:rPr lang="en-US" dirty="0" smtClean="0"/>
              <a:t>The idea behind the invention was to get energy from this “ether” which has been disproven by quantum physics.</a:t>
            </a:r>
          </a:p>
          <a:p>
            <a:r>
              <a:rPr lang="en-US" dirty="0" smtClean="0"/>
              <a:t>Some claim this was his next big invention which was stopped by big money. It was more of the work of a sick old man.</a:t>
            </a:r>
            <a:endParaRPr lang="en-US" dirty="0"/>
          </a:p>
        </p:txBody>
      </p:sp>
    </p:spTree>
    <p:extLst>
      <p:ext uri="{BB962C8B-B14F-4D97-AF65-F5344CB8AC3E}">
        <p14:creationId xmlns:p14="http://schemas.microsoft.com/office/powerpoint/2010/main" val="21259239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Should Keep on Investing into Renewable </a:t>
            </a:r>
            <a:r>
              <a:rPr lang="en-US" dirty="0"/>
              <a:t>E</a:t>
            </a:r>
            <a:r>
              <a:rPr lang="en-US" dirty="0" smtClean="0"/>
              <a:t>nergy</a:t>
            </a:r>
            <a:endParaRPr lang="en-US" dirty="0"/>
          </a:p>
        </p:txBody>
      </p:sp>
      <p:sp>
        <p:nvSpPr>
          <p:cNvPr id="3" name="Text Placeholder 2"/>
          <p:cNvSpPr>
            <a:spLocks noGrp="1"/>
          </p:cNvSpPr>
          <p:nvPr>
            <p:ph type="body" idx="1"/>
          </p:nvPr>
        </p:nvSpPr>
        <p:spPr/>
        <p:txBody>
          <a:bodyPr/>
          <a:lstStyle/>
          <a:p>
            <a:r>
              <a:rPr lang="en-US" dirty="0" smtClean="0"/>
              <a:t>Social</a:t>
            </a:r>
            <a:endParaRPr lang="en-US" dirty="0"/>
          </a:p>
        </p:txBody>
      </p:sp>
      <p:sp>
        <p:nvSpPr>
          <p:cNvPr id="4" name="Text Placeholder 3"/>
          <p:cNvSpPr>
            <a:spLocks noGrp="1"/>
          </p:cNvSpPr>
          <p:nvPr>
            <p:ph type="body" sz="half" idx="15"/>
          </p:nvPr>
        </p:nvSpPr>
        <p:spPr/>
        <p:txBody>
          <a:bodyPr>
            <a:normAutofit/>
          </a:bodyPr>
          <a:lstStyle/>
          <a:p>
            <a:r>
              <a:rPr lang="en-US" sz="1600" dirty="0" smtClean="0"/>
              <a:t>We get a population of people who are aware of what is happening in this world and why we need to change it. By making renewable energy the everyday topic in society we create greater awareness. So that one day our future can have a better life, then which we will leave them in as of the moment. This will create public disgust of fossil fuels which as of the moment is not great enough. </a:t>
            </a:r>
            <a:endParaRPr lang="en-US" sz="1600" dirty="0"/>
          </a:p>
        </p:txBody>
      </p:sp>
      <p:sp>
        <p:nvSpPr>
          <p:cNvPr id="5" name="Text Placeholder 4"/>
          <p:cNvSpPr>
            <a:spLocks noGrp="1"/>
          </p:cNvSpPr>
          <p:nvPr>
            <p:ph type="body" sz="quarter" idx="3"/>
          </p:nvPr>
        </p:nvSpPr>
        <p:spPr/>
        <p:txBody>
          <a:bodyPr/>
          <a:lstStyle/>
          <a:p>
            <a:r>
              <a:rPr lang="en-US" dirty="0" smtClean="0"/>
              <a:t>Economic</a:t>
            </a:r>
            <a:endParaRPr lang="en-US" dirty="0"/>
          </a:p>
        </p:txBody>
      </p:sp>
      <p:sp>
        <p:nvSpPr>
          <p:cNvPr id="6" name="Text Placeholder 5"/>
          <p:cNvSpPr>
            <a:spLocks noGrp="1"/>
          </p:cNvSpPr>
          <p:nvPr>
            <p:ph type="body" sz="half" idx="16"/>
          </p:nvPr>
        </p:nvSpPr>
        <p:spPr/>
        <p:txBody>
          <a:bodyPr>
            <a:normAutofit/>
          </a:bodyPr>
          <a:lstStyle/>
          <a:p>
            <a:r>
              <a:rPr lang="en-US" sz="1800" dirty="0" smtClean="0"/>
              <a:t>We create more jobs for the bright minds of our world. Instead of these minds being wasted in a job which uses not even high of these people’s skills by investing money into them we let them have creative freedom to work on something instead of them having to worry about how to support themselves. </a:t>
            </a:r>
            <a:endParaRPr lang="en-US" sz="1800" dirty="0"/>
          </a:p>
        </p:txBody>
      </p:sp>
      <p:sp>
        <p:nvSpPr>
          <p:cNvPr id="7" name="Text Placeholder 6"/>
          <p:cNvSpPr>
            <a:spLocks noGrp="1"/>
          </p:cNvSpPr>
          <p:nvPr>
            <p:ph type="body" sz="quarter" idx="13"/>
          </p:nvPr>
        </p:nvSpPr>
        <p:spPr/>
        <p:txBody>
          <a:bodyPr/>
          <a:lstStyle/>
          <a:p>
            <a:r>
              <a:rPr lang="en-US" dirty="0" smtClean="0"/>
              <a:t>Political</a:t>
            </a:r>
            <a:endParaRPr lang="en-US" dirty="0"/>
          </a:p>
        </p:txBody>
      </p:sp>
      <p:sp>
        <p:nvSpPr>
          <p:cNvPr id="8" name="Text Placeholder 7"/>
          <p:cNvSpPr>
            <a:spLocks noGrp="1"/>
          </p:cNvSpPr>
          <p:nvPr>
            <p:ph type="body" sz="half" idx="17"/>
          </p:nvPr>
        </p:nvSpPr>
        <p:spPr/>
        <p:txBody>
          <a:bodyPr>
            <a:noAutofit/>
          </a:bodyPr>
          <a:lstStyle/>
          <a:p>
            <a:r>
              <a:rPr lang="en-US" sz="1600" dirty="0" smtClean="0"/>
              <a:t>This is an agenda which if anything fits Politics because like in America they have been supporting more studying into the STEM fields. By focusing more on those fields there is more likely of a chance for more children to get involved in those fields. More public schools need to have more STEM based classes which have something to do with the technical part of STEM. Also more technical schools should be open which provide adults the chance to learn these skills. </a:t>
            </a:r>
            <a:endParaRPr lang="en-US" sz="1600" dirty="0"/>
          </a:p>
        </p:txBody>
      </p:sp>
    </p:spTree>
    <p:extLst>
      <p:ext uri="{BB962C8B-B14F-4D97-AF65-F5344CB8AC3E}">
        <p14:creationId xmlns:p14="http://schemas.microsoft.com/office/powerpoint/2010/main" val="33399658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Please Give my Fund Some Money</a:t>
            </a:r>
            <a:endParaRPr lang="en-US" dirty="0"/>
          </a:p>
        </p:txBody>
      </p:sp>
      <p:sp>
        <p:nvSpPr>
          <p:cNvPr id="3" name="Content Placeholder 2"/>
          <p:cNvSpPr>
            <a:spLocks noGrp="1"/>
          </p:cNvSpPr>
          <p:nvPr>
            <p:ph idx="1"/>
          </p:nvPr>
        </p:nvSpPr>
        <p:spPr>
          <a:xfrm>
            <a:off x="974061" y="1744024"/>
            <a:ext cx="4709109" cy="4058751"/>
          </a:xfrm>
        </p:spPr>
        <p:txBody>
          <a:bodyPr/>
          <a:lstStyle/>
          <a:p>
            <a:r>
              <a:rPr lang="en-US" dirty="0" smtClean="0"/>
              <a:t>You can right any checks straight out to “Ramlah Ahmad.”</a:t>
            </a:r>
          </a:p>
          <a:p>
            <a:r>
              <a:rPr lang="en-US" dirty="0" smtClean="0"/>
              <a:t>I do appreciate Cold Hard Cash.</a:t>
            </a:r>
          </a:p>
          <a:p>
            <a:r>
              <a:rPr lang="en-US" dirty="0" smtClean="0"/>
              <a:t>This will go towards me carting a sustainable future for you and your children.</a:t>
            </a:r>
          </a:p>
          <a:p>
            <a:r>
              <a:rPr lang="en-US" dirty="0" smtClean="0"/>
              <a:t>Do not be shy and had the money over.</a:t>
            </a:r>
            <a:endParaRPr lang="en-US" dirty="0"/>
          </a:p>
        </p:txBody>
      </p:sp>
      <p:pic>
        <p:nvPicPr>
          <p:cNvPr id="5122" name="Picture 2" descr="https://s-media-cache-ak0.pinimg.com/736x/7d/ca/eb/7dcaeb4ba28a7c768946cee6263e1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170" y="1744024"/>
            <a:ext cx="5827231" cy="367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0260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a:t>
            </a:r>
            <a:endParaRPr lang="en-US" dirty="0"/>
          </a:p>
        </p:txBody>
      </p:sp>
      <p:sp>
        <p:nvSpPr>
          <p:cNvPr id="3" name="Content Placeholder 2"/>
          <p:cNvSpPr>
            <a:spLocks noGrp="1"/>
          </p:cNvSpPr>
          <p:nvPr>
            <p:ph sz="half" idx="1"/>
          </p:nvPr>
        </p:nvSpPr>
        <p:spPr/>
        <p:txBody>
          <a:bodyPr>
            <a:normAutofit lnSpcReduction="10000"/>
          </a:bodyPr>
          <a:lstStyle/>
          <a:p>
            <a:r>
              <a:rPr lang="en-US" u="sng" dirty="0">
                <a:effectLst/>
                <a:hlinkClick r:id="rId2"/>
              </a:rPr>
              <a:t>http://www.treehugger.com/renewable-energy/teslas-gigafactory-will-produce-much-renewable-energy-it-uses-net-zero-energy.html</a:t>
            </a:r>
            <a:endParaRPr lang="en-US" dirty="0">
              <a:effectLst/>
            </a:endParaRPr>
          </a:p>
          <a:p>
            <a:r>
              <a:rPr lang="en-US" u="sng" dirty="0">
                <a:effectLst/>
                <a:hlinkClick r:id="rId3"/>
              </a:rPr>
              <a:t>http://www.nuenergy.org/nikola-tesla-radiant-energy-system/</a:t>
            </a:r>
            <a:endParaRPr lang="en-US" dirty="0">
              <a:effectLst/>
            </a:endParaRPr>
          </a:p>
          <a:p>
            <a:r>
              <a:rPr lang="en-US" u="sng" dirty="0">
                <a:effectLst/>
                <a:hlinkClick r:id="rId4"/>
              </a:rPr>
              <a:t>https://van.physics.illinois.edu/qa/listing.php?id=1256</a:t>
            </a:r>
            <a:endParaRPr lang="en-US" dirty="0">
              <a:effectLst/>
            </a:endParaRPr>
          </a:p>
          <a:p>
            <a:r>
              <a:rPr lang="en-US" u="sng" dirty="0">
                <a:effectLst/>
                <a:hlinkClick r:id="rId5"/>
              </a:rPr>
              <a:t>http://www.scientificamerican.com/article/follow-up-what-is-the-zer/</a:t>
            </a:r>
            <a:endParaRPr lang="en-US" dirty="0">
              <a:effectLst/>
            </a:endParaRP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Picture of earth from Wikipedia</a:t>
            </a:r>
          </a:p>
          <a:p>
            <a:r>
              <a:rPr lang="en-US" dirty="0">
                <a:hlinkClick r:id="rId6"/>
              </a:rPr>
              <a:t>https://</a:t>
            </a:r>
            <a:r>
              <a:rPr lang="en-US" dirty="0" smtClean="0">
                <a:hlinkClick r:id="rId6"/>
              </a:rPr>
              <a:t>www.youtube.com/watch?v=pNS9v_0pXuo</a:t>
            </a:r>
            <a:endParaRPr lang="en-US" dirty="0" smtClean="0"/>
          </a:p>
          <a:p>
            <a:r>
              <a:rPr lang="en-US" dirty="0">
                <a:hlinkClick r:id="rId7"/>
              </a:rPr>
              <a:t>http://www.pbs.org/tesla/ll</a:t>
            </a:r>
            <a:r>
              <a:rPr lang="en-US" dirty="0" smtClean="0">
                <a:hlinkClick r:id="rId7"/>
              </a:rPr>
              <a:t>/</a:t>
            </a:r>
            <a:endParaRPr lang="en-US" dirty="0" smtClean="0"/>
          </a:p>
          <a:p>
            <a:r>
              <a:rPr lang="en-US" dirty="0">
                <a:hlinkClick r:id="rId8"/>
              </a:rPr>
              <a:t>http://home.earthlink.net/~</a:t>
            </a:r>
            <a:r>
              <a:rPr lang="en-US" dirty="0" smtClean="0">
                <a:hlinkClick r:id="rId8"/>
              </a:rPr>
              <a:t>drestinblack/tesfreee.htm</a:t>
            </a:r>
            <a:endParaRPr lang="en-US" dirty="0" smtClean="0"/>
          </a:p>
          <a:p>
            <a:r>
              <a:rPr lang="en-US" dirty="0">
                <a:hlinkClick r:id="rId9"/>
              </a:rPr>
              <a:t>http://www.scientificamerican.com/article/darpa-casimir-effect-research</a:t>
            </a:r>
            <a:r>
              <a:rPr lang="en-US" dirty="0" smtClean="0">
                <a:hlinkClick r:id="rId9"/>
              </a:rPr>
              <a:t>/</a:t>
            </a:r>
            <a:endParaRPr lang="en-US" dirty="0" smtClean="0"/>
          </a:p>
          <a:p>
            <a:r>
              <a:rPr lang="en-US" dirty="0">
                <a:hlinkClick r:id="rId10"/>
              </a:rPr>
              <a:t>https://www.physicsforums.com/threads/zero-point-energy-dark-energy-and-space.394459</a:t>
            </a:r>
            <a:r>
              <a:rPr lang="en-US" dirty="0" smtClean="0">
                <a:hlinkClick r:id="rId10"/>
              </a:rPr>
              <a:t>/</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351293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9/97/The_Earth_seen_from_Apollo_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2656" y="177509"/>
            <a:ext cx="6676040" cy="66804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effectLst>
            <a:glow rad="101600">
              <a:schemeClr val="accent3">
                <a:satMod val="175000"/>
                <a:alpha val="40000"/>
              </a:schemeClr>
            </a:glow>
            <a:outerShdw blurRad="25400" dir="17880000">
              <a:srgbClr val="000000">
                <a:alpha val="46000"/>
              </a:srgbClr>
            </a:outerShdw>
          </a:effectLst>
        </p:spPr>
        <p:txBody>
          <a:bodyPr/>
          <a:lstStyle/>
          <a:p>
            <a:r>
              <a:rPr lang="en-US" dirty="0" smtClean="0">
                <a:solidFill>
                  <a:schemeClr val="bg1"/>
                </a:solidFill>
                <a:effectLst>
                  <a:glow rad="228600">
                    <a:schemeClr val="accent6">
                      <a:satMod val="175000"/>
                      <a:alpha val="40000"/>
                    </a:schemeClr>
                  </a:glow>
                  <a:outerShdw blurRad="9525" dist="25400" dir="14640000" algn="tl" rotWithShape="0">
                    <a:schemeClr val="bg1">
                      <a:alpha val="30000"/>
                    </a:schemeClr>
                  </a:outerShdw>
                </a:effectLst>
              </a:rPr>
              <a:t>The Earth is sick and frail…</a:t>
            </a:r>
            <a:endParaRPr lang="en-US" dirty="0">
              <a:solidFill>
                <a:schemeClr val="bg1"/>
              </a:solidFill>
              <a:effectLst>
                <a:glow rad="228600">
                  <a:schemeClr val="accent6">
                    <a:satMod val="175000"/>
                    <a:alpha val="40000"/>
                  </a:schemeClr>
                </a:glow>
                <a:outerShdw blurRad="9525" dist="25400" dir="14640000" algn="tl" rotWithShape="0">
                  <a:schemeClr val="bg1">
                    <a:alpha val="30000"/>
                  </a:schemeClr>
                </a:outerShdw>
              </a:effectLst>
            </a:endParaRPr>
          </a:p>
        </p:txBody>
      </p:sp>
      <p:sp>
        <p:nvSpPr>
          <p:cNvPr id="3" name="Text Placeholder 2"/>
          <p:cNvSpPr>
            <a:spLocks noGrp="1"/>
          </p:cNvSpPr>
          <p:nvPr>
            <p:ph type="body" idx="1"/>
          </p:nvPr>
        </p:nvSpPr>
        <p:spPr>
          <a:effectLst>
            <a:glow rad="139700">
              <a:schemeClr val="accent1">
                <a:lumMod val="75000"/>
                <a:alpha val="40000"/>
              </a:schemeClr>
            </a:glow>
            <a:outerShdw blurRad="25400" dir="17880000">
              <a:srgbClr val="000000">
                <a:alpha val="46000"/>
              </a:srgbClr>
            </a:outerShdw>
          </a:effectLst>
        </p:spPr>
        <p:txBody>
          <a:bodyPr/>
          <a:lstStyle/>
          <a:p>
            <a:r>
              <a:rPr lang="en-US" dirty="0" smtClean="0">
                <a:solidFill>
                  <a:schemeClr val="bg1"/>
                </a:solidFill>
              </a:rPr>
              <a:t>WHY?</a:t>
            </a:r>
            <a:endParaRPr lang="en-US" dirty="0">
              <a:solidFill>
                <a:schemeClr val="bg1"/>
              </a:solidFill>
            </a:endParaRPr>
          </a:p>
        </p:txBody>
      </p:sp>
    </p:spTree>
    <p:extLst>
      <p:ext uri="{BB962C8B-B14F-4D97-AF65-F5344CB8AC3E}">
        <p14:creationId xmlns:p14="http://schemas.microsoft.com/office/powerpoint/2010/main" val="31198973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8"/>
            <a:ext cx="9590550" cy="1828811"/>
          </a:xfrm>
        </p:spPr>
        <p:txBody>
          <a:bodyPr/>
          <a:lstStyle/>
          <a:p>
            <a:r>
              <a:rPr lang="en-US" dirty="0" smtClean="0"/>
              <a:t>Because of a bunch of imbeciles called homo-sapiens </a:t>
            </a:r>
            <a:endParaRPr lang="en-US" dirty="0"/>
          </a:p>
        </p:txBody>
      </p:sp>
      <p:sp>
        <p:nvSpPr>
          <p:cNvPr id="3" name="Text Placeholder 2"/>
          <p:cNvSpPr>
            <a:spLocks noGrp="1"/>
          </p:cNvSpPr>
          <p:nvPr>
            <p:ph type="body" idx="1"/>
          </p:nvPr>
        </p:nvSpPr>
        <p:spPr/>
        <p:txBody>
          <a:bodyPr/>
          <a:lstStyle/>
          <a:p>
            <a:r>
              <a:rPr lang="en-US" dirty="0" smtClean="0"/>
              <a:t>Who have triggered global warming by means of burning fossil fuels and the earth’s eminent death is becoming a reality. </a:t>
            </a:r>
            <a:endParaRPr lang="en-US" dirty="0"/>
          </a:p>
        </p:txBody>
      </p:sp>
    </p:spTree>
    <p:extLst>
      <p:ext uri="{BB962C8B-B14F-4D97-AF65-F5344CB8AC3E}">
        <p14:creationId xmlns:p14="http://schemas.microsoft.com/office/powerpoint/2010/main" val="36846187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2400981"/>
          </a:xfrm>
        </p:spPr>
        <p:txBody>
          <a:bodyPr/>
          <a:lstStyle/>
          <a:p>
            <a:r>
              <a:rPr lang="en-US" dirty="0" smtClean="0"/>
              <a:t>Well we can stop the end from coming before its time by means of:</a:t>
            </a:r>
            <a:endParaRPr lang="en-US" dirty="0"/>
          </a:p>
        </p:txBody>
      </p:sp>
      <p:sp>
        <p:nvSpPr>
          <p:cNvPr id="3" name="Text Placeholder 2"/>
          <p:cNvSpPr>
            <a:spLocks noGrp="1"/>
          </p:cNvSpPr>
          <p:nvPr>
            <p:ph type="body" sz="half" idx="2"/>
          </p:nvPr>
        </p:nvSpPr>
        <p:spPr>
          <a:xfrm>
            <a:off x="913794" y="2685327"/>
            <a:ext cx="10353763" cy="3111679"/>
          </a:xfrm>
        </p:spPr>
        <p:txBody>
          <a:bodyPr>
            <a:normAutofit/>
          </a:bodyPr>
          <a:lstStyle/>
          <a:p>
            <a:pPr marL="342900" indent="-342900">
              <a:buFont typeface="+mj-lt"/>
              <a:buAutoNum type="arabicPeriod"/>
            </a:pPr>
            <a:r>
              <a:rPr lang="en-US" sz="2400" dirty="0" smtClean="0">
                <a:solidFill>
                  <a:schemeClr val="tx1"/>
                </a:solidFill>
              </a:rPr>
              <a:t>Killing all homo-sapiens</a:t>
            </a:r>
          </a:p>
          <a:p>
            <a:pPr marL="342900" indent="-342900">
              <a:buFont typeface="+mj-lt"/>
              <a:buAutoNum type="arabicPeriod"/>
            </a:pPr>
            <a:r>
              <a:rPr lang="en-US" sz="2400" dirty="0" smtClean="0">
                <a:solidFill>
                  <a:schemeClr val="tx1"/>
                </a:solidFill>
              </a:rPr>
              <a:t>Finding an unlimited and a harmless alternative to fossil fuels</a:t>
            </a:r>
          </a:p>
          <a:p>
            <a:pPr marL="342900" indent="-342900">
              <a:buFont typeface="+mj-lt"/>
              <a:buAutoNum type="arabicPeriod"/>
            </a:pPr>
            <a:r>
              <a:rPr lang="en-US" sz="2400" dirty="0" smtClean="0">
                <a:solidFill>
                  <a:schemeClr val="tx1"/>
                </a:solidFill>
              </a:rPr>
              <a:t>Something else</a:t>
            </a:r>
            <a:endParaRPr lang="en-US" sz="2400" dirty="0">
              <a:solidFill>
                <a:schemeClr val="tx1"/>
              </a:solidFill>
            </a:endParaRPr>
          </a:p>
        </p:txBody>
      </p:sp>
    </p:spTree>
    <p:extLst>
      <p:ext uri="{BB962C8B-B14F-4D97-AF65-F5344CB8AC3E}">
        <p14:creationId xmlns:p14="http://schemas.microsoft.com/office/powerpoint/2010/main" val="41314051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2771371"/>
          </a:xfrm>
        </p:spPr>
        <p:txBody>
          <a:bodyPr/>
          <a:lstStyle/>
          <a:p>
            <a:r>
              <a:rPr lang="en-US" dirty="0">
                <a:solidFill>
                  <a:schemeClr val="tx1"/>
                </a:solidFill>
              </a:rPr>
              <a:t>Killing all homo-sapiens</a:t>
            </a:r>
            <a:br>
              <a:rPr lang="en-US" dirty="0">
                <a:solidFill>
                  <a:schemeClr val="tx1"/>
                </a:solidFill>
              </a:rPr>
            </a:br>
            <a:endParaRPr lang="en-US" dirty="0"/>
          </a:p>
        </p:txBody>
      </p:sp>
      <p:sp>
        <p:nvSpPr>
          <p:cNvPr id="3" name="Text Placeholder 2"/>
          <p:cNvSpPr>
            <a:spLocks noGrp="1"/>
          </p:cNvSpPr>
          <p:nvPr>
            <p:ph type="body" sz="half" idx="2"/>
          </p:nvPr>
        </p:nvSpPr>
        <p:spPr>
          <a:xfrm>
            <a:off x="913794" y="2986268"/>
            <a:ext cx="10353763" cy="2810738"/>
          </a:xfrm>
        </p:spPr>
        <p:txBody>
          <a:bodyPr>
            <a:normAutofit/>
          </a:bodyPr>
          <a:lstStyle/>
          <a:p>
            <a:r>
              <a:rPr lang="en-US" sz="2800" dirty="0" smtClean="0"/>
              <a:t>Not a cool idea because I am a homo-</a:t>
            </a:r>
            <a:r>
              <a:rPr lang="en-US" sz="2800" dirty="0" err="1" smtClean="0"/>
              <a:t>sapien</a:t>
            </a:r>
            <a:r>
              <a:rPr lang="en-US" sz="2800" dirty="0" smtClean="0"/>
              <a:t>. </a:t>
            </a:r>
            <a:endParaRPr lang="en-US" sz="2800" dirty="0"/>
          </a:p>
        </p:txBody>
      </p:sp>
    </p:spTree>
    <p:extLst>
      <p:ext uri="{BB962C8B-B14F-4D97-AF65-F5344CB8AC3E}">
        <p14:creationId xmlns:p14="http://schemas.microsoft.com/office/powerpoint/2010/main" val="39551954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Finding an unlimited and a harmless alternative to fossil fuels</a:t>
            </a:r>
            <a:br>
              <a:rPr lang="en-US" dirty="0">
                <a:solidFill>
                  <a:schemeClr val="tx1"/>
                </a:solidFill>
              </a:rPr>
            </a:br>
            <a:endParaRPr lang="en-US" dirty="0"/>
          </a:p>
        </p:txBody>
      </p:sp>
      <p:sp>
        <p:nvSpPr>
          <p:cNvPr id="3" name="Text Placeholder 2"/>
          <p:cNvSpPr>
            <a:spLocks noGrp="1"/>
          </p:cNvSpPr>
          <p:nvPr>
            <p:ph type="body" sz="half" idx="2"/>
          </p:nvPr>
        </p:nvSpPr>
        <p:spPr/>
        <p:txBody>
          <a:bodyPr>
            <a:normAutofit/>
          </a:bodyPr>
          <a:lstStyle/>
          <a:p>
            <a:r>
              <a:rPr lang="en-US" sz="2800" dirty="0" smtClean="0"/>
              <a:t>Maybe plausible, let us see the facts. </a:t>
            </a:r>
            <a:endParaRPr lang="en-US" sz="2800" dirty="0"/>
          </a:p>
        </p:txBody>
      </p:sp>
    </p:spTree>
    <p:extLst>
      <p:ext uri="{BB962C8B-B14F-4D97-AF65-F5344CB8AC3E}">
        <p14:creationId xmlns:p14="http://schemas.microsoft.com/office/powerpoint/2010/main" val="24439003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4968421" cy="970450"/>
          </a:xfrm>
        </p:spPr>
        <p:txBody>
          <a:bodyPr/>
          <a:lstStyle/>
          <a:p>
            <a:r>
              <a:rPr lang="en-US" dirty="0" smtClean="0"/>
              <a:t>Nikola </a:t>
            </a:r>
            <a:r>
              <a:rPr lang="en-US" dirty="0"/>
              <a:t>T</a:t>
            </a:r>
            <a:r>
              <a:rPr lang="en-US" dirty="0" smtClean="0"/>
              <a:t>esla </a:t>
            </a:r>
            <a:endParaRPr lang="en-US" dirty="0"/>
          </a:p>
        </p:txBody>
      </p:sp>
      <p:sp>
        <p:nvSpPr>
          <p:cNvPr id="3" name="Text Placeholder 2"/>
          <p:cNvSpPr>
            <a:spLocks noGrp="1"/>
          </p:cNvSpPr>
          <p:nvPr>
            <p:ph type="body" idx="1"/>
          </p:nvPr>
        </p:nvSpPr>
        <p:spPr/>
        <p:txBody>
          <a:bodyPr/>
          <a:lstStyle/>
          <a:p>
            <a:r>
              <a:rPr lang="en-US" dirty="0" smtClean="0"/>
              <a:t>The Free Energy Conspiracy </a:t>
            </a:r>
            <a:endParaRPr lang="en-US" dirty="0"/>
          </a:p>
        </p:txBody>
      </p:sp>
      <p:sp>
        <p:nvSpPr>
          <p:cNvPr id="4" name="Content Placeholder 3"/>
          <p:cNvSpPr>
            <a:spLocks noGrp="1"/>
          </p:cNvSpPr>
          <p:nvPr>
            <p:ph sz="half" idx="2"/>
          </p:nvPr>
        </p:nvSpPr>
        <p:spPr/>
        <p:txBody>
          <a:bodyPr/>
          <a:lstStyle/>
          <a:p>
            <a:r>
              <a:rPr lang="en-US" dirty="0" smtClean="0"/>
              <a:t>Nikola Tesla with his </a:t>
            </a:r>
            <a:r>
              <a:rPr lang="en-US" dirty="0" err="1" smtClean="0"/>
              <a:t>Wardenclyffe</a:t>
            </a:r>
            <a:r>
              <a:rPr lang="en-US" dirty="0" smtClean="0"/>
              <a:t> Tower was to give everyone “free energy”</a:t>
            </a:r>
          </a:p>
          <a:p>
            <a:r>
              <a:rPr lang="en-US" dirty="0" smtClean="0"/>
              <a:t>But then construction because JP Morgan figured out that this was not going to make him any money </a:t>
            </a:r>
          </a:p>
          <a:p>
            <a:r>
              <a:rPr lang="en-US" dirty="0" smtClean="0"/>
              <a:t>He had a nervous breakdown and the government shut him up….</a:t>
            </a:r>
            <a:endParaRPr lang="en-US" dirty="0"/>
          </a:p>
        </p:txBody>
      </p:sp>
      <p:sp>
        <p:nvSpPr>
          <p:cNvPr id="5" name="Text Placeholder 4"/>
          <p:cNvSpPr>
            <a:spLocks noGrp="1"/>
          </p:cNvSpPr>
          <p:nvPr>
            <p:ph type="body" sz="quarter" idx="3"/>
          </p:nvPr>
        </p:nvSpPr>
        <p:spPr>
          <a:xfrm>
            <a:off x="9988493" y="5246317"/>
            <a:ext cx="2235932" cy="544883"/>
          </a:xfrm>
        </p:spPr>
        <p:txBody>
          <a:bodyPr/>
          <a:lstStyle/>
          <a:p>
            <a:r>
              <a:rPr lang="en-US" sz="2000" dirty="0" smtClean="0"/>
              <a:t>Pictures from </a:t>
            </a:r>
            <a:r>
              <a:rPr lang="en-US" sz="2000" i="1" dirty="0" smtClean="0"/>
              <a:t>Wikimedia Commons</a:t>
            </a:r>
            <a:endParaRPr lang="en-US" sz="2000" i="1" dirty="0"/>
          </a:p>
        </p:txBody>
      </p:sp>
      <p:pic>
        <p:nvPicPr>
          <p:cNvPr id="1026" name="Picture 2" descr="http://www-tc.pbs.org/prod-media/newshour/photos/2013/07/10/Tesla_circa_1890_slideshow.jpeg" title="Picture of Tesla"/>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668069" y="269993"/>
            <a:ext cx="3305881" cy="44293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7/7b/Tesla_Broadcast_Tower_190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5402">
            <a:off x="6440001" y="3351278"/>
            <a:ext cx="3685189" cy="404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7498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Mechanics</a:t>
            </a:r>
            <a:endParaRPr lang="en-US" dirty="0"/>
          </a:p>
        </p:txBody>
      </p:sp>
      <p:sp>
        <p:nvSpPr>
          <p:cNvPr id="4" name="Content Placeholder 3"/>
          <p:cNvSpPr>
            <a:spLocks noGrp="1"/>
          </p:cNvSpPr>
          <p:nvPr>
            <p:ph sz="half" idx="2"/>
          </p:nvPr>
        </p:nvSpPr>
        <p:spPr>
          <a:xfrm>
            <a:off x="1005872" y="1835255"/>
            <a:ext cx="4876344" cy="3955946"/>
          </a:xfrm>
        </p:spPr>
        <p:txBody>
          <a:bodyPr/>
          <a:lstStyle/>
          <a:p>
            <a:r>
              <a:rPr lang="en-US" dirty="0" smtClean="0"/>
              <a:t>There are elementary particles which atoms are made out of and are the smallest particles</a:t>
            </a:r>
          </a:p>
          <a:p>
            <a:r>
              <a:rPr lang="en-US" i="1" dirty="0" smtClean="0"/>
              <a:t>Higgs Boson particles or the God Particle </a:t>
            </a:r>
            <a:r>
              <a:rPr lang="en-US" dirty="0" smtClean="0"/>
              <a:t>proved this</a:t>
            </a:r>
          </a:p>
          <a:p>
            <a:r>
              <a:rPr lang="en-US" i="1" dirty="0" smtClean="0"/>
              <a:t>String Theory </a:t>
            </a:r>
            <a:r>
              <a:rPr lang="en-US" dirty="0" smtClean="0"/>
              <a:t>everything is just a bunch of waves </a:t>
            </a:r>
          </a:p>
          <a:p>
            <a:r>
              <a:rPr lang="en-US" i="1" dirty="0" smtClean="0"/>
              <a:t>Heisenberg’s Uncertainty Principle</a:t>
            </a:r>
            <a:r>
              <a:rPr lang="en-US" dirty="0" smtClean="0"/>
              <a:t>: The motion and position of a particle can never be known</a:t>
            </a:r>
            <a:endParaRPr lang="en-US" dirty="0"/>
          </a:p>
        </p:txBody>
      </p:sp>
      <p:sp>
        <p:nvSpPr>
          <p:cNvPr id="6" name="Content Placeholder 5"/>
          <p:cNvSpPr>
            <a:spLocks noGrp="1"/>
          </p:cNvSpPr>
          <p:nvPr>
            <p:ph sz="quarter" idx="4"/>
          </p:nvPr>
        </p:nvSpPr>
        <p:spPr/>
        <p:txBody>
          <a:bodyPr/>
          <a:lstStyle/>
          <a:p>
            <a:endParaRPr lang="en-US" dirty="0"/>
          </a:p>
        </p:txBody>
      </p:sp>
      <p:sp>
        <p:nvSpPr>
          <p:cNvPr id="7" name="Text Placeholder 6"/>
          <p:cNvSpPr>
            <a:spLocks noGrp="1"/>
          </p:cNvSpPr>
          <p:nvPr>
            <p:ph type="body" sz="quarter" idx="3"/>
          </p:nvPr>
        </p:nvSpPr>
        <p:spPr/>
        <p:txBody>
          <a:bodyPr/>
          <a:lstStyle/>
          <a:p>
            <a:endParaRPr lang="en-US" dirty="0"/>
          </a:p>
        </p:txBody>
      </p:sp>
      <p:pic>
        <p:nvPicPr>
          <p:cNvPr id="3074" name="Picture 2" descr="http://www.dwc.knaw.nl/wp-content/bestanden/Solvay_conference_19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53621">
            <a:off x="5785406" y="2339446"/>
            <a:ext cx="6400589" cy="3041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337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Point Energy</a:t>
            </a:r>
            <a:endParaRPr lang="en-US" dirty="0"/>
          </a:p>
        </p:txBody>
      </p:sp>
      <p:sp>
        <p:nvSpPr>
          <p:cNvPr id="3" name="Text Placeholder 2"/>
          <p:cNvSpPr>
            <a:spLocks noGrp="1"/>
          </p:cNvSpPr>
          <p:nvPr>
            <p:ph type="body" idx="1"/>
          </p:nvPr>
        </p:nvSpPr>
        <p:spPr/>
        <p:txBody>
          <a:bodyPr/>
          <a:lstStyle/>
          <a:p>
            <a:r>
              <a:rPr lang="en-US" dirty="0" smtClean="0"/>
              <a:t>Why Scientist Can’t Sleep at Night?</a:t>
            </a:r>
            <a:endParaRPr lang="en-US" dirty="0"/>
          </a:p>
        </p:txBody>
      </p:sp>
      <p:sp>
        <p:nvSpPr>
          <p:cNvPr id="4" name="Content Placeholder 3"/>
          <p:cNvSpPr>
            <a:spLocks noGrp="1"/>
          </p:cNvSpPr>
          <p:nvPr>
            <p:ph sz="half" idx="2"/>
          </p:nvPr>
        </p:nvSpPr>
        <p:spPr/>
        <p:txBody>
          <a:bodyPr/>
          <a:lstStyle/>
          <a:p>
            <a:r>
              <a:rPr lang="en-US" dirty="0" smtClean="0"/>
              <a:t>Ground State energy is when energy is at its </a:t>
            </a:r>
            <a:r>
              <a:rPr lang="en-US" i="1" dirty="0" smtClean="0"/>
              <a:t>lowest state of energy to exist </a:t>
            </a:r>
            <a:r>
              <a:rPr lang="en-US" dirty="0" smtClean="0"/>
              <a:t>which can never be zero because that is against the </a:t>
            </a:r>
            <a:r>
              <a:rPr lang="en-US" i="1" dirty="0"/>
              <a:t>U</a:t>
            </a:r>
            <a:r>
              <a:rPr lang="en-US" i="1" dirty="0" smtClean="0"/>
              <a:t>ncertainty </a:t>
            </a:r>
            <a:r>
              <a:rPr lang="en-US" i="1" dirty="0"/>
              <a:t>P</a:t>
            </a:r>
            <a:r>
              <a:rPr lang="en-US" i="1" dirty="0" smtClean="0"/>
              <a:t>rinciple</a:t>
            </a:r>
            <a:r>
              <a:rPr lang="en-US" dirty="0" smtClean="0"/>
              <a:t>. Thus “absolute zero” energy can never be reached</a:t>
            </a:r>
          </a:p>
          <a:p>
            <a:r>
              <a:rPr lang="en-US" dirty="0" smtClean="0"/>
              <a:t>There is thus still energy in a Vacuum—think black hole—even though the definition of a vacuum is nothing.</a:t>
            </a:r>
          </a:p>
          <a:p>
            <a:r>
              <a:rPr lang="en-US" dirty="0" smtClean="0"/>
              <a:t>Zero Point energy is the lowest amount of energy within a particular field or energy of a particle in the ground state</a:t>
            </a:r>
            <a:endParaRPr lang="en-US" dirty="0"/>
          </a:p>
        </p:txBody>
      </p:sp>
      <p:sp>
        <p:nvSpPr>
          <p:cNvPr id="5" name="Text Placeholder 4"/>
          <p:cNvSpPr>
            <a:spLocks noGrp="1"/>
          </p:cNvSpPr>
          <p:nvPr>
            <p:ph type="body" sz="quarter" idx="3"/>
          </p:nvPr>
        </p:nvSpPr>
        <p:spPr/>
        <p:txBody>
          <a:bodyPr/>
          <a:lstStyle/>
          <a:p>
            <a:r>
              <a:rPr lang="en-US" dirty="0" smtClean="0"/>
              <a:t>Casimir Effect</a:t>
            </a:r>
            <a:endParaRPr lang="en-US" dirty="0"/>
          </a:p>
        </p:txBody>
      </p:sp>
      <p:sp>
        <p:nvSpPr>
          <p:cNvPr id="6" name="Content Placeholder 5"/>
          <p:cNvSpPr>
            <a:spLocks noGrp="1"/>
          </p:cNvSpPr>
          <p:nvPr>
            <p:ph sz="quarter" idx="4"/>
          </p:nvPr>
        </p:nvSpPr>
        <p:spPr>
          <a:xfrm>
            <a:off x="6294967" y="2380138"/>
            <a:ext cx="4895330" cy="1370060"/>
          </a:xfrm>
        </p:spPr>
        <p:txBody>
          <a:bodyPr/>
          <a:lstStyle/>
          <a:p>
            <a:r>
              <a:rPr lang="en-US" dirty="0" smtClean="0"/>
              <a:t>Proved that through in experiment using vacuums that there must </a:t>
            </a:r>
            <a:r>
              <a:rPr lang="en-US" i="1" dirty="0" smtClean="0"/>
              <a:t>absolute lower level of energy</a:t>
            </a:r>
            <a:r>
              <a:rPr lang="en-US" dirty="0" smtClean="0"/>
              <a:t> by seeing that there is energy still in a vacuum. </a:t>
            </a:r>
            <a:endParaRPr lang="en-US" dirty="0"/>
          </a:p>
        </p:txBody>
      </p:sp>
      <p:sp>
        <p:nvSpPr>
          <p:cNvPr id="7" name="Text Placeholder 4"/>
          <p:cNvSpPr txBox="1">
            <a:spLocks/>
          </p:cNvSpPr>
          <p:nvPr/>
        </p:nvSpPr>
        <p:spPr>
          <a:xfrm>
            <a:off x="6294967" y="3750198"/>
            <a:ext cx="4895330" cy="544883"/>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400" b="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457200" indent="0" algn="l" defTabSz="457200" rtl="0" eaLnBrk="1" latinLnBrk="0" hangingPunct="1">
              <a:spcBef>
                <a:spcPct val="20000"/>
              </a:spcBef>
              <a:spcAft>
                <a:spcPts val="600"/>
              </a:spcAft>
              <a:buClr>
                <a:schemeClr val="tx2"/>
              </a:buClr>
              <a:buSzPct val="70000"/>
              <a:buFont typeface="Wingdings 2" charset="2"/>
              <a:buNone/>
              <a:defRPr sz="20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914400" indent="0" algn="l" defTabSz="457200" rtl="0" eaLnBrk="1" latinLnBrk="0" hangingPunct="1">
              <a:spcBef>
                <a:spcPct val="20000"/>
              </a:spcBef>
              <a:spcAft>
                <a:spcPts val="600"/>
              </a:spcAft>
              <a:buClr>
                <a:schemeClr val="tx2"/>
              </a:buClr>
              <a:buSzPct val="70000"/>
              <a:buFont typeface="Wingdings 2" charset="2"/>
              <a:buNone/>
              <a:defRPr sz="18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716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8288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2860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7432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2004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657600" indent="0" algn="l" defTabSz="457200" rtl="0" eaLnBrk="1" latinLnBrk="0" hangingPunct="1">
              <a:spcBef>
                <a:spcPct val="20000"/>
              </a:spcBef>
              <a:spcAft>
                <a:spcPts val="600"/>
              </a:spcAft>
              <a:buClr>
                <a:schemeClr val="tx2"/>
              </a:buClr>
              <a:buSzPct val="70000"/>
              <a:buFont typeface="Wingdings 2" charset="2"/>
              <a:buNone/>
              <a:defRPr sz="1600" b="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smtClean="0"/>
              <a:t>Implications </a:t>
            </a:r>
            <a:endParaRPr lang="en-US" dirty="0"/>
          </a:p>
        </p:txBody>
      </p:sp>
      <p:sp>
        <p:nvSpPr>
          <p:cNvPr id="8" name="Content Placeholder 5"/>
          <p:cNvSpPr txBox="1">
            <a:spLocks/>
          </p:cNvSpPr>
          <p:nvPr/>
        </p:nvSpPr>
        <p:spPr>
          <a:xfrm>
            <a:off x="6294967" y="4295081"/>
            <a:ext cx="4895330" cy="137006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smtClean="0"/>
              <a:t>There is a bunch of energy all around us which can be harnessed because even if we take away energy from the </a:t>
            </a:r>
            <a:r>
              <a:rPr lang="en-US" i="1" dirty="0" smtClean="0"/>
              <a:t>ground state there </a:t>
            </a:r>
            <a:r>
              <a:rPr lang="en-US" i="1" dirty="0" err="1" smtClean="0"/>
              <a:t>st</a:t>
            </a:r>
            <a:endParaRPr lang="en-US" i="1" dirty="0"/>
          </a:p>
        </p:txBody>
      </p:sp>
    </p:spTree>
    <p:extLst>
      <p:ext uri="{BB962C8B-B14F-4D97-AF65-F5344CB8AC3E}">
        <p14:creationId xmlns:p14="http://schemas.microsoft.com/office/powerpoint/2010/main" val="35229160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43372978-11FE-4814-AC26-BC300187D8C7}"/>
    </a:ext>
  </a:extLst>
</a:theme>
</file>

<file path=docProps/app.xml><?xml version="1.0" encoding="utf-8"?>
<Properties xmlns="http://schemas.openxmlformats.org/officeDocument/2006/extended-properties" xmlns:vt="http://schemas.openxmlformats.org/officeDocument/2006/docPropsVTypes">
  <Template>TM04033929[[fn=Slate]]</Template>
  <TotalTime>585</TotalTime>
  <Words>1314</Words>
  <Application>Microsoft Macintosh PowerPoint</Application>
  <PresentationFormat>Custom</PresentationFormat>
  <Paragraphs>102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Slate</vt:lpstr>
      <vt:lpstr>Zero Point Energy  Taming the Power</vt:lpstr>
      <vt:lpstr>The Earth is sick and frail…</vt:lpstr>
      <vt:lpstr>Because of a bunch of imbeciles called homo-sapiens </vt:lpstr>
      <vt:lpstr>Well we can stop the end from coming before its time by means of:</vt:lpstr>
      <vt:lpstr>Killing all homo-sapiens </vt:lpstr>
      <vt:lpstr>Finding an unlimited and a harmless alternative to fossil fuels </vt:lpstr>
      <vt:lpstr>Nikola Tesla </vt:lpstr>
      <vt:lpstr>Quantum Mechanics</vt:lpstr>
      <vt:lpstr>Zero Point Energy</vt:lpstr>
      <vt:lpstr>Well what if we could tap into this energy that would mean unlimited renewable energy!</vt:lpstr>
      <vt:lpstr>I just hate it when science is misunderstood and represented. </vt:lpstr>
      <vt:lpstr>“Research in a Vacuum: DARPA Tries to Tap Elusive Casimir Effect for Breakthrough Technology”</vt:lpstr>
      <vt:lpstr>Amazing examples of stupidity</vt:lpstr>
      <vt:lpstr>Something else </vt:lpstr>
      <vt:lpstr>What we can learn from Tesla?</vt:lpstr>
      <vt:lpstr>We Should Keep on Investing into Renewable Energy</vt:lpstr>
      <vt:lpstr>Now Please Give my Fund Some Money</vt:lpstr>
      <vt:lpstr>Bibliography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Point Energy  Taming the Power</dc:title>
  <dc:creator>Ahmad Ali</dc:creator>
  <cp:lastModifiedBy>Kayla McDaniel</cp:lastModifiedBy>
  <cp:revision>34</cp:revision>
  <dcterms:created xsi:type="dcterms:W3CDTF">2016-03-31T02:07:55Z</dcterms:created>
  <dcterms:modified xsi:type="dcterms:W3CDTF">2016-03-31T12:05:24Z</dcterms:modified>
</cp:coreProperties>
</file>