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5" r:id="rId1"/>
  </p:sldMasterIdLst>
  <p:sldIdLst>
    <p:sldId id="256" r:id="rId2"/>
    <p:sldId id="260" r:id="rId3"/>
    <p:sldId id="263" r:id="rId4"/>
    <p:sldId id="261" r:id="rId5"/>
    <p:sldId id="262" r:id="rId6"/>
    <p:sldId id="258" r:id="rId7"/>
    <p:sldId id="257" r:id="rId8"/>
    <p:sldId id="264" r:id="rId9"/>
    <p:sldId id="270" r:id="rId10"/>
    <p:sldId id="275" r:id="rId11"/>
    <p:sldId id="265" r:id="rId12"/>
    <p:sldId id="271" r:id="rId13"/>
    <p:sldId id="266" r:id="rId14"/>
    <p:sldId id="267" r:id="rId15"/>
    <p:sldId id="272" r:id="rId16"/>
    <p:sldId id="268" r:id="rId17"/>
    <p:sldId id="273" r:id="rId18"/>
    <p:sldId id="269" r:id="rId19"/>
    <p:sldId id="274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12" y="-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4AB25198-E095-4CE8-863C-A1CD6466E3BE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12200505-6CA4-4BBB-B92D-B1681B191846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543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294967295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5198-E095-4CE8-863C-A1CD6466E3BE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505-6CA4-4BBB-B92D-B1681B191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27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4AB25198-E095-4CE8-863C-A1CD6466E3BE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12200505-6CA4-4BBB-B92D-B1681B19184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26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5198-E095-4CE8-863C-A1CD6466E3BE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505-6CA4-4BBB-B92D-B1681B191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5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AB25198-E095-4CE8-863C-A1CD6466E3BE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2200505-6CA4-4BBB-B92D-B1681B1918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453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5198-E095-4CE8-863C-A1CD6466E3BE}" type="datetimeFigureOut">
              <a:rPr lang="en-US" smtClean="0"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505-6CA4-4BBB-B92D-B1681B191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0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5198-E095-4CE8-863C-A1CD6466E3BE}" type="datetimeFigureOut">
              <a:rPr lang="en-US" smtClean="0"/>
              <a:t>1/6/16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505-6CA4-4BBB-B92D-B1681B191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1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5198-E095-4CE8-863C-A1CD6466E3BE}" type="datetimeFigureOut">
              <a:rPr lang="en-US" smtClean="0"/>
              <a:t>1/6/16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505-6CA4-4BBB-B92D-B1681B191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3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5198-E095-4CE8-863C-A1CD6466E3BE}" type="datetimeFigureOut">
              <a:rPr lang="en-US" smtClean="0"/>
              <a:t>1/6/16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00505-6CA4-4BBB-B92D-B1681B191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266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294967295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AB25198-E095-4CE8-863C-A1CD6466E3BE}" type="datetimeFigureOut">
              <a:rPr lang="en-US" smtClean="0"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12200505-6CA4-4BBB-B92D-B1681B191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8930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4294967295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4AB25198-E095-4CE8-863C-A1CD6466E3BE}" type="datetimeFigureOut">
              <a:rPr lang="en-US" smtClean="0"/>
              <a:t>1/6/16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12200505-6CA4-4BBB-B92D-B1681B191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0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B25198-E095-4CE8-863C-A1CD6466E3BE}" type="datetimeFigureOut">
              <a:rPr lang="en-US" smtClean="0"/>
              <a:t>1/6/16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2200505-6CA4-4BBB-B92D-B1681B1918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39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4294967295" pos="1848">
          <p15:clr>
            <a:srgbClr val="F26B43"/>
          </p15:clr>
        </p15:guide>
        <p15:guide id="4294967295" orient="horz" pos="3960">
          <p15:clr>
            <a:srgbClr val="F26B43"/>
          </p15:clr>
        </p15:guide>
        <p15:guide id="4294967295" orient="horz" pos="1536">
          <p15:clr>
            <a:srgbClr val="F26B43"/>
          </p15:clr>
        </p15:guide>
        <p15:guide id="4294967295" orient="horz" pos="3840">
          <p15:clr>
            <a:srgbClr val="F26B43"/>
          </p15:clr>
        </p15:guide>
        <p15:guide id="4294967295" pos="4416">
          <p15:clr>
            <a:srgbClr val="F26B43"/>
          </p15:clr>
        </p15:guide>
        <p15:guide id="4294967295" pos="4800">
          <p15:clr>
            <a:srgbClr val="F26B43"/>
          </p15:clr>
        </p15:guide>
        <p15:guide id="4294967295" orient="horz" pos="360">
          <p15:clr>
            <a:srgbClr val="F26B43"/>
          </p15:clr>
        </p15:guide>
        <p15:guide id="4294967295" pos="7368">
          <p15:clr>
            <a:srgbClr val="F26B43"/>
          </p15:clr>
        </p15:guide>
        <p15:guide id="4294967295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hyperlink" Target="http://timesofindia.indiatimes.com/india/India-records-higher-sterilization-than-US-China-reveals-govt-data/articleshow/50251765.cms" TargetMode="External"/><Relationship Id="rId12" Type="http://schemas.openxmlformats.org/officeDocument/2006/relationships/hyperlink" Target="http://www.cnn.com/2014/11/11/world/asia/india-sterilization-death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ia.gov/library/publications/the-world-factbook/geos/in.html" TargetMode="External"/><Relationship Id="rId3" Type="http://schemas.openxmlformats.org/officeDocument/2006/relationships/hyperlink" Target="http://www.mapsofindia.com/my-india/india/overpopulation-in-india-causes-effects-and-how-to-control-it" TargetMode="External"/><Relationship Id="rId4" Type="http://schemas.openxmlformats.org/officeDocument/2006/relationships/hyperlink" Target="http://www.cnbc.com/2015/06/25/india-vs-china-its-not-all-about-growth.html" TargetMode="External"/><Relationship Id="rId5" Type="http://schemas.openxmlformats.org/officeDocument/2006/relationships/hyperlink" Target="http://www.nytimes.com/2007/08/26/world/asia/26china.html" TargetMode="External"/><Relationship Id="rId6" Type="http://schemas.openxmlformats.org/officeDocument/2006/relationships/hyperlink" Target="http://www.bbc.com/news/world-asia-india-35230187" TargetMode="External"/><Relationship Id="rId7" Type="http://schemas.openxmlformats.org/officeDocument/2006/relationships/hyperlink" Target="http://www.fsdinternational.org/country/india/envissues" TargetMode="External"/><Relationship Id="rId8" Type="http://schemas.openxmlformats.org/officeDocument/2006/relationships/hyperlink" Target="http://www.cfr.org/china/chinas-environmental-crisis/p12608" TargetMode="External"/><Relationship Id="rId9" Type="http://schemas.openxmlformats.org/officeDocument/2006/relationships/hyperlink" Target="http://www.nbcnews.com/news/china/china-braces-baby-boom-under-new-two-child-rule-n489641" TargetMode="External"/><Relationship Id="rId10" Type="http://schemas.openxmlformats.org/officeDocument/2006/relationships/hyperlink" Target="http://www.cnn.com/2016/01/04/asia/china-one-child-lawyer-choi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India vs.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Rahila Rehman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5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740" y="2257246"/>
            <a:ext cx="8719531" cy="3444815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+mj-lt"/>
              </a:rPr>
              <a:t>Overpopulation in China is not as alarming as India, in fact the government has taken many steps to control the population and that has had some negative implications.</a:t>
            </a:r>
          </a:p>
          <a:p>
            <a:r>
              <a:rPr lang="en-US" sz="1800" dirty="0" smtClean="0">
                <a:latin typeface="+mj-lt"/>
              </a:rPr>
              <a:t>There is a disparity in certain age groups, the difference between the amount of men and women is large.</a:t>
            </a:r>
          </a:p>
          <a:p>
            <a:r>
              <a:rPr lang="en-US" sz="1800" dirty="0" smtClean="0">
                <a:latin typeface="+mj-lt"/>
              </a:rPr>
              <a:t>China is still overcrowded, but not as much as it was before, there are a lot of coal factories and many cars being used.</a:t>
            </a:r>
          </a:p>
        </p:txBody>
      </p:sp>
      <p:pic>
        <p:nvPicPr>
          <p:cNvPr id="5124" name="Picture 4" descr="http://guardianlv.com/wp-content/uploads/2014/03/China-Population-Structure-Change-Demands-Economic-Re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644" y="4459858"/>
            <a:ext cx="4201703" cy="229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727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Both countries have: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Unequal distribution of wealth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Male preference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Poverty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Lack of educational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Increased respiratory issues for children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9218" name="Picture 2" descr="http://www.bilaterals.org/IMG/rubon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49" y="2286060"/>
            <a:ext cx="30003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7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ENVIRONMENTAL CONCERNS</a:t>
            </a:r>
            <a:r>
              <a:rPr lang="en-US" dirty="0" smtClean="0"/>
              <a:t>: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Increased deforestation             More land required for agriculture.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Increased air pollution               Coal used to create energy.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“</a:t>
            </a:r>
            <a:r>
              <a:rPr lang="en-US" dirty="0">
                <a:solidFill>
                  <a:schemeClr val="tx1"/>
                </a:solidFill>
              </a:rPr>
              <a:t>Delhi had pollution levels some 50% higher than Beijing - 15 times the safe limit - yet there had been no public warnings of the health dangers, and no restrictions imposed of any kind</a:t>
            </a:r>
            <a:r>
              <a:rPr lang="en-US" dirty="0" smtClean="0">
                <a:solidFill>
                  <a:schemeClr val="tx1"/>
                </a:solidFill>
              </a:rPr>
              <a:t>.” (BBC News)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Cars lead to more carbon dioxide emissions.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Contamination of environment due to waste disposal.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5820379" y="2510118"/>
            <a:ext cx="665248" cy="2868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814628" y="2967318"/>
            <a:ext cx="665248" cy="277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3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CONCERNS: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6830" y="2438400"/>
            <a:ext cx="8167441" cy="365150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“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 Only 1 percent of the country’s 560 million city dwellers breathe air considered safe by the European Union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.”(NY Times)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Recently, Beijing “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declared their 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first ever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 red alert for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pollution.”(NY Times)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The environment is contaminated with “heavy metals”, so resources like drinking water will be unsafe to consume. (The Guardian)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http://www.citymetric.com/sites/default/files/article_2015/03/454414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8" y="4057118"/>
            <a:ext cx="3810590" cy="254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6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CONCERNS: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9637" y="2447026"/>
            <a:ext cx="7054634" cy="40227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Human Rights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iolations- Women were being paid to be sterilized and some of them ended up dying, the government was responsible for this.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There is NO middle class. There is a very high rate of poverty and if the population continues on this route, then the poverty will effect the next generation as well.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The quality of life will decrease because there will be more waste being disposed of in a unsanitary method. Resources will be even more scarce, clean water sources will rapidly decrease.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s://ibhwisdom.files.wordpress.com/2014/08/poverty-in-in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49" y="4623758"/>
            <a:ext cx="3482607" cy="21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aseema.net.in/wp-content/uploads/2015/05/lj_2012_03_India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48" y="2212332"/>
            <a:ext cx="3482607" cy="24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9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CONCERNS: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0196" y="2438400"/>
            <a:ext cx="5174075" cy="365150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Standard of living may decrease due to air pollution. 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There are more men then women. 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Cancer rates are rising in China.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The government is getting a lot of backlash from the people on China.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8194" name="Picture 2" descr="http://i2.cdn.turner.com/cnnnext/dam/assets/140121125035-01-china-smog-0116-restricted-story-to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r="4340"/>
          <a:stretch/>
        </p:blipFill>
        <p:spPr bwMode="auto">
          <a:xfrm>
            <a:off x="301925" y="2363480"/>
            <a:ext cx="6133381" cy="380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5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CONCERNS: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Poverty- Less consumers because there is less money circulating the economy, so people are not buying things.</a:t>
            </a:r>
          </a:p>
          <a:p>
            <a:r>
              <a:rPr lang="en-US" dirty="0" smtClean="0"/>
              <a:t>Unemployment- If there is such a large population, and most are uneducated, it is hard to provide employment because that many laborers are not needed.</a:t>
            </a:r>
          </a:p>
          <a:p>
            <a:r>
              <a:rPr lang="en-US" dirty="0" smtClean="0"/>
              <a:t>It will be expensive to clean the air pollution and the environment.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2237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CONCERNS: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gap for certain age groups, and as the older generations cannot work anymore, the is not a large enough number of people in the workforce from the age group.</a:t>
            </a:r>
          </a:p>
          <a:p>
            <a:r>
              <a:rPr lang="en-US" dirty="0" smtClean="0"/>
              <a:t>It will also be costly to deal with the air pollution.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6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BEING DONE?(CHINA)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China, the government is trying to control the issue of pollution through: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$275 billion dollars only to improve air quality (CFR.ORG)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Rid of the One Child Policy, and their population growth improved, but a baby boom is expected because more children are allowed now.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Have a stable middle class now.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Creating stricter punishments for polluting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79078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BEING DONE?(INDIA)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Government is promoting family planning in rural areas. (Times of India)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government is also creating sterilization programs, but only women are taking advantage of them.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7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India and China are facing the issue of rapid population growth, causing many issues for both countries.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China currently holds the highest population in the world, but India follows closely behind.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</a:rPr>
              <a:t>Overpopulation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in these countries is leading to: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Bad air quality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Strain of food and water 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Overuse of fossil fuels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Spread of diseases and illnesses</a:t>
            </a:r>
          </a:p>
          <a:p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www.cia.gov/library/publications/the-world-factbook/geos/in.html</a:t>
            </a:r>
            <a:endParaRPr lang="en-US" sz="1200" dirty="0" smtClean="0"/>
          </a:p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www.mapsofindia.com/my-india/india/overpopulation-in-india-causes-effects-and-how-to-control-it</a:t>
            </a:r>
            <a:endParaRPr lang="en-US" sz="1200" dirty="0" smtClean="0"/>
          </a:p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www.cnbc.com/2015/06/25/india-vs-china-its-not-all-about-growth.html</a:t>
            </a:r>
            <a:endParaRPr lang="en-US" sz="1200" dirty="0" smtClean="0"/>
          </a:p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www.nytimes.com/2007/08/26/world/asia/26china.html</a:t>
            </a:r>
            <a:endParaRPr lang="en-US" sz="1200" dirty="0"/>
          </a:p>
          <a:p>
            <a:r>
              <a:rPr lang="en-US" sz="1200" dirty="0"/>
              <a:t>http://www.ibtimes.com/breathing-space-why-chinas-population-worries-about-air-pollution-ignores-climate-2216055</a:t>
            </a:r>
            <a:endParaRPr lang="en-US" sz="1200" dirty="0" smtClean="0"/>
          </a:p>
          <a:p>
            <a:r>
              <a:rPr lang="en-US" sz="1200" dirty="0">
                <a:hlinkClick r:id="rId6"/>
              </a:rPr>
              <a:t>http://</a:t>
            </a:r>
            <a:r>
              <a:rPr lang="en-US" sz="1200" dirty="0" smtClean="0">
                <a:hlinkClick r:id="rId6"/>
              </a:rPr>
              <a:t>www.bbc.com/news/world-asia-india-35230187</a:t>
            </a:r>
            <a:endParaRPr lang="en-US" sz="1200" dirty="0" smtClean="0"/>
          </a:p>
          <a:p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www.fsdinternational.org/country/india/envissues</a:t>
            </a:r>
            <a:endParaRPr lang="en-US" sz="1200" dirty="0" smtClean="0"/>
          </a:p>
          <a:p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www.cfr.org/china/chinas-environmental-crisis/p12608</a:t>
            </a:r>
            <a:endParaRPr lang="en-US" sz="1200" dirty="0" smtClean="0"/>
          </a:p>
          <a:p>
            <a:r>
              <a:rPr lang="en-US" sz="1200" dirty="0">
                <a:hlinkClick r:id="rId9"/>
              </a:rPr>
              <a:t>http://</a:t>
            </a:r>
            <a:r>
              <a:rPr lang="en-US" sz="1200" dirty="0" smtClean="0">
                <a:hlinkClick r:id="rId9"/>
              </a:rPr>
              <a:t>www.nbcnews.com/news/china/china-braces-baby-boom-under-new-two-child-rule-n489641</a:t>
            </a:r>
            <a:endParaRPr lang="en-US" sz="1200" dirty="0" smtClean="0"/>
          </a:p>
          <a:p>
            <a:r>
              <a:rPr lang="en-US" sz="1200" dirty="0">
                <a:hlinkClick r:id="rId10"/>
              </a:rPr>
              <a:t>http://www.cnn.com/2016/01/04/asia/china-one-child-lawyer-choir</a:t>
            </a:r>
            <a:r>
              <a:rPr lang="en-US" sz="1200" dirty="0" smtClean="0">
                <a:hlinkClick r:id="rId10"/>
              </a:rPr>
              <a:t>/</a:t>
            </a:r>
            <a:endParaRPr lang="en-US" sz="1200" dirty="0" smtClean="0"/>
          </a:p>
          <a:p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timesofindia.indiatimes.com/india/India-records-higher-sterilization-than-US-China-reveals-govt-data/articleshow/50251765.cms</a:t>
            </a:r>
            <a:endParaRPr lang="en-US" sz="1200" dirty="0" smtClean="0"/>
          </a:p>
          <a:p>
            <a:r>
              <a:rPr lang="en-US" sz="1200" dirty="0">
                <a:hlinkClick r:id="rId12"/>
              </a:rPr>
              <a:t>http://www.cnn.com/2014/11/11/world/asia/india-sterilization-deaths</a:t>
            </a:r>
            <a:r>
              <a:rPr lang="en-US" sz="1200" dirty="0" smtClean="0">
                <a:hlinkClick r:id="rId12"/>
              </a:rPr>
              <a:t>/</a:t>
            </a:r>
            <a:endParaRPr lang="en-US" sz="1200" dirty="0" smtClean="0"/>
          </a:p>
          <a:p>
            <a:r>
              <a:rPr lang="en-US" sz="1200" dirty="0"/>
              <a:t>http://timesofindia.indiatimes.com/world/china/Worlds-most-populous-country-to-boost-numbers/articleshow/50401198.cms</a:t>
            </a:r>
          </a:p>
        </p:txBody>
      </p:sp>
    </p:spTree>
    <p:extLst>
      <p:ext uri="{BB962C8B-B14F-4D97-AF65-F5344CB8AC3E}">
        <p14:creationId xmlns:p14="http://schemas.microsoft.com/office/powerpoint/2010/main" val="194118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This is important because such a large population leads to a strain on resources.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These countries are an example of why we should maintain a stable growth in our population.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India and China should be used to give an incentive to the government of developing nations to try and maintain a stable population growth.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877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pic>
        <p:nvPicPr>
          <p:cNvPr id="1026" name="Picture 2" descr="http://brooshaaltimes.com/wp-content/uploads/2014/02/ind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281" y="2378001"/>
            <a:ext cx="3812576" cy="416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b/bb/India_(orthographic_projection).svg/541px-India_(orthographic_projection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07" y="2355310"/>
            <a:ext cx="4321535" cy="432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311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</a:t>
            </a:r>
            <a:endParaRPr lang="en-US" dirty="0"/>
          </a:p>
        </p:txBody>
      </p:sp>
      <p:pic>
        <p:nvPicPr>
          <p:cNvPr id="2050" name="Picture 2" descr="http://www.operationworld.org/files/ow/maps/lgmap/chna-MMAP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101" y="2751826"/>
            <a:ext cx="4456736" cy="344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7/78/People's_Republic_of_China_(orthographic_projection).svg/541px-People's_Republic_of_China_(orthographic_projection)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35" y="2225614"/>
            <a:ext cx="4414950" cy="441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81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PYRAMIDS</a:t>
            </a:r>
            <a:endParaRPr lang="en-US" dirty="0"/>
          </a:p>
        </p:txBody>
      </p:sp>
      <p:pic>
        <p:nvPicPr>
          <p:cNvPr id="4" name="Picture 2" descr="https://www.cia.gov/library/publications/the-world-factbook/graphics/population/IN_popgraph%202015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6" y="2372472"/>
            <a:ext cx="4448782" cy="354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cia.gov/library/publications/the-world-factbook/graphics/population/CH_popgraph%202015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81" y="2372472"/>
            <a:ext cx="4356339" cy="354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489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Population: 1,251,695,584 (July 2015)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Infant Mortality: 41.81 deaths/ 1,000 births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Life expectancy: 68.13 years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Birth rate: 9.55 births/ 1,000 population </a:t>
            </a: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Death rate: 7.32 deaths/ 1,000 population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32" name="Picture 8" descr="Flag of Indi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451" y="2438400"/>
            <a:ext cx="3329497" cy="221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75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Population: 1,367,485,388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(July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2015)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Infant Mortality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12.44 deaths/ 1,000 births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Life expectancy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75.41 years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Birth rate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12.49 births/ 1,000 population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r>
              <a:rPr lang="en-US" dirty="0">
                <a:solidFill>
                  <a:schemeClr val="tx1"/>
                </a:solidFill>
                <a:latin typeface="+mj-lt"/>
              </a:rPr>
              <a:t>Death rate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: 7.53 deaths/ 1,000 population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2050" name="Picture 2" descr="Flag of the People's Republic of Chin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569" y="2438400"/>
            <a:ext cx="3239219" cy="215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80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4687" y="2438400"/>
            <a:ext cx="8055297" cy="36515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Many things attribute to the overpopulation in India: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Poverty- A majority of the country is living in poverty and believe having multiple children will lead to multiple streams of income.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Education- Many do not have an education and that directly correlates with having more children.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Beliefs- Procreating until a male child is born because female children leave the family after marriage, and male children are supposed to take care of their elderly parents</a:t>
            </a:r>
          </a:p>
        </p:txBody>
      </p:sp>
      <p:pic>
        <p:nvPicPr>
          <p:cNvPr id="4098" name="Picture 2" descr="https://upload.wikimedia.org/wikipedia/commons/2/24/Trafficjamdel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1" y="4513317"/>
            <a:ext cx="3209026" cy="240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atic2.businessinsider.com/image/545296396bb3f75d6a63f757-1200/india-pollu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1" y="2308514"/>
            <a:ext cx="3209026" cy="220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70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0DE630C6-BBA0-46FD-9C6B-084D4C5F4F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837</TotalTime>
  <Words>1156</Words>
  <Application>Microsoft Macintosh PowerPoint</Application>
  <PresentationFormat>Custom</PresentationFormat>
  <Paragraphs>98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Feathered</vt:lpstr>
      <vt:lpstr>India vs. China</vt:lpstr>
      <vt:lpstr>THE PROBLEM</vt:lpstr>
      <vt:lpstr>WHY IS THIS IMPORTANT?</vt:lpstr>
      <vt:lpstr>INDIA</vt:lpstr>
      <vt:lpstr>CHINA</vt:lpstr>
      <vt:lpstr>POPULATION PYRAMIDS</vt:lpstr>
      <vt:lpstr>INDIA STATISTICS</vt:lpstr>
      <vt:lpstr>CHINA STATISTICS</vt:lpstr>
      <vt:lpstr>INDIA POPULATION</vt:lpstr>
      <vt:lpstr>CHINA POPULATION</vt:lpstr>
      <vt:lpstr>SIMILARITIES</vt:lpstr>
      <vt:lpstr>ENVIRONMENTAL CONCERNS: INDIA</vt:lpstr>
      <vt:lpstr>ENVIRONMENTAL CONCERNS: CHINA</vt:lpstr>
      <vt:lpstr>SOCIAL CONCERNS: INDIA</vt:lpstr>
      <vt:lpstr>SOCIAL CONCERNS: CHINA</vt:lpstr>
      <vt:lpstr>ECONOMIC CONCERNS: INDIA</vt:lpstr>
      <vt:lpstr>ECONOMIC CONCERNS: CHINA</vt:lpstr>
      <vt:lpstr>WHAT IS BEING DONE?(CHINA)</vt:lpstr>
      <vt:lpstr>WHAT IS BEING DONE?(INDIA)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 vs. China</dc:title>
  <dc:creator>Cutie Rehman</dc:creator>
  <cp:lastModifiedBy>Kayla McDaniel</cp:lastModifiedBy>
  <cp:revision>24</cp:revision>
  <dcterms:created xsi:type="dcterms:W3CDTF">2016-01-01T21:20:24Z</dcterms:created>
  <dcterms:modified xsi:type="dcterms:W3CDTF">2016-01-06T16:06:36Z</dcterms:modified>
</cp:coreProperties>
</file>