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504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724364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899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899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686399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199" cy="133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1039650"/>
            <a:ext cx="8520599" cy="2106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4000" b="1"/>
            </a:lvl1pPr>
            <a:lvl2pPr algn="ctr">
              <a:spcBef>
                <a:spcPts val="0"/>
              </a:spcBef>
              <a:buSzPct val="100000"/>
              <a:defRPr sz="14000" b="1"/>
            </a:lvl2pPr>
            <a:lvl3pPr algn="ctr">
              <a:spcBef>
                <a:spcPts val="0"/>
              </a:spcBef>
              <a:buSzPct val="100000"/>
              <a:defRPr sz="14000" b="1"/>
            </a:lvl3pPr>
            <a:lvl4pPr algn="ctr">
              <a:spcBef>
                <a:spcPts val="0"/>
              </a:spcBef>
              <a:buSzPct val="100000"/>
              <a:defRPr sz="14000" b="1"/>
            </a:lvl4pPr>
            <a:lvl5pPr algn="ctr">
              <a:spcBef>
                <a:spcPts val="0"/>
              </a:spcBef>
              <a:buSzPct val="100000"/>
              <a:defRPr sz="14000" b="1"/>
            </a:lvl5pPr>
            <a:lvl6pPr algn="ctr">
              <a:spcBef>
                <a:spcPts val="0"/>
              </a:spcBef>
              <a:buSzPct val="100000"/>
              <a:defRPr sz="14000" b="1"/>
            </a:lvl6pPr>
            <a:lvl7pPr algn="ctr">
              <a:spcBef>
                <a:spcPts val="0"/>
              </a:spcBef>
              <a:buSzPct val="100000"/>
              <a:defRPr sz="14000" b="1"/>
            </a:lvl7pPr>
            <a:lvl8pPr algn="ctr">
              <a:spcBef>
                <a:spcPts val="0"/>
              </a:spcBef>
              <a:buSzPct val="100000"/>
              <a:defRPr sz="14000" b="1"/>
            </a:lvl8pPr>
            <a:lvl9pPr algn="ctr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  <a:endParaRPr lang="en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Vidaloka"/>
                <a:ea typeface="Vidaloka"/>
                <a:cs typeface="Vidaloka"/>
                <a:sym typeface="Vidaloka"/>
              </a:rPr>
              <a:t>What and Where on Earth?!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168825" y="1176325"/>
            <a:ext cx="4468200" cy="4012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Bubblegum Sans"/>
              <a:buChar char="➔"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Lakes and Ponds = freshwater biome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Bubblegum Sans"/>
              <a:buChar char="➔"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Lakes &gt; Ponds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Bubblegum Sans"/>
              <a:buChar char="➔"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Total Surface Area of Lakes = approx. 4,200,000 km squared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Bubblegum Sans"/>
              <a:buChar char="➔"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Lakes and Ponds take up less than 1% of the Earth’s total surface area. 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Bubblegum Sans"/>
              <a:buChar char="➔"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Ponds can be seasonal (lasting a few months)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Bubblegum Sans"/>
              <a:buChar char="➔"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Lakes may exist for decades or centuries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Bubblegum Sans"/>
              <a:buChar char="➔"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Limited biodiversity due to a system that works like a closed-system (isolated)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6850" y="2380850"/>
            <a:ext cx="4560949" cy="2602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Vidaloka"/>
                <a:ea typeface="Vidaloka"/>
                <a:cs typeface="Vidaloka"/>
                <a:sym typeface="Vidaloka"/>
              </a:rPr>
              <a:t>What’ll be </a:t>
            </a:r>
            <a:r>
              <a:rPr lang="en" i="1">
                <a:latin typeface="Vidaloka"/>
                <a:ea typeface="Vidaloka"/>
                <a:cs typeface="Vidaloka"/>
                <a:sym typeface="Vidaloka"/>
              </a:rPr>
              <a:t>your</a:t>
            </a:r>
            <a:r>
              <a:rPr lang="en">
                <a:latin typeface="Vidaloka"/>
                <a:ea typeface="Vidaloka"/>
                <a:cs typeface="Vidaloka"/>
                <a:sym typeface="Vidaloka"/>
              </a:rPr>
              <a:t> new zone?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185300" y="1126575"/>
            <a:ext cx="4404000" cy="379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Bubblegum Sans"/>
              <a:buChar char="➢"/>
            </a:pPr>
            <a:r>
              <a:rPr lang="en" b="1">
                <a:latin typeface="Bubblegum Sans"/>
                <a:ea typeface="Bubblegum Sans"/>
                <a:cs typeface="Bubblegum Sans"/>
                <a:sym typeface="Bubblegum Sans"/>
              </a:rPr>
              <a:t>Lentic ecosystem</a:t>
            </a: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 = standing/still water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Bubblegum Sans"/>
              <a:buChar char="➢"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Zones based on temperature (due to  the heating of water surface-distance from shore and depth)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Bubblegum Sans"/>
              <a:buChar char="➢"/>
            </a:pPr>
            <a:r>
              <a:rPr lang="en" u="sng">
                <a:latin typeface="Bubblegum Sans"/>
                <a:ea typeface="Bubblegum Sans"/>
                <a:cs typeface="Bubblegum Sans"/>
                <a:sym typeface="Bubblegum Sans"/>
              </a:rPr>
              <a:t>Littoral zone</a:t>
            </a: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=shallow area near the shore →  hosts greatest amount of photosynthesis occurrence → home to fish, algae, amphibians,  emergent vegetation, snails, clams, insects, crustaceans, fishes, amphibians, dragonflies, and mosquito eggs and larvae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9875" y="614725"/>
            <a:ext cx="4257825" cy="419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Vidaloka"/>
                <a:ea typeface="Vidaloka"/>
                <a:cs typeface="Vidaloka"/>
                <a:sym typeface="Vidaloka"/>
              </a:rPr>
              <a:t>What’ll be </a:t>
            </a:r>
            <a:r>
              <a:rPr lang="en" i="1">
                <a:latin typeface="Vidaloka"/>
                <a:ea typeface="Vidaloka"/>
                <a:cs typeface="Vidaloka"/>
                <a:sym typeface="Vidaloka"/>
              </a:rPr>
              <a:t>your</a:t>
            </a:r>
            <a:r>
              <a:rPr lang="en">
                <a:latin typeface="Vidaloka"/>
                <a:ea typeface="Vidaloka"/>
                <a:cs typeface="Vidaloka"/>
                <a:sym typeface="Vidaloka"/>
              </a:rPr>
              <a:t> new zone?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09100" y="753425"/>
            <a:ext cx="4449300" cy="408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Bubblegum Sans"/>
              <a:buChar char="➢"/>
            </a:pPr>
            <a:r>
              <a:rPr lang="en" u="sng">
                <a:latin typeface="Bubblegum Sans"/>
                <a:ea typeface="Bubblegum Sans"/>
                <a:cs typeface="Bubblegum Sans"/>
                <a:sym typeface="Bubblegum Sans"/>
              </a:rPr>
              <a:t>Limnetic zone</a:t>
            </a: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=open water area → emergent vegetation isn’t prevalent →plankton (zooplankton and phytoplankton)=only photosynthetic organisms and some fish→ zone extends to as deep as sunlight can reach 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Bubblegum Sans"/>
              <a:buChar char="➢"/>
            </a:pPr>
            <a:r>
              <a:rPr lang="en" u="sng">
                <a:latin typeface="Bubblegum Sans"/>
                <a:ea typeface="Bubblegum Sans"/>
                <a:cs typeface="Bubblegum Sans"/>
                <a:sym typeface="Bubblegum Sans"/>
              </a:rPr>
              <a:t>Profundal zone</a:t>
            </a: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= no sunlight → no producers →  nutrients aren’t easily recycled → bacteria decompose the remains that reach the zone (take up oxygen) → dissolved oxygen concentrations = insufficient = cannot sustain most life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Bubblegum Sans"/>
              <a:buChar char="➢"/>
            </a:pPr>
            <a:r>
              <a:rPr lang="en" u="sng">
                <a:latin typeface="Bubblegum Sans"/>
                <a:ea typeface="Bubblegum Sans"/>
                <a:cs typeface="Bubblegum Sans"/>
                <a:sym typeface="Bubblegum Sans"/>
              </a:rPr>
              <a:t>Benthic zone</a:t>
            </a: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=sediment/muddy bottom layer -can find some crustaceans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2275" y="690925"/>
            <a:ext cx="4257825" cy="419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210425" y="186175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Vidaloka"/>
                <a:ea typeface="Vidaloka"/>
                <a:cs typeface="Vidaloka"/>
                <a:sym typeface="Vidaloka"/>
              </a:rPr>
              <a:t>And our weather forecasts are...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-32025" y="1047800"/>
            <a:ext cx="4752900" cy="39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Bubblegum Sans"/>
              <a:buChar char="★"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Temperature changes occurs depending on season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Bubblegum Sans"/>
              <a:buChar char="★"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Summer months: 4° C (at bottom) to 22° C at the top - top layer has plentiful sources of food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Bubblegum Sans"/>
              <a:buChar char="★"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Winter months: 4° C (bottom) while the top is 0°C (ice) -creature hibernate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Bubblegum Sans"/>
              <a:buChar char="★"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Thermocline: narrow zone with  temperature and volatile waters due to wind currents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Bubblegum Sans"/>
              <a:buChar char="★"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Ice sheets formation →  prevents photosynthesis and survival of some creatures</a:t>
            </a:r>
          </a:p>
          <a:p>
            <a:pPr marL="457200" lvl="0" indent="-228600" rtl="0">
              <a:spcBef>
                <a:spcPts val="0"/>
              </a:spcBef>
              <a:buFont typeface="Bubblegum Sans"/>
              <a:buChar char="★"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Our expert advice = vacation!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6875" y="754349"/>
            <a:ext cx="3513148" cy="219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2900" y="3051865"/>
            <a:ext cx="3527124" cy="1967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187875" y="242450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Vidaloka"/>
                <a:ea typeface="Vidaloka"/>
                <a:cs typeface="Vidaloka"/>
                <a:sym typeface="Vidaloka"/>
              </a:rPr>
              <a:t>Vegetarian? If not, we’ll get to that later...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0" y="1058225"/>
            <a:ext cx="4029299" cy="3938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Bubblegum Sans"/>
              <a:buChar char="❖"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Emergent Vegetation: “rooted in the lake bottom, but their leaves and stems extend out of the water” 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Bubblegum Sans"/>
              <a:buChar char="❖"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Examples: Bulrush (reeds) and cattails grow in littoral zone =shelter/protection for birds, reptiles, insects, and amphibians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Bubblegum Sans"/>
              <a:buChar char="❖"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Invasive Species: Hydrilla, Water Hyacinth, and Eurasian Water Milfoil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Bubblegum Sans"/>
              <a:buChar char="❖"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Lily pads = cover for fish + shield them from predators such as racoons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7800" y="242450"/>
            <a:ext cx="1696199" cy="127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8200" y="1726837"/>
            <a:ext cx="1995400" cy="145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244150" y="201925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Vidaloka"/>
                <a:ea typeface="Vidaloka"/>
                <a:cs typeface="Vidaloka"/>
                <a:sym typeface="Vidaloka"/>
              </a:rPr>
              <a:t>Curious about your neighbors?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154125" y="743900"/>
            <a:ext cx="3154799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Bubblegum Sans"/>
              <a:buChar char="●"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Invasive Species: zebra mussels &amp; sea lampreys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Bubblegum Sans"/>
              <a:buChar char="●"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Dragonflies &amp; Mosquitoes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Bubblegum Sans"/>
              <a:buChar char="●"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Frogs &amp; Tadpoles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Bubblegum Sans"/>
              <a:buChar char="●"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Water Flea -eats algae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Bubblegum Sans"/>
              <a:buChar char="●"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Snail - also eats algae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Bubblegum Sans"/>
              <a:buChar char="●"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Turtles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Bubblegum Sans"/>
              <a:buChar char="●"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Flatworms - eat mosquito larva 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Bubblegum Sans"/>
              <a:buChar char="●"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Racoons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Bubblegum Sans"/>
              <a:buChar char="●"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Crayfish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Bubblegum Sans"/>
              <a:buChar char="●"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Ducks, geese, swans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Bubblegum Sans"/>
              <a:buChar char="●"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Beavers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3250" y="246950"/>
            <a:ext cx="1535675" cy="204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0449" y="2691100"/>
            <a:ext cx="2664669" cy="191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30124" y="815118"/>
            <a:ext cx="2140574" cy="1605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65900" y="999100"/>
            <a:ext cx="1756575" cy="121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30127" y="2769875"/>
            <a:ext cx="2599899" cy="196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221650" y="219925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Vidaloka"/>
                <a:ea typeface="Vidaloka"/>
                <a:cs typeface="Vidaloka"/>
                <a:sym typeface="Vidaloka"/>
              </a:rPr>
              <a:t>Sigh. Those pesky humans are after us, too.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75350" y="1025300"/>
            <a:ext cx="5349600" cy="3814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Bubblegum Sans"/>
              <a:buAutoNum type="romanUcPeriod"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Industrialization, agriculture, fossil fuel combustion and waste disposal hurt the biome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Bubblegum Sans"/>
              <a:buAutoNum type="romanUcPeriod"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Runoffs from farmland and cities contain fertilizers and pollutants →  algae blooms + hurt species populations 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Bubblegum Sans"/>
              <a:buAutoNum type="romanUcPeriod"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Dead organic matter  →  dirties water = we depend on the fresh water for sources :(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Bubblegum Sans"/>
              <a:buAutoNum type="romanUcPeriod"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Increased susceptibility to flooding, erosion, sedimentation, and droughts 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Bubblegum Sans"/>
              <a:buAutoNum type="romanUcPeriod"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Lakes + ponds allow things in through streams, but don’t let things out most of the system (somewhat closed systems)</a:t>
            </a:r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2975" y="719750"/>
            <a:ext cx="3317300" cy="2403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1437" y="3047409"/>
            <a:ext cx="3222624" cy="1927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Vidaloka"/>
                <a:ea typeface="Vidaloka"/>
                <a:cs typeface="Vidaloka"/>
                <a:sym typeface="Vidaloka"/>
              </a:rPr>
              <a:t>Cool Facts about this Cool Biome!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11700" y="1509250"/>
            <a:ext cx="49443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ct val="100000"/>
              <a:buFont typeface="Bubblegum Sans"/>
              <a:buChar char="❏"/>
            </a:pPr>
            <a:r>
              <a:rPr lang="en" sz="2000">
                <a:latin typeface="Bubblegum Sans"/>
                <a:ea typeface="Bubblegum Sans"/>
                <a:cs typeface="Bubblegum Sans"/>
                <a:sym typeface="Bubblegum Sans"/>
              </a:rPr>
              <a:t>Lake formation: N. North America = melting of glaciers; Africa = tectonic plates shifting 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ct val="100000"/>
              <a:buFont typeface="Bubblegum Sans"/>
              <a:buChar char="❏"/>
            </a:pPr>
            <a:r>
              <a:rPr lang="en" sz="2000">
                <a:latin typeface="Bubblegum Sans"/>
                <a:ea typeface="Bubblegum Sans"/>
                <a:cs typeface="Bubblegum Sans"/>
                <a:sym typeface="Bubblegum Sans"/>
              </a:rPr>
              <a:t>Lake Death: sediment enters the system (sedimentation)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ct val="100000"/>
              <a:buFont typeface="Bubblegum Sans"/>
              <a:buChar char="❏"/>
            </a:pPr>
            <a:r>
              <a:rPr lang="en" sz="2000">
                <a:latin typeface="Bubblegum Sans"/>
                <a:ea typeface="Bubblegum Sans"/>
                <a:cs typeface="Bubblegum Sans"/>
                <a:sym typeface="Bubblegum Sans"/>
              </a:rPr>
              <a:t>Deeper lake = needs more sediment for the lake to die  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ct val="100000"/>
              <a:buFont typeface="Bubblegum Sans"/>
              <a:buChar char="❏"/>
            </a:pPr>
            <a:r>
              <a:rPr lang="en" sz="2000">
                <a:latin typeface="Bubblegum Sans"/>
                <a:ea typeface="Bubblegum Sans"/>
                <a:cs typeface="Bubblegum Sans"/>
                <a:sym typeface="Bubblegum Sans"/>
              </a:rPr>
              <a:t>When ponds turn into lakes = gray area 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649" y="1083324"/>
            <a:ext cx="2881300" cy="191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2842" y="3123049"/>
            <a:ext cx="2632005" cy="170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584</Words>
  <Application>Microsoft Macintosh PowerPoint</Application>
  <PresentationFormat>On-screen Show (16:9)</PresentationFormat>
  <Paragraphs>51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Lobster</vt:lpstr>
      <vt:lpstr>Covered By Your Grace</vt:lpstr>
      <vt:lpstr>Bubblegum Sans</vt:lpstr>
      <vt:lpstr>Indie Flower</vt:lpstr>
      <vt:lpstr>Vidaloka</vt:lpstr>
      <vt:lpstr>Old Standard TT</vt:lpstr>
      <vt:lpstr>paperback</vt:lpstr>
      <vt:lpstr>What and Where on Earth?!</vt:lpstr>
      <vt:lpstr>What’ll be your new zone?</vt:lpstr>
      <vt:lpstr>What’ll be your new zone?</vt:lpstr>
      <vt:lpstr>And our weather forecasts are...</vt:lpstr>
      <vt:lpstr>Vegetarian? If not, we’ll get to that later...</vt:lpstr>
      <vt:lpstr>Curious about your neighbors?</vt:lpstr>
      <vt:lpstr>Sigh. Those pesky humans are after us, too.</vt:lpstr>
      <vt:lpstr>Cool Facts about this Cool Biome!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You’re in luck if your idea of “home sweet home” involves….</dc:title>
  <cp:lastModifiedBy>Kayla McDaniel</cp:lastModifiedBy>
  <cp:revision>6</cp:revision>
  <dcterms:modified xsi:type="dcterms:W3CDTF">2015-10-08T15:00:22Z</dcterms:modified>
</cp:coreProperties>
</file>