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5" r:id="rId3"/>
    <p:sldId id="261" r:id="rId4"/>
    <p:sldId id="259" r:id="rId5"/>
    <p:sldId id="260" r:id="rId6"/>
    <p:sldId id="262" r:id="rId7"/>
    <p:sldId id="264" r:id="rId8"/>
    <p:sldId id="263" r:id="rId9"/>
    <p:sldId id="265" r:id="rId10"/>
    <p:sldId id="266" r:id="rId11"/>
    <p:sldId id="269" r:id="rId12"/>
    <p:sldId id="270" r:id="rId13"/>
    <p:sldId id="272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1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63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96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3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5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4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88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76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9C031-ED21-B749-87BE-BB7375A285B0}" type="datetimeFigureOut">
              <a:rPr lang="en-US" smtClean="0"/>
              <a:t>3/31/16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ED8C3-C5B0-8C4F-94B3-EE4899B70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faircenter.com/105-total-alkalinity-of-water/" TargetMode="Externa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negoodthingbyjillee.com/2013/02/whitening-your-smile-and-other-benefits-of-activated-charcoal.html" TargetMode="Externa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and" TargetMode="Externa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hyperlink" Target="http://www.lockergnome.com/news/2012/12/10/home-aquaponics-kit-self-cleaning-fish-tank-that-grows-food/" TargetMode="External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jgravelsand.com/catalog/scripts/prodList.asp?idcategory=61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ourcewaterpa.org/?page_id=643" TargetMode="External"/><Relationship Id="rId3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erlingqualitywater.com/hardwater.htm" TargetMode="Externa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aterfiltrationhq.com/what-is-hard-water/" TargetMode="Externa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ater.usgs.gov/owq/hardness-alkalinity.html" TargetMode="External"/><Relationship Id="rId3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3846"/>
            <a:ext cx="8203868" cy="3019676"/>
          </a:xfrm>
        </p:spPr>
        <p:txBody>
          <a:bodyPr>
            <a:noAutofit/>
          </a:bodyPr>
          <a:lstStyle/>
          <a:p>
            <a:r>
              <a:rPr lang="en-US" dirty="0"/>
              <a:t>SWBAT </a:t>
            </a:r>
            <a:r>
              <a:rPr lang="en-US" dirty="0" smtClean="0"/>
              <a:t>different chemical pollutants of drinking water and materials for water filtration.</a:t>
            </a:r>
            <a:r>
              <a:rPr lang="en-US" dirty="0" smtClean="0">
                <a:effectLst/>
              </a:rPr>
              <a:t> </a:t>
            </a:r>
            <a:br>
              <a:rPr lang="en-US" dirty="0" smtClean="0">
                <a:effectLst/>
              </a:rPr>
            </a:br>
            <a:r>
              <a:rPr lang="en-US" dirty="0" smtClean="0"/>
              <a:t>Do Now:</a:t>
            </a:r>
            <a:br>
              <a:rPr lang="en-US" dirty="0" smtClean="0"/>
            </a:br>
            <a:r>
              <a:rPr lang="en-US" dirty="0" smtClean="0"/>
              <a:t>What are some similarities between the lead contamination in Newark public schools and Flint?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19" y="199471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ES Unit 9                                            3/31/16</a:t>
            </a:r>
          </a:p>
          <a:p>
            <a:pPr algn="l"/>
            <a:r>
              <a:rPr lang="en-US" dirty="0" smtClean="0"/>
              <a:t>Lesson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733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Measure of substances that can neutralize an acid</a:t>
            </a:r>
          </a:p>
          <a:p>
            <a:r>
              <a:rPr lang="en-US" sz="3600" dirty="0" smtClean="0"/>
              <a:t>Alkalinity in streams is influenced by rocks, salts and plant activities.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irc_mi" descr="http://sciencefaircenter.com/datasheet/SFCQuickCheckScales/AlkalHachScale3x7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582" y="4204017"/>
            <a:ext cx="5090351" cy="2182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178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 Methods: Activated Charcoal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4400" dirty="0" smtClean="0"/>
              <a:t>Absorbs impurities: chlorine, sediment, VOCs, taste and odor</a:t>
            </a:r>
          </a:p>
          <a:p>
            <a:pPr lvl="1"/>
            <a:r>
              <a:rPr lang="en-US" sz="4400" dirty="0" smtClean="0"/>
              <a:t>Filters some pathogens (something that can produce disease)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irc_mi" descr="http://www.onegoodthingbyjillee.com/wp-content/uploads/2013/02/activated-charcoal-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654" y="4842994"/>
            <a:ext cx="5017607" cy="169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614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 Method: Sand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One of the oldest water treatments</a:t>
            </a:r>
          </a:p>
          <a:p>
            <a:r>
              <a:rPr lang="en-US" sz="3600" dirty="0" smtClean="0"/>
              <a:t>Slow sand filter: can filter out some pathogens and small particles.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s://encrypted-tbn3.gstatic.com/images?q=tbn:ANd9GcTkJrdLtYZwepWcVPtqcTWtLlsyvLCFjgQNdY2LL94ThSNp995X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671" y="3634079"/>
            <a:ext cx="3379723" cy="2913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13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Lightweight and porous</a:t>
            </a:r>
          </a:p>
          <a:p>
            <a:r>
              <a:rPr lang="en-US" dirty="0" smtClean="0"/>
              <a:t>Traps bugs, sediment, large particles</a:t>
            </a:r>
          </a:p>
          <a:p>
            <a:r>
              <a:rPr lang="en-US" dirty="0" smtClean="0"/>
              <a:t>Allows microorganisms and some chemicals to pass through</a:t>
            </a:r>
          </a:p>
          <a:p>
            <a:endParaRPr lang="en-US" dirty="0"/>
          </a:p>
        </p:txBody>
      </p:sp>
      <p:pic>
        <p:nvPicPr>
          <p:cNvPr id="4" name="irc_mi" descr="http://www.njgravelsand.com/catalog/ProdImages/White%20Washed%20Gravel%203%20qrt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5107"/>
            <a:ext cx="4268817" cy="2648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lockergnome.com/wp-content/uploads/2012/12/Resized-fish-tank-betta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877" y="4339724"/>
            <a:ext cx="3829086" cy="2384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49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Filter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51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West Virginia Water Contamination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thedailyshow.cc.com</a:t>
            </a:r>
            <a:r>
              <a:rPr lang="en-US" dirty="0"/>
              <a:t>/videos/</a:t>
            </a:r>
            <a:r>
              <a:rPr lang="en-US" dirty="0" err="1"/>
              <a:t>umqysw</a:t>
            </a:r>
            <a:r>
              <a:rPr lang="en-US" dirty="0"/>
              <a:t>/coal-miner-s-water</a:t>
            </a:r>
          </a:p>
        </p:txBody>
      </p:sp>
    </p:spTree>
    <p:extLst>
      <p:ext uri="{BB962C8B-B14F-4D97-AF65-F5344CB8AC3E}">
        <p14:creationId xmlns:p14="http://schemas.microsoft.com/office/powerpoint/2010/main" val="79849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8 Exams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scored below a 65, you can do test corrections to get no higher than a 65</a:t>
            </a:r>
          </a:p>
          <a:p>
            <a:r>
              <a:rPr lang="en-US" dirty="0" smtClean="0"/>
              <a:t>Come up today or tomorrow at lunch!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1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Video</a:t>
            </a:r>
          </a:p>
          <a:p>
            <a:r>
              <a:rPr lang="en-US" dirty="0" smtClean="0"/>
              <a:t>Reading</a:t>
            </a:r>
          </a:p>
          <a:p>
            <a:r>
              <a:rPr lang="en-US" dirty="0" smtClean="0"/>
              <a:t>Pass Back Unit 8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7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Vocab: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/>
              <a:t>Maximum Contaminant Level Goal(MCLG)</a:t>
            </a:r>
            <a:r>
              <a:rPr lang="en-US" sz="4000" dirty="0" smtClean="0"/>
              <a:t>: level of a contaminant in drinking water below which there is no known or expected health risk.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45506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Drinking Water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Safe Water Drinking Act </a:t>
            </a:r>
          </a:p>
          <a:p>
            <a:pPr lvl="1"/>
            <a:r>
              <a:rPr lang="en-US" sz="3600" dirty="0" smtClean="0"/>
              <a:t>Regulates the nation’s public drinking water supply</a:t>
            </a:r>
          </a:p>
          <a:p>
            <a:r>
              <a:rPr lang="en-US" sz="3600" dirty="0" smtClean="0"/>
              <a:t>EPA has set standards to control over 90 chemicals.</a:t>
            </a:r>
            <a:endParaRPr lang="en-US" sz="3600" dirty="0"/>
          </a:p>
        </p:txBody>
      </p:sp>
      <p:pic>
        <p:nvPicPr>
          <p:cNvPr id="4" name="irc_mi" descr="http://www.sourcewaterpa.org/wp-content/uploads/2010/11/glass-of-water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424" y="4145673"/>
            <a:ext cx="2195376" cy="271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360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Impurities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Chlorine: MCLG is 4 m</a:t>
            </a:r>
            <a:r>
              <a:rPr lang="en-US" dirty="0"/>
              <a:t>g</a:t>
            </a:r>
            <a:r>
              <a:rPr lang="en-US" dirty="0" smtClean="0"/>
              <a:t>/L</a:t>
            </a:r>
          </a:p>
          <a:p>
            <a:pPr lvl="1"/>
            <a:r>
              <a:rPr lang="en-US" dirty="0" smtClean="0"/>
              <a:t>Can cause eye/nose irritation, stomach discomfort</a:t>
            </a:r>
          </a:p>
          <a:p>
            <a:pPr lvl="1"/>
            <a:r>
              <a:rPr lang="en-US" dirty="0" smtClean="0"/>
              <a:t>Used </a:t>
            </a:r>
            <a:r>
              <a:rPr lang="en-US" dirty="0" smtClean="0"/>
              <a:t>to control microbes</a:t>
            </a:r>
          </a:p>
          <a:p>
            <a:r>
              <a:rPr lang="en-US" dirty="0" smtClean="0"/>
              <a:t> Iron : MCLG is .3 mg/L</a:t>
            </a:r>
          </a:p>
          <a:p>
            <a:pPr lvl="1"/>
            <a:r>
              <a:rPr lang="en-US" dirty="0" smtClean="0"/>
              <a:t>Rusty color and metallic taste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239" y="4117242"/>
            <a:ext cx="2906043" cy="233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55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Hardness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 water has high mineral content</a:t>
            </a:r>
          </a:p>
          <a:p>
            <a:pPr lvl="1"/>
            <a:r>
              <a:rPr lang="en-US" dirty="0" smtClean="0"/>
              <a:t>Minerals: calcium and magnesium</a:t>
            </a:r>
          </a:p>
          <a:p>
            <a:r>
              <a:rPr lang="en-US" dirty="0" smtClean="0"/>
              <a:t>Not harmful to human health</a:t>
            </a:r>
            <a:endParaRPr lang="en-US" dirty="0"/>
          </a:p>
        </p:txBody>
      </p:sp>
      <p:pic>
        <p:nvPicPr>
          <p:cNvPr id="4" name="irc_mi" descr="http://www.sterlingqualitywater.com/Assets/calcium-shower-59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91" y="3634078"/>
            <a:ext cx="5264920" cy="30131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87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irc_mi" descr="http://www.waterfiltrationhq.com/wp-content/uploads/2014/02/water_hardness_scal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1192591"/>
            <a:ext cx="8429625" cy="5425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794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s://water.usgs.gov/owq/images/HardnessMap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" y="788352"/>
            <a:ext cx="7366635" cy="5281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976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of Drinking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Ideal pH: 6.5 to 8.5</a:t>
            </a:r>
          </a:p>
          <a:p>
            <a:r>
              <a:rPr lang="en-US" sz="4000" dirty="0" smtClean="0"/>
              <a:t>Low pH: bitter, metallic taste; corrosion</a:t>
            </a:r>
          </a:p>
          <a:p>
            <a:r>
              <a:rPr lang="en-US" sz="4000" dirty="0" smtClean="0"/>
              <a:t>High pH: soda taste</a:t>
            </a:r>
          </a:p>
          <a:p>
            <a:r>
              <a:rPr lang="en-US" sz="4000" dirty="0" smtClean="0"/>
              <a:t>Contaminated water tends to be more acidic.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8036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317</Words>
  <Application>Microsoft Macintosh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SWBAT different chemical pollutants of drinking water and materials for water filtration.  Do Now: What are some similarities between the lead contamination in Newark public schools and Flint? </vt:lpstr>
      <vt:lpstr>Agenda</vt:lpstr>
      <vt:lpstr>Vocab:</vt:lpstr>
      <vt:lpstr>Drinking Water Regulation</vt:lpstr>
      <vt:lpstr>Water Impurities</vt:lpstr>
      <vt:lpstr>Water Hardness</vt:lpstr>
      <vt:lpstr>PowerPoint Presentation</vt:lpstr>
      <vt:lpstr>PowerPoint Presentation</vt:lpstr>
      <vt:lpstr>pH of Drinking Water</vt:lpstr>
      <vt:lpstr>Alkalinity</vt:lpstr>
      <vt:lpstr>Filter Methods: Activated Charcoal</vt:lpstr>
      <vt:lpstr>Filtering Method: Sand</vt:lpstr>
      <vt:lpstr>Gravel</vt:lpstr>
      <vt:lpstr>Water Filter Video</vt:lpstr>
      <vt:lpstr>West Virginia Water Contamination</vt:lpstr>
      <vt:lpstr>Unit 8 Exams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water quality standards for drinking water. </dc:title>
  <dc:creator>Kayla McDaniel</dc:creator>
  <cp:lastModifiedBy>Kayla McDaniel</cp:lastModifiedBy>
  <cp:revision>47</cp:revision>
  <dcterms:created xsi:type="dcterms:W3CDTF">2014-04-27T19:55:30Z</dcterms:created>
  <dcterms:modified xsi:type="dcterms:W3CDTF">2016-03-31T14:50:31Z</dcterms:modified>
</cp:coreProperties>
</file>