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6" r:id="rId3"/>
    <p:sldId id="273" r:id="rId4"/>
    <p:sldId id="264" r:id="rId5"/>
    <p:sldId id="260" r:id="rId6"/>
    <p:sldId id="261" r:id="rId7"/>
    <p:sldId id="262" r:id="rId8"/>
    <p:sldId id="263" r:id="rId9"/>
    <p:sldId id="271" r:id="rId10"/>
    <p:sldId id="265" r:id="rId11"/>
    <p:sldId id="266" r:id="rId12"/>
    <p:sldId id="278" r:id="rId13"/>
    <p:sldId id="268" r:id="rId14"/>
    <p:sldId id="275" r:id="rId15"/>
    <p:sldId id="269" r:id="rId16"/>
    <p:sldId id="277" r:id="rId17"/>
    <p:sldId id="27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3" d="100"/>
          <a:sy n="83" d="100"/>
        </p:scale>
        <p:origin x="-79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3A66D5-76DA-8345-B11F-60F1BD2146E4}" type="datetimeFigureOut">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C827A-E410-144B-BA5C-6C01B4D806A9}" type="slidenum">
              <a:rPr lang="en-US" smtClean="0"/>
              <a:t>‹#›</a:t>
            </a:fld>
            <a:endParaRPr lang="en-US"/>
          </a:p>
        </p:txBody>
      </p:sp>
    </p:spTree>
    <p:extLst>
      <p:ext uri="{BB962C8B-B14F-4D97-AF65-F5344CB8AC3E}">
        <p14:creationId xmlns:p14="http://schemas.microsoft.com/office/powerpoint/2010/main" val="533111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A66D5-76DA-8345-B11F-60F1BD2146E4}" type="datetimeFigureOut">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C827A-E410-144B-BA5C-6C01B4D806A9}" type="slidenum">
              <a:rPr lang="en-US" smtClean="0"/>
              <a:t>‹#›</a:t>
            </a:fld>
            <a:endParaRPr lang="en-US"/>
          </a:p>
        </p:txBody>
      </p:sp>
    </p:spTree>
    <p:extLst>
      <p:ext uri="{BB962C8B-B14F-4D97-AF65-F5344CB8AC3E}">
        <p14:creationId xmlns:p14="http://schemas.microsoft.com/office/powerpoint/2010/main" val="484254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A66D5-76DA-8345-B11F-60F1BD2146E4}" type="datetimeFigureOut">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C827A-E410-144B-BA5C-6C01B4D806A9}" type="slidenum">
              <a:rPr lang="en-US" smtClean="0"/>
              <a:t>‹#›</a:t>
            </a:fld>
            <a:endParaRPr lang="en-US"/>
          </a:p>
        </p:txBody>
      </p:sp>
    </p:spTree>
    <p:extLst>
      <p:ext uri="{BB962C8B-B14F-4D97-AF65-F5344CB8AC3E}">
        <p14:creationId xmlns:p14="http://schemas.microsoft.com/office/powerpoint/2010/main" val="1612521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3A66D5-76DA-8345-B11F-60F1BD2146E4}" type="datetimeFigureOut">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C827A-E410-144B-BA5C-6C01B4D806A9}" type="slidenum">
              <a:rPr lang="en-US" smtClean="0"/>
              <a:t>‹#›</a:t>
            </a:fld>
            <a:endParaRPr lang="en-US"/>
          </a:p>
        </p:txBody>
      </p:sp>
    </p:spTree>
    <p:extLst>
      <p:ext uri="{BB962C8B-B14F-4D97-AF65-F5344CB8AC3E}">
        <p14:creationId xmlns:p14="http://schemas.microsoft.com/office/powerpoint/2010/main" val="276242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3A66D5-76DA-8345-B11F-60F1BD2146E4}" type="datetimeFigureOut">
              <a:rPr lang="en-US" smtClean="0"/>
              <a:t>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C827A-E410-144B-BA5C-6C01B4D806A9}" type="slidenum">
              <a:rPr lang="en-US" smtClean="0"/>
              <a:t>‹#›</a:t>
            </a:fld>
            <a:endParaRPr lang="en-US"/>
          </a:p>
        </p:txBody>
      </p:sp>
    </p:spTree>
    <p:extLst>
      <p:ext uri="{BB962C8B-B14F-4D97-AF65-F5344CB8AC3E}">
        <p14:creationId xmlns:p14="http://schemas.microsoft.com/office/powerpoint/2010/main" val="158438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3A66D5-76DA-8345-B11F-60F1BD2146E4}" type="datetimeFigureOut">
              <a:rPr lang="en-US" smtClean="0"/>
              <a:t>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FC827A-E410-144B-BA5C-6C01B4D806A9}" type="slidenum">
              <a:rPr lang="en-US" smtClean="0"/>
              <a:t>‹#›</a:t>
            </a:fld>
            <a:endParaRPr lang="en-US"/>
          </a:p>
        </p:txBody>
      </p:sp>
    </p:spTree>
    <p:extLst>
      <p:ext uri="{BB962C8B-B14F-4D97-AF65-F5344CB8AC3E}">
        <p14:creationId xmlns:p14="http://schemas.microsoft.com/office/powerpoint/2010/main" val="237261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3A66D5-76DA-8345-B11F-60F1BD2146E4}" type="datetimeFigureOut">
              <a:rPr lang="en-US" smtClean="0"/>
              <a:t>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FC827A-E410-144B-BA5C-6C01B4D806A9}" type="slidenum">
              <a:rPr lang="en-US" smtClean="0"/>
              <a:t>‹#›</a:t>
            </a:fld>
            <a:endParaRPr lang="en-US"/>
          </a:p>
        </p:txBody>
      </p:sp>
    </p:spTree>
    <p:extLst>
      <p:ext uri="{BB962C8B-B14F-4D97-AF65-F5344CB8AC3E}">
        <p14:creationId xmlns:p14="http://schemas.microsoft.com/office/powerpoint/2010/main" val="3133045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3A66D5-76DA-8345-B11F-60F1BD2146E4}" type="datetimeFigureOut">
              <a:rPr lang="en-US" smtClean="0"/>
              <a:t>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FC827A-E410-144B-BA5C-6C01B4D806A9}" type="slidenum">
              <a:rPr lang="en-US" smtClean="0"/>
              <a:t>‹#›</a:t>
            </a:fld>
            <a:endParaRPr lang="en-US"/>
          </a:p>
        </p:txBody>
      </p:sp>
    </p:spTree>
    <p:extLst>
      <p:ext uri="{BB962C8B-B14F-4D97-AF65-F5344CB8AC3E}">
        <p14:creationId xmlns:p14="http://schemas.microsoft.com/office/powerpoint/2010/main" val="3456705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3A66D5-76DA-8345-B11F-60F1BD2146E4}" type="datetimeFigureOut">
              <a:rPr lang="en-US" smtClean="0"/>
              <a:t>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FC827A-E410-144B-BA5C-6C01B4D806A9}" type="slidenum">
              <a:rPr lang="en-US" smtClean="0"/>
              <a:t>‹#›</a:t>
            </a:fld>
            <a:endParaRPr lang="en-US"/>
          </a:p>
        </p:txBody>
      </p:sp>
    </p:spTree>
    <p:extLst>
      <p:ext uri="{BB962C8B-B14F-4D97-AF65-F5344CB8AC3E}">
        <p14:creationId xmlns:p14="http://schemas.microsoft.com/office/powerpoint/2010/main" val="959007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A66D5-76DA-8345-B11F-60F1BD2146E4}" type="datetimeFigureOut">
              <a:rPr lang="en-US" smtClean="0"/>
              <a:t>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FC827A-E410-144B-BA5C-6C01B4D806A9}" type="slidenum">
              <a:rPr lang="en-US" smtClean="0"/>
              <a:t>‹#›</a:t>
            </a:fld>
            <a:endParaRPr lang="en-US"/>
          </a:p>
        </p:txBody>
      </p:sp>
    </p:spTree>
    <p:extLst>
      <p:ext uri="{BB962C8B-B14F-4D97-AF65-F5344CB8AC3E}">
        <p14:creationId xmlns:p14="http://schemas.microsoft.com/office/powerpoint/2010/main" val="227799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3A66D5-76DA-8345-B11F-60F1BD2146E4}" type="datetimeFigureOut">
              <a:rPr lang="en-US" smtClean="0"/>
              <a:t>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FC827A-E410-144B-BA5C-6C01B4D806A9}" type="slidenum">
              <a:rPr lang="en-US" smtClean="0"/>
              <a:t>‹#›</a:t>
            </a:fld>
            <a:endParaRPr lang="en-US"/>
          </a:p>
        </p:txBody>
      </p:sp>
    </p:spTree>
    <p:extLst>
      <p:ext uri="{BB962C8B-B14F-4D97-AF65-F5344CB8AC3E}">
        <p14:creationId xmlns:p14="http://schemas.microsoft.com/office/powerpoint/2010/main" val="13205601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A66D5-76DA-8345-B11F-60F1BD2146E4}" type="datetimeFigureOut">
              <a:rPr lang="en-US" smtClean="0"/>
              <a:t>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C827A-E410-144B-BA5C-6C01B4D806A9}" type="slidenum">
              <a:rPr lang="en-US" smtClean="0"/>
              <a:t>‹#›</a:t>
            </a:fld>
            <a:endParaRPr lang="en-US"/>
          </a:p>
        </p:txBody>
      </p:sp>
    </p:spTree>
    <p:extLst>
      <p:ext uri="{BB962C8B-B14F-4D97-AF65-F5344CB8AC3E}">
        <p14:creationId xmlns:p14="http://schemas.microsoft.com/office/powerpoint/2010/main" val="2428725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levelandradon.com/" TargetMode="External"/><Relationship Id="rId3" Type="http://schemas.openxmlformats.org/officeDocument/2006/relationships/image" Target="../media/image9.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xaminer.com/article/fresh-air-may-reduce-school-absences-due-to-illness-study-suggests" TargetMode="Externa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pezone.blogspot.com/2011_09_01_archive.html" TargetMode="Externa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1" y="3749563"/>
            <a:ext cx="7772400" cy="1470025"/>
          </a:xfrm>
        </p:spPr>
        <p:txBody>
          <a:bodyPr>
            <a:noAutofit/>
          </a:bodyPr>
          <a:lstStyle/>
          <a:p>
            <a:r>
              <a:rPr lang="en-US" sz="3600" dirty="0" smtClean="0"/>
              <a:t>SWBAT understand indoor air pollution</a:t>
            </a:r>
            <a:r>
              <a:rPr lang="en-US" sz="3600" dirty="0"/>
              <a:t>. </a:t>
            </a:r>
            <a:r>
              <a:rPr lang="en-US" sz="3600" dirty="0" smtClean="0"/>
              <a:t>Do Now:</a:t>
            </a:r>
            <a:br>
              <a:rPr lang="en-US" sz="3600" dirty="0" smtClean="0"/>
            </a:br>
            <a:r>
              <a:rPr lang="en-US" sz="3600" dirty="0" smtClean="0"/>
              <a:t>In </a:t>
            </a:r>
            <a:r>
              <a:rPr lang="en-US" sz="3600" dirty="0"/>
              <a:t>which layer of the atmosphere is ozone supposed to be found?</a:t>
            </a:r>
            <a:br>
              <a:rPr lang="en-US" sz="3600" dirty="0"/>
            </a:br>
            <a:r>
              <a:rPr lang="en-US" sz="3600" dirty="0"/>
              <a:t>In which layer of the atmosphere is ozone considered to be air pollution?</a:t>
            </a:r>
            <a:br>
              <a:rPr lang="en-US" sz="3600" dirty="0"/>
            </a:br>
            <a:r>
              <a:rPr lang="en-US" sz="3600" dirty="0"/>
              <a:t>In which type of smog is CO found?</a:t>
            </a:r>
            <a:r>
              <a:rPr lang="en-US" sz="6600" dirty="0"/>
              <a:t/>
            </a:r>
            <a:br>
              <a:rPr lang="en-US" sz="6600" dirty="0"/>
            </a:br>
            <a:endParaRPr lang="en-US" sz="6600" dirty="0"/>
          </a:p>
        </p:txBody>
      </p:sp>
      <p:sp>
        <p:nvSpPr>
          <p:cNvPr id="3" name="Subtitle 2"/>
          <p:cNvSpPr>
            <a:spLocks noGrp="1"/>
          </p:cNvSpPr>
          <p:nvPr>
            <p:ph type="subTitle" idx="1"/>
          </p:nvPr>
        </p:nvSpPr>
        <p:spPr>
          <a:xfrm>
            <a:off x="685801" y="313495"/>
            <a:ext cx="8062606" cy="1752600"/>
          </a:xfrm>
        </p:spPr>
        <p:txBody>
          <a:bodyPr/>
          <a:lstStyle/>
          <a:p>
            <a:pPr algn="l"/>
            <a:r>
              <a:rPr lang="en-US" dirty="0" smtClean="0"/>
              <a:t>ES Unit </a:t>
            </a:r>
            <a:r>
              <a:rPr lang="en-US" dirty="0"/>
              <a:t>9</a:t>
            </a:r>
            <a:r>
              <a:rPr lang="en-US" dirty="0" smtClean="0"/>
              <a:t>                                                   4</a:t>
            </a:r>
            <a:r>
              <a:rPr lang="en-US" dirty="0" smtClean="0"/>
              <a:t>/20</a:t>
            </a:r>
            <a:r>
              <a:rPr lang="en-US" dirty="0" smtClean="0"/>
              <a:t>/</a:t>
            </a:r>
            <a:r>
              <a:rPr lang="en-US" dirty="0" smtClean="0"/>
              <a:t>16</a:t>
            </a:r>
            <a:endParaRPr lang="en-US" dirty="0" smtClean="0"/>
          </a:p>
          <a:p>
            <a:pPr algn="l"/>
            <a:r>
              <a:rPr lang="en-US" dirty="0" smtClean="0"/>
              <a:t>Lesson </a:t>
            </a:r>
            <a:r>
              <a:rPr lang="en-US" dirty="0" smtClean="0"/>
              <a:t>17</a:t>
            </a:r>
            <a:endParaRPr lang="en-US" dirty="0"/>
          </a:p>
        </p:txBody>
      </p:sp>
    </p:spTree>
    <p:extLst>
      <p:ext uri="{BB962C8B-B14F-4D97-AF65-F5344CB8AC3E}">
        <p14:creationId xmlns:p14="http://schemas.microsoft.com/office/powerpoint/2010/main" val="16684898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Radon Gas</a:t>
            </a:r>
            <a:endParaRPr lang="en-US" dirty="0"/>
          </a:p>
        </p:txBody>
      </p:sp>
      <p:sp>
        <p:nvSpPr>
          <p:cNvPr id="3" name="Content Placeholder 2"/>
          <p:cNvSpPr>
            <a:spLocks noGrp="1"/>
          </p:cNvSpPr>
          <p:nvPr>
            <p:ph idx="1"/>
          </p:nvPr>
        </p:nvSpPr>
        <p:spPr/>
        <p:txBody>
          <a:bodyPr/>
          <a:lstStyle/>
          <a:p>
            <a:endParaRPr lang="en-US"/>
          </a:p>
        </p:txBody>
      </p:sp>
      <p:pic>
        <p:nvPicPr>
          <p:cNvPr id="4" name="irc_mi" descr="http://www.homewiseinspections.com/sitebuildercontent/sitebuilderpictures/RADON/Radon-Overview.gif">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95533" y="1679420"/>
            <a:ext cx="7457814" cy="4446743"/>
          </a:xfrm>
          <a:prstGeom prst="rect">
            <a:avLst/>
          </a:prstGeom>
          <a:noFill/>
          <a:ln>
            <a:noFill/>
          </a:ln>
        </p:spPr>
      </p:pic>
    </p:spTree>
    <p:extLst>
      <p:ext uri="{BB962C8B-B14F-4D97-AF65-F5344CB8AC3E}">
        <p14:creationId xmlns:p14="http://schemas.microsoft.com/office/powerpoint/2010/main" val="57906356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Radon</a:t>
            </a:r>
            <a:endParaRPr lang="en-US" dirty="0"/>
          </a:p>
        </p:txBody>
      </p:sp>
      <p:sp>
        <p:nvSpPr>
          <p:cNvPr id="3" name="Content Placeholder 2"/>
          <p:cNvSpPr>
            <a:spLocks noGrp="1"/>
          </p:cNvSpPr>
          <p:nvPr>
            <p:ph idx="1"/>
          </p:nvPr>
        </p:nvSpPr>
        <p:spPr/>
        <p:txBody>
          <a:bodyPr/>
          <a:lstStyle/>
          <a:p>
            <a:r>
              <a:rPr lang="en-US" dirty="0" smtClean="0"/>
              <a:t>Can cause lung cancer</a:t>
            </a:r>
            <a:endParaRPr lang="en-US" dirty="0" smtClean="0"/>
          </a:p>
          <a:p>
            <a:r>
              <a:rPr lang="en-US" dirty="0" smtClean="0"/>
              <a:t>Can migrate from soil or dissolve in groundwater</a:t>
            </a:r>
          </a:p>
          <a:p>
            <a:r>
              <a:rPr lang="en-US" dirty="0" smtClean="0"/>
              <a:t>Test for radon: as low as $12</a:t>
            </a:r>
          </a:p>
          <a:p>
            <a:r>
              <a:rPr lang="en-US" dirty="0" smtClean="0"/>
              <a:t>Test results: high amount of radon you should install vent pipe or fan</a:t>
            </a:r>
            <a:endParaRPr lang="en-US" dirty="0"/>
          </a:p>
        </p:txBody>
      </p:sp>
      <p:pic>
        <p:nvPicPr>
          <p:cNvPr id="4" name="Picture 3"/>
          <p:cNvPicPr>
            <a:picLocks noChangeAspect="1"/>
          </p:cNvPicPr>
          <p:nvPr/>
        </p:nvPicPr>
        <p:blipFill>
          <a:blip r:embed="rId2"/>
          <a:stretch>
            <a:fillRect/>
          </a:stretch>
        </p:blipFill>
        <p:spPr>
          <a:xfrm>
            <a:off x="7014756" y="5033534"/>
            <a:ext cx="1220294" cy="1627059"/>
          </a:xfrm>
          <a:prstGeom prst="rect">
            <a:avLst/>
          </a:prstGeom>
        </p:spPr>
      </p:pic>
    </p:spTree>
    <p:extLst>
      <p:ext uri="{BB962C8B-B14F-4D97-AF65-F5344CB8AC3E}">
        <p14:creationId xmlns:p14="http://schemas.microsoft.com/office/powerpoint/2010/main" val="19355003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time!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2423172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a:t>
            </a:r>
            <a:endParaRPr lang="en-US" dirty="0"/>
          </a:p>
        </p:txBody>
      </p:sp>
      <p:sp>
        <p:nvSpPr>
          <p:cNvPr id="3" name="Content Placeholder 2"/>
          <p:cNvSpPr>
            <a:spLocks noGrp="1"/>
          </p:cNvSpPr>
          <p:nvPr>
            <p:ph idx="1"/>
          </p:nvPr>
        </p:nvSpPr>
        <p:spPr/>
        <p:txBody>
          <a:bodyPr/>
          <a:lstStyle/>
          <a:p>
            <a:r>
              <a:rPr lang="en-US" sz="3600" dirty="0" smtClean="0"/>
              <a:t>Test for radon and formaldehyde</a:t>
            </a:r>
          </a:p>
          <a:p>
            <a:r>
              <a:rPr lang="en-US" sz="3600" dirty="0" smtClean="0"/>
              <a:t>Remove shoes before entering the house</a:t>
            </a:r>
          </a:p>
          <a:p>
            <a:r>
              <a:rPr lang="en-US" sz="3600" dirty="0" smtClean="0"/>
              <a:t>Smoke outdoors </a:t>
            </a:r>
          </a:p>
          <a:p>
            <a:r>
              <a:rPr lang="en-US" sz="3600" dirty="0" smtClean="0"/>
              <a:t>Put carbon monoxide detectors in sleeping areas</a:t>
            </a:r>
          </a:p>
          <a:p>
            <a:r>
              <a:rPr lang="en-US" sz="3600" dirty="0" smtClean="0"/>
              <a:t>Don’t store gasoline or hazardous materials in your home</a:t>
            </a:r>
          </a:p>
          <a:p>
            <a:endParaRPr lang="en-US" dirty="0" smtClean="0"/>
          </a:p>
          <a:p>
            <a:endParaRPr lang="en-US" dirty="0" smtClean="0"/>
          </a:p>
          <a:p>
            <a:endParaRPr lang="en-US" dirty="0"/>
          </a:p>
        </p:txBody>
      </p:sp>
    </p:spTree>
    <p:extLst>
      <p:ext uri="{BB962C8B-B14F-4D97-AF65-F5344CB8AC3E}">
        <p14:creationId xmlns:p14="http://schemas.microsoft.com/office/powerpoint/2010/main" val="27382876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Asbestos</a:t>
            </a:r>
            <a:endParaRPr lang="en-US" dirty="0"/>
          </a:p>
        </p:txBody>
      </p:sp>
      <p:pic>
        <p:nvPicPr>
          <p:cNvPr id="4" name="Picture 3"/>
          <p:cNvPicPr>
            <a:picLocks noChangeAspect="1"/>
          </p:cNvPicPr>
          <p:nvPr/>
        </p:nvPicPr>
        <p:blipFill>
          <a:blip r:embed="rId2"/>
          <a:stretch>
            <a:fillRect/>
          </a:stretch>
        </p:blipFill>
        <p:spPr>
          <a:xfrm>
            <a:off x="307274" y="3711310"/>
            <a:ext cx="2807671" cy="2757534"/>
          </a:xfrm>
          <a:prstGeom prst="rect">
            <a:avLst/>
          </a:prstGeom>
        </p:spPr>
      </p:pic>
      <p:pic>
        <p:nvPicPr>
          <p:cNvPr id="5" name="Picture 4"/>
          <p:cNvPicPr>
            <a:picLocks noChangeAspect="1"/>
          </p:cNvPicPr>
          <p:nvPr/>
        </p:nvPicPr>
        <p:blipFill>
          <a:blip r:embed="rId3"/>
          <a:stretch>
            <a:fillRect/>
          </a:stretch>
        </p:blipFill>
        <p:spPr>
          <a:xfrm>
            <a:off x="3554387" y="1621642"/>
            <a:ext cx="2124224" cy="2507051"/>
          </a:xfrm>
          <a:prstGeom prst="rect">
            <a:avLst/>
          </a:prstGeom>
        </p:spPr>
      </p:pic>
      <p:pic>
        <p:nvPicPr>
          <p:cNvPr id="7" name="Picture 6"/>
          <p:cNvPicPr>
            <a:picLocks noChangeAspect="1"/>
          </p:cNvPicPr>
          <p:nvPr/>
        </p:nvPicPr>
        <p:blipFill>
          <a:blip r:embed="rId4"/>
          <a:stretch>
            <a:fillRect/>
          </a:stretch>
        </p:blipFill>
        <p:spPr>
          <a:xfrm>
            <a:off x="5367075" y="4312632"/>
            <a:ext cx="2360985" cy="2360985"/>
          </a:xfrm>
          <a:prstGeom prst="rect">
            <a:avLst/>
          </a:prstGeom>
        </p:spPr>
      </p:pic>
    </p:spTree>
    <p:extLst>
      <p:ext uri="{BB962C8B-B14F-4D97-AF65-F5344CB8AC3E}">
        <p14:creationId xmlns:p14="http://schemas.microsoft.com/office/powerpoint/2010/main" val="145450419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normAutofit/>
          </a:bodyPr>
          <a:lstStyle/>
          <a:p>
            <a:r>
              <a:rPr lang="en-US" sz="3600" dirty="0" smtClean="0"/>
              <a:t>How can radon enter a home?</a:t>
            </a:r>
          </a:p>
          <a:p>
            <a:r>
              <a:rPr lang="en-US" sz="3600" dirty="0" smtClean="0"/>
              <a:t>How are people in developing countries affected by indoor air pollution?</a:t>
            </a:r>
          </a:p>
          <a:p>
            <a:r>
              <a:rPr lang="en-US" sz="3600" dirty="0" smtClean="0"/>
              <a:t>Why does indoor air pollution affect people more than outdoor air pollution?</a:t>
            </a:r>
            <a:endParaRPr lang="en-US" sz="3600" dirty="0"/>
          </a:p>
        </p:txBody>
      </p:sp>
    </p:spTree>
    <p:extLst>
      <p:ext uri="{BB962C8B-B14F-4D97-AF65-F5344CB8AC3E}">
        <p14:creationId xmlns:p14="http://schemas.microsoft.com/office/powerpoint/2010/main" val="17131421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review for the exam!</a:t>
            </a:r>
            <a:endParaRPr lang="en-US" dirty="0"/>
          </a:p>
        </p:txBody>
      </p:sp>
      <p:sp>
        <p:nvSpPr>
          <p:cNvPr id="3" name="Content Placeholder 2"/>
          <p:cNvSpPr>
            <a:spLocks noGrp="1"/>
          </p:cNvSpPr>
          <p:nvPr>
            <p:ph idx="1"/>
          </p:nvPr>
        </p:nvSpPr>
        <p:spPr/>
        <p:txBody>
          <a:bodyPr/>
          <a:lstStyle/>
          <a:p>
            <a:r>
              <a:rPr lang="en-US" dirty="0" smtClean="0"/>
              <a:t>How can we pollute the ocean?</a:t>
            </a:r>
          </a:p>
          <a:p>
            <a:r>
              <a:rPr lang="en-US" dirty="0" smtClean="0"/>
              <a:t>Describe eutrophication</a:t>
            </a:r>
          </a:p>
          <a:p>
            <a:r>
              <a:rPr lang="en-US" dirty="0" smtClean="0"/>
              <a:t>How can acid rain affect the environment?</a:t>
            </a:r>
            <a:endParaRPr lang="en-US" dirty="0"/>
          </a:p>
        </p:txBody>
      </p:sp>
      <p:pic>
        <p:nvPicPr>
          <p:cNvPr id="4" name="Picture 3"/>
          <p:cNvPicPr>
            <a:picLocks noChangeAspect="1"/>
          </p:cNvPicPr>
          <p:nvPr/>
        </p:nvPicPr>
        <p:blipFill>
          <a:blip r:embed="rId2"/>
          <a:stretch>
            <a:fillRect/>
          </a:stretch>
        </p:blipFill>
        <p:spPr>
          <a:xfrm>
            <a:off x="1728963" y="3625982"/>
            <a:ext cx="5246042" cy="2985094"/>
          </a:xfrm>
          <a:prstGeom prst="rect">
            <a:avLst/>
          </a:prstGeom>
        </p:spPr>
      </p:pic>
    </p:spTree>
    <p:extLst>
      <p:ext uri="{BB962C8B-B14F-4D97-AF65-F5344CB8AC3E}">
        <p14:creationId xmlns:p14="http://schemas.microsoft.com/office/powerpoint/2010/main" val="33767171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Study for the exam!</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015383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Lecture</a:t>
            </a:r>
          </a:p>
          <a:p>
            <a:r>
              <a:rPr lang="en-US" dirty="0" smtClean="0"/>
              <a:t>Video</a:t>
            </a:r>
          </a:p>
          <a:p>
            <a:r>
              <a:rPr lang="en-US" dirty="0" smtClean="0"/>
              <a:t>Reading</a:t>
            </a:r>
          </a:p>
          <a:p>
            <a:r>
              <a:rPr lang="en-US" dirty="0" smtClean="0"/>
              <a:t>Review!</a:t>
            </a:r>
            <a:endParaRPr lang="en-US" dirty="0"/>
          </a:p>
        </p:txBody>
      </p:sp>
    </p:spTree>
    <p:extLst>
      <p:ext uri="{BB962C8B-B14F-4D97-AF65-F5344CB8AC3E}">
        <p14:creationId xmlns:p14="http://schemas.microsoft.com/office/powerpoint/2010/main" val="267773848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Indoor Air Pollution</a:t>
            </a:r>
            <a:endParaRPr lang="en-US" dirty="0"/>
          </a:p>
        </p:txBody>
      </p:sp>
      <p:pic>
        <p:nvPicPr>
          <p:cNvPr id="8" name="Picture 7"/>
          <p:cNvPicPr>
            <a:picLocks noChangeAspect="1"/>
          </p:cNvPicPr>
          <p:nvPr/>
        </p:nvPicPr>
        <p:blipFill>
          <a:blip r:embed="rId2"/>
          <a:stretch>
            <a:fillRect/>
          </a:stretch>
        </p:blipFill>
        <p:spPr>
          <a:xfrm>
            <a:off x="1498600" y="1417638"/>
            <a:ext cx="6146800" cy="5321300"/>
          </a:xfrm>
          <a:prstGeom prst="rect">
            <a:avLst/>
          </a:prstGeom>
        </p:spPr>
      </p:pic>
    </p:spTree>
    <p:extLst>
      <p:ext uri="{BB962C8B-B14F-4D97-AF65-F5344CB8AC3E}">
        <p14:creationId xmlns:p14="http://schemas.microsoft.com/office/powerpoint/2010/main" val="19717572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Indoor Air Pollution: The Facts</a:t>
            </a:r>
            <a:endParaRPr lang="en-US" dirty="0"/>
          </a:p>
        </p:txBody>
      </p:sp>
      <p:sp>
        <p:nvSpPr>
          <p:cNvPr id="3" name="Content Placeholder 2"/>
          <p:cNvSpPr>
            <a:spLocks noGrp="1"/>
          </p:cNvSpPr>
          <p:nvPr>
            <p:ph idx="1"/>
          </p:nvPr>
        </p:nvSpPr>
        <p:spPr/>
        <p:txBody>
          <a:bodyPr/>
          <a:lstStyle/>
          <a:p>
            <a:r>
              <a:rPr lang="en-US" sz="4000" dirty="0" smtClean="0"/>
              <a:t>WHO estimates that 1 in 3 people work in a building that causes them to become sick.</a:t>
            </a:r>
          </a:p>
          <a:p>
            <a:r>
              <a:rPr lang="en-US" sz="4000" dirty="0" smtClean="0"/>
              <a:t>Affects 20% of public schools in the U.S.</a:t>
            </a:r>
          </a:p>
          <a:p>
            <a:endParaRPr lang="en-US" dirty="0"/>
          </a:p>
        </p:txBody>
      </p:sp>
      <p:pic>
        <p:nvPicPr>
          <p:cNvPr id="5" name="irc_mi" descr="http://cdn2-b.examiner.com/sites/default/files/styles/image_content_width/hash/57/e7/57e7274cabaf35beb1bbbd6d111944b2.jpg?itok=08bGVpct">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233683" y="4325001"/>
            <a:ext cx="4453117" cy="2532999"/>
          </a:xfrm>
          <a:prstGeom prst="rect">
            <a:avLst/>
          </a:prstGeom>
          <a:noFill/>
          <a:ln>
            <a:noFill/>
          </a:ln>
        </p:spPr>
      </p:pic>
    </p:spTree>
    <p:extLst>
      <p:ext uri="{BB962C8B-B14F-4D97-AF65-F5344CB8AC3E}">
        <p14:creationId xmlns:p14="http://schemas.microsoft.com/office/powerpoint/2010/main" val="231285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Indoor Air Pollution</a:t>
            </a:r>
            <a:endParaRPr lang="en-US" dirty="0"/>
          </a:p>
        </p:txBody>
      </p:sp>
      <p:sp>
        <p:nvSpPr>
          <p:cNvPr id="3" name="Content Placeholder 2"/>
          <p:cNvSpPr>
            <a:spLocks noGrp="1"/>
          </p:cNvSpPr>
          <p:nvPr>
            <p:ph idx="1"/>
          </p:nvPr>
        </p:nvSpPr>
        <p:spPr>
          <a:xfrm>
            <a:off x="457200" y="1600200"/>
            <a:ext cx="4290573" cy="4525963"/>
          </a:xfrm>
        </p:spPr>
        <p:txBody>
          <a:bodyPr/>
          <a:lstStyle/>
          <a:p>
            <a:r>
              <a:rPr lang="en-US" dirty="0" smtClean="0"/>
              <a:t>Developing countries</a:t>
            </a:r>
          </a:p>
          <a:p>
            <a:pPr lvl="1"/>
            <a:r>
              <a:rPr lang="en-US" dirty="0" smtClean="0"/>
              <a:t>Indoor burning of wood, charcoal, dung,</a:t>
            </a:r>
            <a:r>
              <a:rPr lang="en-US" dirty="0"/>
              <a:t> </a:t>
            </a:r>
            <a:r>
              <a:rPr lang="en-US" dirty="0" smtClean="0"/>
              <a:t>coal</a:t>
            </a:r>
          </a:p>
          <a:p>
            <a:pPr lvl="1"/>
            <a:r>
              <a:rPr lang="en-US" dirty="0" smtClean="0"/>
              <a:t>Poor affected the greatest</a:t>
            </a:r>
          </a:p>
        </p:txBody>
      </p:sp>
      <p:pic>
        <p:nvPicPr>
          <p:cNvPr id="4" name="Picture 6" descr="18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415051" y="4609893"/>
            <a:ext cx="3154274" cy="204398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5" name="Picture 4"/>
          <p:cNvPicPr>
            <a:picLocks noChangeAspect="1"/>
          </p:cNvPicPr>
          <p:nvPr/>
        </p:nvPicPr>
        <p:blipFill>
          <a:blip r:embed="rId3"/>
          <a:stretch>
            <a:fillRect/>
          </a:stretch>
        </p:blipFill>
        <p:spPr>
          <a:xfrm>
            <a:off x="5079564" y="1711388"/>
            <a:ext cx="3804801" cy="2453217"/>
          </a:xfrm>
          <a:prstGeom prst="rect">
            <a:avLst/>
          </a:prstGeom>
        </p:spPr>
      </p:pic>
    </p:spTree>
    <p:extLst>
      <p:ext uri="{BB962C8B-B14F-4D97-AF65-F5344CB8AC3E}">
        <p14:creationId xmlns:p14="http://schemas.microsoft.com/office/powerpoint/2010/main" val="20274813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Indoor Pollution</a:t>
            </a:r>
            <a:endParaRPr lang="en-US" dirty="0"/>
          </a:p>
        </p:txBody>
      </p:sp>
      <p:sp>
        <p:nvSpPr>
          <p:cNvPr id="3" name="Content Placeholder 2"/>
          <p:cNvSpPr>
            <a:spLocks noGrp="1"/>
          </p:cNvSpPr>
          <p:nvPr>
            <p:ph idx="1"/>
          </p:nvPr>
        </p:nvSpPr>
        <p:spPr>
          <a:xfrm>
            <a:off x="457199" y="1600200"/>
            <a:ext cx="7949685" cy="4525963"/>
          </a:xfrm>
        </p:spPr>
        <p:txBody>
          <a:bodyPr>
            <a:noAutofit/>
          </a:bodyPr>
          <a:lstStyle/>
          <a:p>
            <a:r>
              <a:rPr lang="en-US" sz="4000" dirty="0" smtClean="0"/>
              <a:t>Developed Countries</a:t>
            </a:r>
          </a:p>
          <a:p>
            <a:pPr lvl="1"/>
            <a:r>
              <a:rPr lang="en-US" sz="4000" dirty="0" smtClean="0"/>
              <a:t>Indoor pollution is greater than outdoor pollution</a:t>
            </a:r>
          </a:p>
          <a:p>
            <a:r>
              <a:rPr lang="en-US" sz="4000" dirty="0" smtClean="0"/>
              <a:t>11 common air </a:t>
            </a:r>
            <a:r>
              <a:rPr lang="en-US" sz="4000" dirty="0" smtClean="0"/>
              <a:t>pollutants </a:t>
            </a:r>
            <a:r>
              <a:rPr lang="en-US" sz="4000" dirty="0" smtClean="0"/>
              <a:t>higher inside that outside</a:t>
            </a:r>
          </a:p>
          <a:p>
            <a:r>
              <a:rPr lang="en-US" sz="4000" dirty="0" smtClean="0"/>
              <a:t>People spend most of their time indoors or in cars</a:t>
            </a:r>
            <a:endParaRPr lang="en-US" sz="4000" dirty="0"/>
          </a:p>
        </p:txBody>
      </p:sp>
    </p:spTree>
    <p:extLst>
      <p:ext uri="{BB962C8B-B14F-4D97-AF65-F5344CB8AC3E}">
        <p14:creationId xmlns:p14="http://schemas.microsoft.com/office/powerpoint/2010/main" val="7731013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Indoor Air Pollution</a:t>
            </a:r>
            <a:endParaRPr lang="en-US" dirty="0"/>
          </a:p>
        </p:txBody>
      </p:sp>
      <p:sp>
        <p:nvSpPr>
          <p:cNvPr id="3" name="Content Placeholder 2"/>
          <p:cNvSpPr>
            <a:spLocks noGrp="1"/>
          </p:cNvSpPr>
          <p:nvPr>
            <p:ph idx="1"/>
          </p:nvPr>
        </p:nvSpPr>
        <p:spPr/>
        <p:txBody>
          <a:bodyPr/>
          <a:lstStyle/>
          <a:p>
            <a:r>
              <a:rPr lang="en-US" dirty="0" smtClean="0"/>
              <a:t>Who is at greatest risk?</a:t>
            </a:r>
          </a:p>
          <a:p>
            <a:pPr lvl="1"/>
            <a:r>
              <a:rPr lang="en-US" dirty="0" smtClean="0"/>
              <a:t>Children under 5 and elderly</a:t>
            </a:r>
          </a:p>
          <a:p>
            <a:pPr lvl="1"/>
            <a:r>
              <a:rPr lang="en-US" dirty="0" smtClean="0"/>
              <a:t>Sick</a:t>
            </a:r>
          </a:p>
          <a:p>
            <a:pPr lvl="1"/>
            <a:r>
              <a:rPr lang="en-US" dirty="0" smtClean="0"/>
              <a:t>Pregnant women</a:t>
            </a:r>
          </a:p>
          <a:p>
            <a:pPr lvl="1"/>
            <a:r>
              <a:rPr lang="en-US" dirty="0" smtClean="0"/>
              <a:t>Smokers</a:t>
            </a:r>
          </a:p>
          <a:p>
            <a:pPr lvl="1"/>
            <a:r>
              <a:rPr lang="en-US" dirty="0" smtClean="0"/>
              <a:t>Factory workers</a:t>
            </a:r>
            <a:endParaRPr lang="en-US" dirty="0"/>
          </a:p>
        </p:txBody>
      </p:sp>
      <p:pic>
        <p:nvPicPr>
          <p:cNvPr id="4" name="irc_mi" descr="http://2.bp.blogspot.com/-I02LErpmSVM/ToLm4Cn5rBI/AAAAAAAAFPA/6VSyeijATEk/s400/CambodiaGarmentsFactory.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241800" y="2824105"/>
            <a:ext cx="4445000" cy="3035300"/>
          </a:xfrm>
          <a:prstGeom prst="rect">
            <a:avLst/>
          </a:prstGeom>
          <a:noFill/>
          <a:ln>
            <a:noFill/>
          </a:ln>
        </p:spPr>
      </p:pic>
    </p:spTree>
    <p:extLst>
      <p:ext uri="{BB962C8B-B14F-4D97-AF65-F5344CB8AC3E}">
        <p14:creationId xmlns:p14="http://schemas.microsoft.com/office/powerpoint/2010/main" val="9864217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Most dangerous indoor air pollutants</a:t>
            </a:r>
            <a:endParaRPr lang="en-US" dirty="0"/>
          </a:p>
        </p:txBody>
      </p:sp>
      <p:sp>
        <p:nvSpPr>
          <p:cNvPr id="3" name="Content Placeholder 2"/>
          <p:cNvSpPr>
            <a:spLocks noGrp="1"/>
          </p:cNvSpPr>
          <p:nvPr>
            <p:ph idx="1"/>
          </p:nvPr>
        </p:nvSpPr>
        <p:spPr>
          <a:xfrm>
            <a:off x="457200" y="1417638"/>
            <a:ext cx="8229600" cy="4525963"/>
          </a:xfrm>
        </p:spPr>
        <p:txBody>
          <a:bodyPr>
            <a:noAutofit/>
          </a:bodyPr>
          <a:lstStyle/>
          <a:p>
            <a:r>
              <a:rPr lang="en-US" dirty="0" smtClean="0"/>
              <a:t>Tobacco smoke</a:t>
            </a:r>
          </a:p>
          <a:p>
            <a:r>
              <a:rPr lang="en-US" dirty="0" smtClean="0"/>
              <a:t>Formaldehyde</a:t>
            </a:r>
          </a:p>
          <a:p>
            <a:pPr lvl="1"/>
            <a:r>
              <a:rPr lang="en-US" sz="3200" dirty="0" smtClean="0"/>
              <a:t>Source: furniture stuffing and carpets, paneling</a:t>
            </a:r>
          </a:p>
        </p:txBody>
      </p:sp>
      <p:pic>
        <p:nvPicPr>
          <p:cNvPr id="4" name="Picture 3"/>
          <p:cNvPicPr>
            <a:picLocks noChangeAspect="1"/>
          </p:cNvPicPr>
          <p:nvPr/>
        </p:nvPicPr>
        <p:blipFill>
          <a:blip r:embed="rId2"/>
          <a:stretch>
            <a:fillRect/>
          </a:stretch>
        </p:blipFill>
        <p:spPr>
          <a:xfrm>
            <a:off x="5675315" y="4588522"/>
            <a:ext cx="2443463" cy="1691628"/>
          </a:xfrm>
          <a:prstGeom prst="rect">
            <a:avLst/>
          </a:prstGeom>
        </p:spPr>
      </p:pic>
      <p:pic>
        <p:nvPicPr>
          <p:cNvPr id="6" name="Picture 5"/>
          <p:cNvPicPr>
            <a:picLocks noChangeAspect="1"/>
          </p:cNvPicPr>
          <p:nvPr/>
        </p:nvPicPr>
        <p:blipFill>
          <a:blip r:embed="rId3"/>
          <a:stretch>
            <a:fillRect/>
          </a:stretch>
        </p:blipFill>
        <p:spPr>
          <a:xfrm>
            <a:off x="1630478" y="4409133"/>
            <a:ext cx="2683004" cy="2074856"/>
          </a:xfrm>
          <a:prstGeom prst="rect">
            <a:avLst/>
          </a:prstGeom>
        </p:spPr>
      </p:pic>
    </p:spTree>
    <p:extLst>
      <p:ext uri="{BB962C8B-B14F-4D97-AF65-F5344CB8AC3E}">
        <p14:creationId xmlns:p14="http://schemas.microsoft.com/office/powerpoint/2010/main" val="14577518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Most dangerous indoor air pollutants</a:t>
            </a:r>
          </a:p>
        </p:txBody>
      </p:sp>
      <p:sp>
        <p:nvSpPr>
          <p:cNvPr id="3" name="Content Placeholder 2"/>
          <p:cNvSpPr>
            <a:spLocks noGrp="1"/>
          </p:cNvSpPr>
          <p:nvPr>
            <p:ph idx="1"/>
          </p:nvPr>
        </p:nvSpPr>
        <p:spPr/>
        <p:txBody>
          <a:bodyPr/>
          <a:lstStyle/>
          <a:p>
            <a:r>
              <a:rPr lang="en-US" dirty="0"/>
              <a:t>Radon gas</a:t>
            </a:r>
          </a:p>
          <a:p>
            <a:pPr lvl="1"/>
            <a:r>
              <a:rPr lang="en-US" sz="3200" dirty="0" smtClean="0"/>
              <a:t>Enters </a:t>
            </a:r>
            <a:r>
              <a:rPr lang="en-US" sz="3200" dirty="0"/>
              <a:t>from soil and rock surrounding foundation of house</a:t>
            </a:r>
          </a:p>
          <a:p>
            <a:r>
              <a:rPr lang="en-US" dirty="0"/>
              <a:t>Small particles</a:t>
            </a:r>
          </a:p>
          <a:p>
            <a:pPr lvl="1"/>
            <a:r>
              <a:rPr lang="en-US" sz="3200" dirty="0"/>
              <a:t>Pollen, dust mites, pet dander</a:t>
            </a:r>
          </a:p>
          <a:p>
            <a:endParaRPr lang="en-US" dirty="0"/>
          </a:p>
        </p:txBody>
      </p:sp>
      <p:pic>
        <p:nvPicPr>
          <p:cNvPr id="4" name="Picture 3"/>
          <p:cNvPicPr>
            <a:picLocks noChangeAspect="1"/>
          </p:cNvPicPr>
          <p:nvPr/>
        </p:nvPicPr>
        <p:blipFill>
          <a:blip r:embed="rId2"/>
          <a:stretch>
            <a:fillRect/>
          </a:stretch>
        </p:blipFill>
        <p:spPr>
          <a:xfrm>
            <a:off x="5956926" y="4547173"/>
            <a:ext cx="2729874" cy="2183899"/>
          </a:xfrm>
          <a:prstGeom prst="rect">
            <a:avLst/>
          </a:prstGeom>
        </p:spPr>
      </p:pic>
    </p:spTree>
    <p:extLst>
      <p:ext uri="{BB962C8B-B14F-4D97-AF65-F5344CB8AC3E}">
        <p14:creationId xmlns:p14="http://schemas.microsoft.com/office/powerpoint/2010/main" val="25366971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979</TotalTime>
  <Words>313</Words>
  <Application>Microsoft Macintosh PowerPoint</Application>
  <PresentationFormat>On-screen Show (4:3)</PresentationFormat>
  <Paragraphs>61</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SWBAT understand indoor air pollution. Do Now: In which layer of the atmosphere is ozone supposed to be found? In which layer of the atmosphere is ozone considered to be air pollution? In which type of smog is CO found? </vt:lpstr>
      <vt:lpstr>Agenda</vt:lpstr>
      <vt:lpstr>Indoor Air Pollution</vt:lpstr>
      <vt:lpstr>Indoor Air Pollution: The Facts</vt:lpstr>
      <vt:lpstr>Indoor Air Pollution</vt:lpstr>
      <vt:lpstr>Indoor Pollution</vt:lpstr>
      <vt:lpstr>Indoor Air Pollution</vt:lpstr>
      <vt:lpstr>Most dangerous indoor air pollutants</vt:lpstr>
      <vt:lpstr>Most dangerous indoor air pollutants</vt:lpstr>
      <vt:lpstr>Radon Gas</vt:lpstr>
      <vt:lpstr>Case Study: Radon</vt:lpstr>
      <vt:lpstr>Video time!</vt:lpstr>
      <vt:lpstr>What can you do?</vt:lpstr>
      <vt:lpstr>Asbestos</vt:lpstr>
      <vt:lpstr>Review</vt:lpstr>
      <vt:lpstr>Let’s review for the exam!</vt:lpstr>
      <vt:lpstr>Homework: Study for the exam!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SWBAT understand indoor air pollution.</dc:title>
  <dc:creator>Kayla McDaniel</dc:creator>
  <cp:lastModifiedBy>Kayla McDaniel</cp:lastModifiedBy>
  <cp:revision>51</cp:revision>
  <dcterms:created xsi:type="dcterms:W3CDTF">2014-03-30T19:36:28Z</dcterms:created>
  <dcterms:modified xsi:type="dcterms:W3CDTF">2016-04-20T19:32:39Z</dcterms:modified>
</cp:coreProperties>
</file>