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4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66" r:id="rId13"/>
    <p:sldId id="272" r:id="rId14"/>
    <p:sldId id="267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6BB42-7524-2246-A6D9-157C5153EA14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993F8-262E-7B4D-BC14-FCFCDCCAB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993F8-262E-7B4D-BC14-FCFCDCCABC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993F8-262E-7B4D-BC14-FCFCDCCABC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7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2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7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D2CF-B694-6E48-86CC-3A42905F4FC8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C9E5-6598-6746-B434-58461D26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vitechinc.com/air-pollution-control-innovations/?Tag=SO2%20Scrubber" TargetMode="Externa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mchemistryblog.wordpress.com/2010/05/12/4a-acids-and-bases/" TargetMode="Externa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yemgh.wordpress.com/2013/07/17/how-to-win-the-argument-against-coal-fired-power-plants/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.com/blog/weather/8_10556.html" TargetMode="External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scienceprojectideasforkids.com/2010/damages-of-acid-rain/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chi.org/acid-rain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sh.state.pa.us/anglerboater/2001/jf2001/wpollbas.htm" TargetMode="Externa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419" y="2666235"/>
            <a:ext cx="7947744" cy="2788528"/>
          </a:xfrm>
        </p:spPr>
        <p:txBody>
          <a:bodyPr>
            <a:noAutofit/>
          </a:bodyPr>
          <a:lstStyle/>
          <a:p>
            <a:r>
              <a:rPr lang="en-US" sz="4800" dirty="0" smtClean="0"/>
              <a:t>SWBAT identify the causes and effects of acid rain.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Do Now: What is the difference between industrial smog and photochemical smog?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643" y="345871"/>
            <a:ext cx="7257924" cy="1752600"/>
          </a:xfrm>
        </p:spPr>
        <p:txBody>
          <a:bodyPr/>
          <a:lstStyle/>
          <a:p>
            <a:pPr algn="l"/>
            <a:r>
              <a:rPr lang="en-US" dirty="0" smtClean="0"/>
              <a:t>ES Unit </a:t>
            </a:r>
            <a:r>
              <a:rPr lang="en-US" dirty="0"/>
              <a:t>9</a:t>
            </a:r>
            <a:r>
              <a:rPr lang="en-US" dirty="0" smtClean="0"/>
              <a:t>                                             4/18/16</a:t>
            </a:r>
          </a:p>
          <a:p>
            <a:pPr algn="l"/>
            <a:r>
              <a:rPr lang="en-US" dirty="0" smtClean="0"/>
              <a:t>Lesson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16a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2" y="799104"/>
            <a:ext cx="7178878" cy="590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86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and Future Acid Rain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52600"/>
            <a:ext cx="8458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9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67748" cy="4525963"/>
          </a:xfrm>
        </p:spPr>
        <p:txBody>
          <a:bodyPr/>
          <a:lstStyle/>
          <a:p>
            <a:r>
              <a:rPr lang="en-US" sz="4000" dirty="0" smtClean="0"/>
              <a:t>Prevention</a:t>
            </a:r>
          </a:p>
          <a:p>
            <a:pPr lvl="1"/>
            <a:r>
              <a:rPr lang="en-US" sz="4000" dirty="0" smtClean="0"/>
              <a:t>Reduce coal use</a:t>
            </a:r>
          </a:p>
          <a:p>
            <a:pPr lvl="1"/>
            <a:r>
              <a:rPr lang="en-US" sz="4000" dirty="0" smtClean="0"/>
              <a:t>Burn low sulfur coal</a:t>
            </a:r>
          </a:p>
          <a:p>
            <a:pPr lvl="1"/>
            <a:r>
              <a:rPr lang="en-US" sz="4000" dirty="0" smtClean="0"/>
              <a:t>SO</a:t>
            </a:r>
            <a:r>
              <a:rPr lang="en-US" sz="4000" baseline="-25000" dirty="0" smtClean="0"/>
              <a:t>2 </a:t>
            </a:r>
            <a:r>
              <a:rPr lang="en-US" sz="4000" dirty="0" smtClean="0"/>
              <a:t>scrubbers in coal plants</a:t>
            </a:r>
          </a:p>
          <a:p>
            <a:pPr lvl="1"/>
            <a:r>
              <a:rPr lang="en-US" sz="4000" dirty="0" smtClean="0"/>
              <a:t>Drive less!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irc_mi" descr="http://www.envitechinc.com/Portals/62003/images/img_199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92" y="1695488"/>
            <a:ext cx="3038622" cy="4814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44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page </a:t>
            </a:r>
            <a:r>
              <a:rPr lang="en-US" dirty="0" smtClean="0"/>
              <a:t>427 and read </a:t>
            </a:r>
            <a:r>
              <a:rPr lang="en-US" dirty="0"/>
              <a:t>A</a:t>
            </a:r>
            <a:r>
              <a:rPr lang="en-US" dirty="0" smtClean="0"/>
              <a:t> Closer Look</a:t>
            </a:r>
          </a:p>
          <a:p>
            <a:r>
              <a:rPr lang="en-US" dirty="0" smtClean="0"/>
              <a:t>Read through page 429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What types of buildings are most susceptible </a:t>
            </a:r>
            <a:r>
              <a:rPr lang="en-US" i="1" dirty="0" smtClean="0"/>
              <a:t>(likely to be harmed by something</a:t>
            </a:r>
            <a:r>
              <a:rPr lang="en-US" dirty="0" smtClean="0"/>
              <a:t>) to acid rain?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does acid rain affect forest ecosystems?</a:t>
            </a:r>
          </a:p>
          <a:p>
            <a:pPr marL="514350" indent="-514350">
              <a:buFont typeface="Arial"/>
              <a:buAutoNum type="arabicParenR"/>
            </a:pPr>
            <a:r>
              <a:rPr lang="en-US" dirty="0"/>
              <a:t>How does acid rain affect </a:t>
            </a:r>
            <a:r>
              <a:rPr lang="en-US" dirty="0" smtClean="0"/>
              <a:t>lake </a:t>
            </a:r>
            <a:r>
              <a:rPr lang="en-US" dirty="0"/>
              <a:t>ecosystems?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3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two pollutants cause acid rain?</a:t>
            </a:r>
          </a:p>
          <a:p>
            <a:pPr lvl="1"/>
            <a:r>
              <a:rPr lang="en-US" sz="3200" dirty="0" smtClean="0"/>
              <a:t>Sulfur dioxide (SO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nitrous oxide (NO)</a:t>
            </a:r>
          </a:p>
          <a:p>
            <a:r>
              <a:rPr lang="en-US" dirty="0" smtClean="0"/>
              <a:t>At what pH is rain considered to be acid rain?</a:t>
            </a:r>
          </a:p>
          <a:p>
            <a:pPr lvl="1"/>
            <a:r>
              <a:rPr lang="en-US" sz="3200" dirty="0" smtClean="0"/>
              <a:t>Less than 5.6</a:t>
            </a:r>
          </a:p>
          <a:p>
            <a:r>
              <a:rPr lang="en-US" dirty="0" smtClean="0"/>
              <a:t>How does acid rain affect trees?</a:t>
            </a:r>
          </a:p>
          <a:p>
            <a:pPr lvl="1"/>
            <a:r>
              <a:rPr lang="en-US" sz="3200" dirty="0" smtClean="0"/>
              <a:t>Causes leaves the fall off, depletes nutrients from soil which affects growth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19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 article about acid rain and write a two paragraph </a:t>
            </a:r>
            <a:r>
              <a:rPr lang="en-US" dirty="0" smtClean="0"/>
              <a:t>summary</a:t>
            </a:r>
          </a:p>
          <a:p>
            <a:r>
              <a:rPr lang="en-US" dirty="0" smtClean="0"/>
              <a:t>Cite your source in APA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Textbook reading</a:t>
            </a:r>
            <a:endParaRPr lang="en-US" dirty="0"/>
          </a:p>
          <a:p>
            <a:r>
              <a:rPr lang="en-US" dirty="0" smtClean="0"/>
              <a:t>Announcements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have to take home your binder again today</a:t>
            </a:r>
          </a:p>
          <a:p>
            <a:pPr lvl="1"/>
            <a:r>
              <a:rPr lang="en-US" dirty="0" smtClean="0"/>
              <a:t>Unit 9 </a:t>
            </a:r>
            <a:r>
              <a:rPr lang="en-US" dirty="0" smtClean="0"/>
              <a:t>Exam on Thursday</a:t>
            </a:r>
          </a:p>
        </p:txBody>
      </p:sp>
    </p:spTree>
    <p:extLst>
      <p:ext uri="{BB962C8B-B14F-4D97-AF65-F5344CB8AC3E}">
        <p14:creationId xmlns:p14="http://schemas.microsoft.com/office/powerpoint/2010/main" val="156085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your homework on the polluted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3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Pollution: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9215" cy="4525963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Normal pH of rain = 5.6 - 7</a:t>
            </a:r>
          </a:p>
          <a:p>
            <a:r>
              <a:rPr lang="en-US" sz="4800" dirty="0" smtClean="0"/>
              <a:t>pH of acid rain </a:t>
            </a:r>
            <a:r>
              <a:rPr lang="en-US" sz="4800" dirty="0"/>
              <a:t>=</a:t>
            </a:r>
            <a:r>
              <a:rPr lang="en-US" sz="4800" dirty="0" smtClean="0"/>
              <a:t> below 5.6</a:t>
            </a:r>
          </a:p>
          <a:p>
            <a:r>
              <a:rPr lang="en-US" sz="4800" dirty="0" smtClean="0"/>
              <a:t>Acid Deposition:</a:t>
            </a:r>
          </a:p>
          <a:p>
            <a:pPr lvl="1"/>
            <a:r>
              <a:rPr lang="en-US" sz="4800" dirty="0" smtClean="0"/>
              <a:t>Acid rain, snow and fog</a:t>
            </a:r>
          </a:p>
          <a:p>
            <a:pPr lvl="1"/>
            <a:endParaRPr lang="en-US" dirty="0"/>
          </a:p>
        </p:txBody>
      </p:sp>
      <p:pic>
        <p:nvPicPr>
          <p:cNvPr id="4" name="irc_mi" descr="http://amchemistryblog.files.wordpress.com/2010/05/ph-scal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15" y="2555926"/>
            <a:ext cx="2288010" cy="4016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52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Acid </a:t>
            </a:r>
            <a:r>
              <a:rPr lang="en-US" dirty="0"/>
              <a:t>R</a:t>
            </a:r>
            <a:r>
              <a:rPr lang="en-US" dirty="0" smtClean="0"/>
              <a:t>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9436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Burning fossil fuels:</a:t>
            </a:r>
          </a:p>
          <a:p>
            <a:pPr lvl="1"/>
            <a:r>
              <a:rPr lang="en-US" sz="3600" dirty="0"/>
              <a:t>C</a:t>
            </a:r>
            <a:r>
              <a:rPr lang="en-US" sz="3600" dirty="0" smtClean="0"/>
              <a:t>oal burning plants release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(sulfur dioxide) </a:t>
            </a:r>
          </a:p>
          <a:p>
            <a:pPr lvl="1"/>
            <a:r>
              <a:rPr lang="en-US" sz="3600" dirty="0"/>
              <a:t>C</a:t>
            </a:r>
            <a:r>
              <a:rPr lang="en-US" sz="3600" dirty="0" smtClean="0"/>
              <a:t>oal burning plants and cars release NO (nitric oxide) </a:t>
            </a:r>
          </a:p>
        </p:txBody>
      </p:sp>
      <p:pic>
        <p:nvPicPr>
          <p:cNvPr id="4" name="irc_mi" descr="http://gyemgh.files.wordpress.com/2013/07/coal-plan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96" y="2668452"/>
            <a:ext cx="3228520" cy="1994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09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723316" cy="63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3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effect on trees</a:t>
            </a:r>
            <a:r>
              <a:rPr lang="en-US" dirty="0" smtClean="0">
                <a:sym typeface="Wingdings"/>
              </a:rPr>
              <a:t> slow tree growth, needles and leaves fall off, possible death.</a:t>
            </a:r>
            <a:endParaRPr lang="en-US" dirty="0"/>
          </a:p>
        </p:txBody>
      </p:sp>
      <p:pic>
        <p:nvPicPr>
          <p:cNvPr id="4" name="Picture 6" descr="1816b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83" y="2963026"/>
            <a:ext cx="2841927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rc_mi" descr="http://image.weather.com/web/multimedia/images/blog/acid_rain_map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84" y="2963026"/>
            <a:ext cx="4068812" cy="3306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2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Leaching (washing out) of soil nutrients </a:t>
            </a:r>
          </a:p>
          <a:p>
            <a:r>
              <a:rPr lang="en-US" dirty="0" smtClean="0"/>
              <a:t>Lower crop yields</a:t>
            </a:r>
          </a:p>
          <a:p>
            <a:r>
              <a:rPr lang="en-US" dirty="0" smtClean="0"/>
              <a:t>Damage to buildings, statues, monuments</a:t>
            </a:r>
            <a:endParaRPr lang="en-US" dirty="0"/>
          </a:p>
        </p:txBody>
      </p:sp>
      <p:pic>
        <p:nvPicPr>
          <p:cNvPr id="4" name="irc_mi" descr="http://www.nachi.org/images10/acidrai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58" y="3488277"/>
            <a:ext cx="3066757" cy="324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cienceprojectideasforkids.com/wp-content/uploads/2010/04/Greek-Ruins-224x30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2" y="3488277"/>
            <a:ext cx="2491757" cy="3369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18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6949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Negative effects on lakes</a:t>
            </a:r>
            <a:r>
              <a:rPr lang="en-US" sz="4000" dirty="0"/>
              <a:t>	</a:t>
            </a:r>
            <a:endParaRPr lang="en-US" sz="4000" dirty="0" smtClean="0"/>
          </a:p>
          <a:p>
            <a:pPr lvl="1"/>
            <a:r>
              <a:rPr lang="en-US" sz="4000" dirty="0" smtClean="0">
                <a:sym typeface="Wingdings"/>
              </a:rPr>
              <a:t>Decrease in fish and amphibians</a:t>
            </a:r>
          </a:p>
          <a:p>
            <a:pPr lvl="1"/>
            <a:r>
              <a:rPr lang="en-US" sz="4000" dirty="0" smtClean="0">
                <a:sym typeface="Wingdings"/>
              </a:rPr>
              <a:t>Decrease in algae</a:t>
            </a:r>
          </a:p>
        </p:txBody>
      </p:sp>
      <p:pic>
        <p:nvPicPr>
          <p:cNvPr id="4" name="irc_mi" descr="http://www.fish.state.pa.us/anglerboater/2001/jf2001/acidrainf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49" y="2254194"/>
            <a:ext cx="3610345" cy="3871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97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311</Words>
  <Application>Microsoft Macintosh PowerPoint</Application>
  <PresentationFormat>On-screen Show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SWBAT identify the causes and effects of acid rain.  Do Now: What is the difference between industrial smog and photochemical smog?</vt:lpstr>
      <vt:lpstr>Agenda</vt:lpstr>
      <vt:lpstr>Homework Share Out</vt:lpstr>
      <vt:lpstr>Air Pollution: Acid Rain</vt:lpstr>
      <vt:lpstr>Causes of Acid Rain</vt:lpstr>
      <vt:lpstr>PowerPoint Presentation</vt:lpstr>
      <vt:lpstr>Effects of Acid Rain</vt:lpstr>
      <vt:lpstr>Effects of Acid Rain</vt:lpstr>
      <vt:lpstr>Effects of Acid Rain</vt:lpstr>
      <vt:lpstr>PowerPoint Presentation</vt:lpstr>
      <vt:lpstr>Current and Future Acid Rain Problems</vt:lpstr>
      <vt:lpstr>Acid Rain: Solutions</vt:lpstr>
      <vt:lpstr>Textbook Reading</vt:lpstr>
      <vt:lpstr>Review</vt:lpstr>
      <vt:lpstr>Acid Rain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causes and effects of acid rain.</dc:title>
  <dc:creator>Kayla McDaniel</dc:creator>
  <cp:lastModifiedBy>Kayla McDaniel</cp:lastModifiedBy>
  <cp:revision>44</cp:revision>
  <dcterms:created xsi:type="dcterms:W3CDTF">2014-03-23T21:51:46Z</dcterms:created>
  <dcterms:modified xsi:type="dcterms:W3CDTF">2016-04-18T15:06:35Z</dcterms:modified>
</cp:coreProperties>
</file>