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9" r:id="rId3"/>
    <p:sldId id="265" r:id="rId4"/>
    <p:sldId id="266" r:id="rId5"/>
    <p:sldId id="267" r:id="rId6"/>
    <p:sldId id="257" r:id="rId7"/>
    <p:sldId id="268" r:id="rId8"/>
    <p:sldId id="258" r:id="rId9"/>
    <p:sldId id="259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-6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1D35-7FE0-8249-B3D7-3D890DB30F8D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ED58-2BA5-D649-B0BF-4C62695AA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40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1D35-7FE0-8249-B3D7-3D890DB30F8D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ED58-2BA5-D649-B0BF-4C62695AA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993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1D35-7FE0-8249-B3D7-3D890DB30F8D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ED58-2BA5-D649-B0BF-4C62695AA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813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1D35-7FE0-8249-B3D7-3D890DB30F8D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ED58-2BA5-D649-B0BF-4C62695AA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556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1D35-7FE0-8249-B3D7-3D890DB30F8D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ED58-2BA5-D649-B0BF-4C62695AA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9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1D35-7FE0-8249-B3D7-3D890DB30F8D}" type="datetimeFigureOut">
              <a:rPr lang="en-US" smtClean="0"/>
              <a:t>3/31/16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ED58-2BA5-D649-B0BF-4C62695AA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55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1D35-7FE0-8249-B3D7-3D890DB30F8D}" type="datetimeFigureOut">
              <a:rPr lang="en-US" smtClean="0"/>
              <a:t>3/31/16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ED58-2BA5-D649-B0BF-4C62695AA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319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1D35-7FE0-8249-B3D7-3D890DB30F8D}" type="datetimeFigureOut">
              <a:rPr lang="en-US" smtClean="0"/>
              <a:t>3/31/16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ED58-2BA5-D649-B0BF-4C62695AA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1308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1D35-7FE0-8249-B3D7-3D890DB30F8D}" type="datetimeFigureOut">
              <a:rPr lang="en-US" smtClean="0"/>
              <a:t>3/31/16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ED58-2BA5-D649-B0BF-4C62695AA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6515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1D35-7FE0-8249-B3D7-3D890DB30F8D}" type="datetimeFigureOut">
              <a:rPr lang="en-US" smtClean="0"/>
              <a:t>3/31/16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ED58-2BA5-D649-B0BF-4C62695AA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8519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E1D35-7FE0-8249-B3D7-3D890DB30F8D}" type="datetimeFigureOut">
              <a:rPr lang="en-US" smtClean="0"/>
              <a:t>3/31/16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56ED58-2BA5-D649-B0BF-4C62695AA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856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E1D35-7FE0-8249-B3D7-3D890DB30F8D}" type="datetimeFigureOut">
              <a:rPr lang="en-US" smtClean="0"/>
              <a:t>3/31/16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6ED58-2BA5-D649-B0BF-4C62695AAD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80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waynesthisandthat.com/transplants.htm" TargetMode="External"/><Relationship Id="rId3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physicslessons.com/microlabsa.htm" TargetMode="External"/><Relationship Id="rId3" Type="http://schemas.openxmlformats.org/officeDocument/2006/relationships/image" Target="../media/image2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6707" y="3744071"/>
            <a:ext cx="7772400" cy="1470025"/>
          </a:xfrm>
        </p:spPr>
        <p:txBody>
          <a:bodyPr>
            <a:noAutofit/>
          </a:bodyPr>
          <a:lstStyle/>
          <a:p>
            <a:r>
              <a:rPr lang="en-US" sz="3600" dirty="0" smtClean="0"/>
              <a:t>SWBAT design and conduct an investigation to determine the best method for water filtration.</a:t>
            </a:r>
            <a:br>
              <a:rPr lang="en-US" sz="3600" dirty="0" smtClean="0"/>
            </a:br>
            <a:r>
              <a:rPr lang="en-US" sz="3600" dirty="0" smtClean="0"/>
              <a:t>Do Now:</a:t>
            </a:r>
            <a:br>
              <a:rPr lang="en-US" sz="3600" dirty="0" smtClean="0"/>
            </a:br>
            <a:r>
              <a:rPr lang="en-US" sz="3600" dirty="0"/>
              <a:t>In an experiment, what variable do you control: the independent or dependent variable?</a:t>
            </a:r>
            <a:br>
              <a:rPr lang="en-US" sz="3600" dirty="0"/>
            </a:br>
            <a:r>
              <a:rPr lang="en-US" sz="3600" dirty="0"/>
              <a:t>What is a control?</a:t>
            </a:r>
            <a:br>
              <a:rPr lang="en-US" sz="3600" dirty="0"/>
            </a:br>
            <a:r>
              <a:rPr lang="en-US" sz="3600" dirty="0"/>
              <a:t>What is a </a:t>
            </a:r>
            <a:r>
              <a:rPr lang="en-US" sz="3600" dirty="0" smtClean="0"/>
              <a:t>trial</a:t>
            </a:r>
            <a:r>
              <a:rPr lang="en-US" sz="3600" dirty="0"/>
              <a:t>?</a:t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6707" y="216839"/>
            <a:ext cx="7243208" cy="1752600"/>
          </a:xfrm>
        </p:spPr>
        <p:txBody>
          <a:bodyPr/>
          <a:lstStyle/>
          <a:p>
            <a:pPr algn="l"/>
            <a:r>
              <a:rPr lang="en-US" dirty="0" smtClean="0"/>
              <a:t>ES Unit 9                                              4/</a:t>
            </a:r>
            <a:r>
              <a:rPr lang="en-US" dirty="0" smtClean="0"/>
              <a:t>1/16</a:t>
            </a:r>
            <a:endParaRPr lang="en-US" dirty="0" smtClean="0"/>
          </a:p>
          <a:p>
            <a:pPr algn="l"/>
            <a:r>
              <a:rPr lang="en-US" dirty="0" smtClean="0"/>
              <a:t>Lesson </a:t>
            </a:r>
            <a:r>
              <a:rPr lang="en-US" dirty="0" smtClean="0"/>
              <a:t>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4959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Construct </a:t>
            </a:r>
            <a:r>
              <a:rPr lang="en-US" sz="3600" dirty="0"/>
              <a:t>a </a:t>
            </a:r>
            <a:r>
              <a:rPr lang="en-US" sz="3600" dirty="0" smtClean="0"/>
              <a:t>data table for your results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0900857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Design lab!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68156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Experimental group that is not affected by the independent variable.</a:t>
            </a:r>
          </a:p>
          <a:p>
            <a:r>
              <a:rPr lang="en-US" dirty="0" smtClean="0"/>
              <a:t>Ex: How does fertilizer affect the growth of a tomato plant?</a:t>
            </a:r>
          </a:p>
          <a:p>
            <a:r>
              <a:rPr lang="en-US" dirty="0" smtClean="0"/>
              <a:t>Control: plant grown without any fertilizer.</a:t>
            </a:r>
            <a:endParaRPr lang="en-US" dirty="0"/>
          </a:p>
        </p:txBody>
      </p:sp>
      <p:pic>
        <p:nvPicPr>
          <p:cNvPr id="4" name="irc_mi" descr="http://www.waynesthisandthat.com/images/fertilizer.jpg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7947" y="5211028"/>
            <a:ext cx="2564376" cy="16469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30511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560" y="-25262"/>
            <a:ext cx="8229600" cy="1143000"/>
          </a:xfrm>
        </p:spPr>
        <p:txBody>
          <a:bodyPr/>
          <a:lstStyle/>
          <a:p>
            <a:r>
              <a:rPr lang="en-US" dirty="0" smtClean="0"/>
              <a:t>Trial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560" y="1200798"/>
            <a:ext cx="8229600" cy="4525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Trial: Number of times the experiment is repeated to determine how the independent variable affected the dependent variable.</a:t>
            </a:r>
          </a:p>
          <a:p>
            <a:r>
              <a:rPr lang="en-US" sz="3600" dirty="0" smtClean="0"/>
              <a:t>Ex: How does slope affect the rate at which a marble roles down a plank?</a:t>
            </a:r>
            <a:endParaRPr lang="en-US" sz="3600" dirty="0"/>
          </a:p>
        </p:txBody>
      </p:sp>
      <p:pic>
        <p:nvPicPr>
          <p:cNvPr id="4" name="irc_mi" descr="http://www.physicslessons.com/ramp.gif">
            <a:hlinkClick r:id="rId2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9746" y="4763113"/>
            <a:ext cx="2864253" cy="21345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36648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Water Filtration Inquiry 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Question/Purpose</a:t>
            </a:r>
          </a:p>
          <a:p>
            <a:pPr lvl="1"/>
            <a:r>
              <a:rPr lang="en-US" dirty="0" smtClean="0"/>
              <a:t>What </a:t>
            </a:r>
            <a:r>
              <a:rPr lang="en-US" dirty="0"/>
              <a:t>does this Design Challenge represent/simulate? </a:t>
            </a:r>
            <a:endParaRPr lang="en-US" dirty="0" smtClean="0"/>
          </a:p>
          <a:p>
            <a:pPr lvl="1"/>
            <a:r>
              <a:rPr lang="en-US" dirty="0"/>
              <a:t>Why is water filtration important in the real world?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8135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Available Materials: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 smtClean="0"/>
              <a:t>Gravel </a:t>
            </a:r>
          </a:p>
          <a:p>
            <a:r>
              <a:rPr lang="en-US" sz="2800" dirty="0" smtClean="0"/>
              <a:t>Sand</a:t>
            </a:r>
          </a:p>
          <a:p>
            <a:r>
              <a:rPr lang="en-US" sz="2800" dirty="0" smtClean="0"/>
              <a:t>Activated Charcoal</a:t>
            </a:r>
          </a:p>
          <a:p>
            <a:r>
              <a:rPr lang="en-US" sz="2800" dirty="0" smtClean="0"/>
              <a:t>pH </a:t>
            </a:r>
            <a:r>
              <a:rPr lang="en-US" sz="2800" dirty="0" smtClean="0"/>
              <a:t>paper</a:t>
            </a:r>
          </a:p>
          <a:p>
            <a:r>
              <a:rPr lang="en-US" sz="2800" dirty="0" smtClean="0"/>
              <a:t>Phosphate test strips</a:t>
            </a:r>
          </a:p>
          <a:p>
            <a:r>
              <a:rPr lang="en-US" sz="2800" dirty="0" smtClean="0"/>
              <a:t>3 in 1 test strips (pH, alkalinity and hardness)</a:t>
            </a:r>
          </a:p>
          <a:p>
            <a:r>
              <a:rPr lang="en-US" sz="2800" dirty="0" smtClean="0"/>
              <a:t>Funnels or plastic bottles </a:t>
            </a:r>
            <a:endParaRPr lang="en-US" sz="2800" dirty="0" smtClean="0"/>
          </a:p>
          <a:p>
            <a:r>
              <a:rPr lang="en-US" sz="2800" dirty="0" smtClean="0"/>
              <a:t>Contaminated </a:t>
            </a:r>
            <a:r>
              <a:rPr lang="en-US" sz="2800" dirty="0" smtClean="0"/>
              <a:t>Water</a:t>
            </a:r>
          </a:p>
          <a:p>
            <a:endParaRPr lang="en-US" sz="2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4304" y="5001487"/>
            <a:ext cx="4189696" cy="1856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318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</a:t>
            </a:r>
            <a:r>
              <a:rPr lang="en-US" i="1" dirty="0" smtClean="0"/>
              <a:t>with</a:t>
            </a:r>
            <a:r>
              <a:rPr lang="en-US" dirty="0" smtClean="0"/>
              <a:t> your group members!</a:t>
            </a:r>
          </a:p>
          <a:p>
            <a:r>
              <a:rPr lang="en-US" dirty="0" smtClean="0"/>
              <a:t>If I’m busy with another group, raise your hand and </a:t>
            </a:r>
            <a:r>
              <a:rPr lang="en-US" i="1" dirty="0" smtClean="0"/>
              <a:t>wait</a:t>
            </a:r>
            <a:r>
              <a:rPr lang="en-US" dirty="0" smtClean="0"/>
              <a:t> patiently</a:t>
            </a:r>
          </a:p>
          <a:p>
            <a:r>
              <a:rPr lang="en-US" dirty="0" smtClean="0"/>
              <a:t>Keep the volume down to a minimum</a:t>
            </a:r>
          </a:p>
          <a:p>
            <a:r>
              <a:rPr lang="en-US" dirty="0" smtClean="0"/>
              <a:t>Things to keep in mind when designing an experiment:</a:t>
            </a:r>
          </a:p>
          <a:p>
            <a:pPr lvl="1"/>
            <a:r>
              <a:rPr lang="en-US" dirty="0" smtClean="0"/>
              <a:t>Only change </a:t>
            </a:r>
            <a:r>
              <a:rPr lang="en-US" i="1" dirty="0" smtClean="0"/>
              <a:t>one</a:t>
            </a:r>
            <a:r>
              <a:rPr lang="en-US" dirty="0" smtClean="0"/>
              <a:t> variable at a time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30187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</a:t>
            </a:r>
            <a:r>
              <a:rPr lang="en-US" sz="3600" dirty="0" smtClean="0"/>
              <a:t>ndependent variable:</a:t>
            </a:r>
          </a:p>
          <a:p>
            <a:r>
              <a:rPr lang="en-US" sz="3600" dirty="0"/>
              <a:t>D</a:t>
            </a:r>
            <a:r>
              <a:rPr lang="en-US" sz="3600" dirty="0" smtClean="0"/>
              <a:t>ependent variable:</a:t>
            </a:r>
          </a:p>
          <a:p>
            <a:r>
              <a:rPr lang="en-US" sz="3600" dirty="0" smtClean="0"/>
              <a:t>Testable question:</a:t>
            </a:r>
          </a:p>
          <a:p>
            <a:pPr lvl="1"/>
            <a:r>
              <a:rPr lang="en-US" sz="3600" dirty="0" smtClean="0"/>
              <a:t>How </a:t>
            </a:r>
            <a:r>
              <a:rPr lang="en-US" sz="3600" dirty="0" smtClean="0"/>
              <a:t>does________ </a:t>
            </a:r>
            <a:r>
              <a:rPr lang="en-US" sz="3600" dirty="0" smtClean="0"/>
              <a:t>affect </a:t>
            </a:r>
            <a:r>
              <a:rPr lang="en-US" sz="3600" dirty="0" smtClean="0"/>
              <a:t>_______?</a:t>
            </a:r>
            <a:endParaRPr lang="en-US" sz="3600" dirty="0" smtClean="0"/>
          </a:p>
          <a:p>
            <a:r>
              <a:rPr lang="en-US" sz="4000" dirty="0" smtClean="0"/>
              <a:t>STOP! Call me over to check.</a:t>
            </a:r>
            <a:endParaRPr lang="en-US" sz="3600" dirty="0" smtClean="0"/>
          </a:p>
          <a:p>
            <a:r>
              <a:rPr lang="en-US" sz="3600" dirty="0" smtClean="0"/>
              <a:t>Hypothesis: If……. Then…. Because.</a:t>
            </a:r>
          </a:p>
        </p:txBody>
      </p:sp>
    </p:spTree>
    <p:extLst>
      <p:ext uri="{BB962C8B-B14F-4D97-AF65-F5344CB8AC3E}">
        <p14:creationId xmlns:p14="http://schemas.microsoft.com/office/powerpoint/2010/main" val="2277621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Control: </a:t>
            </a:r>
          </a:p>
          <a:p>
            <a:r>
              <a:rPr lang="en-US" sz="3600" dirty="0" smtClean="0"/>
              <a:t>Constants:</a:t>
            </a:r>
            <a:endParaRPr lang="en-US" sz="3600" dirty="0" smtClean="0"/>
          </a:p>
          <a:p>
            <a:r>
              <a:rPr lang="en-US" sz="3600" dirty="0" smtClean="0"/>
              <a:t>STOP and call me over to check.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660809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1876</TotalTime>
  <Words>258</Words>
  <Application>Microsoft Macintosh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SWBAT design and conduct an investigation to determine the best method for water filtration. Do Now: In an experiment, what variable do you control: the independent or dependent variable? What is a control? What is a trial? </vt:lpstr>
      <vt:lpstr>Agenda</vt:lpstr>
      <vt:lpstr>Control</vt:lpstr>
      <vt:lpstr>Trial</vt:lpstr>
      <vt:lpstr>Water Filtration Inquiry Lab</vt:lpstr>
      <vt:lpstr>Available Materials:</vt:lpstr>
      <vt:lpstr>Lab Design</vt:lpstr>
      <vt:lpstr>Experimental Design</vt:lpstr>
      <vt:lpstr>Experimental Design</vt:lpstr>
      <vt:lpstr>Homework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SWBAT design and conduct an investigation to determine the best method for water filtration.</dc:title>
  <dc:creator>Kayla McDaniel</dc:creator>
  <cp:lastModifiedBy>Kayla McDaniel</cp:lastModifiedBy>
  <cp:revision>49</cp:revision>
  <dcterms:created xsi:type="dcterms:W3CDTF">2014-04-28T18:33:11Z</dcterms:created>
  <dcterms:modified xsi:type="dcterms:W3CDTF">2016-04-01T14:22:33Z</dcterms:modified>
</cp:coreProperties>
</file>