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7" r:id="rId2"/>
    <p:sldId id="270" r:id="rId3"/>
    <p:sldId id="259" r:id="rId4"/>
    <p:sldId id="261" r:id="rId5"/>
    <p:sldId id="265" r:id="rId6"/>
    <p:sldId id="260" r:id="rId7"/>
    <p:sldId id="266" r:id="rId8"/>
    <p:sldId id="269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397" autoAdjust="0"/>
  </p:normalViewPr>
  <p:slideViewPr>
    <p:cSldViewPr snapToGrid="0">
      <p:cViewPr varScale="1">
        <p:scale>
          <a:sx n="62" d="100"/>
          <a:sy n="62" d="100"/>
        </p:scale>
        <p:origin x="-68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5C6A5-166B-B846-A4E6-3381130E49B8}" type="datetimeFigureOut">
              <a:rPr lang="en-US" smtClean="0"/>
              <a:t>3/3/16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66B32-AF72-F04B-9779-7EC4ECC3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62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Water can dissolve</a:t>
            </a:r>
            <a:r>
              <a:rPr lang="en-US" baseline="0" dirty="0" smtClean="0"/>
              <a:t> salts, sugar, acid, and gases such as oxygen and carbon dioxide. The human body is more than 60% water.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6B32-AF72-F04B-9779-7EC4ECC392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9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012" y="3213662"/>
            <a:ext cx="10364451" cy="1596177"/>
          </a:xfrm>
        </p:spPr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27143" y="4058197"/>
            <a:ext cx="10105982" cy="257755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How is cohesion related to surface tension?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730250" y="772026"/>
            <a:ext cx="1079082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Unit 8                                                                                  3</a:t>
            </a:r>
            <a:r>
              <a:rPr lang="en-US" sz="2800" dirty="0" smtClean="0"/>
              <a:t>/</a:t>
            </a:r>
            <a:r>
              <a:rPr lang="en-US" sz="2800" dirty="0"/>
              <a:t>4</a:t>
            </a:r>
            <a:r>
              <a:rPr lang="en-US" sz="2800" dirty="0" smtClean="0"/>
              <a:t>/16</a:t>
            </a:r>
            <a:endParaRPr lang="en-US" sz="2800" dirty="0" smtClean="0"/>
          </a:p>
          <a:p>
            <a:r>
              <a:rPr lang="en-US" sz="2800" dirty="0" smtClean="0"/>
              <a:t>Lesson </a:t>
            </a:r>
            <a:r>
              <a:rPr lang="en-US" sz="2800" dirty="0"/>
              <a:t>3</a:t>
            </a:r>
            <a:endParaRPr lang="en-US" sz="2800" dirty="0" smtClean="0"/>
          </a:p>
          <a:p>
            <a:pPr algn="ctr"/>
            <a:r>
              <a:rPr lang="en-US" sz="3600" dirty="0" smtClean="0"/>
              <a:t>Objective: SWBAT identify how cohesion and polarity allow water to be a solvent.</a:t>
            </a:r>
          </a:p>
          <a:p>
            <a:pPr algn="ctr"/>
            <a:r>
              <a:rPr lang="en-US" sz="3600" dirty="0" smtClean="0"/>
              <a:t>SWBAT explain why ice is less dense than water.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76474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Exit ticket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How does adhesion and polarity affect water’s ability to dissolve other substances?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43849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 smtClean="0"/>
              <a:t>Mini-lecture</a:t>
            </a:r>
          </a:p>
          <a:p>
            <a:r>
              <a:rPr lang="en-US" sz="2800" dirty="0" smtClean="0"/>
              <a:t>Video</a:t>
            </a:r>
          </a:p>
          <a:p>
            <a:r>
              <a:rPr lang="en-US" sz="2800" dirty="0" smtClean="0"/>
              <a:t>lab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62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722" y="364517"/>
            <a:ext cx="10364451" cy="1596177"/>
          </a:xfrm>
        </p:spPr>
        <p:txBody>
          <a:bodyPr>
            <a:normAutofit/>
          </a:bodyPr>
          <a:lstStyle/>
          <a:p>
            <a:r>
              <a:rPr lang="en-US" sz="4800" dirty="0" smtClean="0"/>
              <a:t>Universal Solvent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is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known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the universal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solvent.</a:t>
            </a:r>
          </a:p>
          <a:p>
            <a:r>
              <a:rPr lang="en-US" sz="4800" dirty="0"/>
              <a:t>more substances dissolve in water than in any other </a:t>
            </a:r>
            <a:r>
              <a:rPr lang="en-US" sz="4800" dirty="0" smtClean="0"/>
              <a:t>chemical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8360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44" y="257569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Sol family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3351" y="1458039"/>
            <a:ext cx="11010859" cy="3424107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</a:rPr>
              <a:t>Solvent: liquid that is doing the dissolving</a:t>
            </a:r>
          </a:p>
          <a:p>
            <a:r>
              <a:rPr lang="en-US" sz="3600" b="1" dirty="0" smtClean="0">
                <a:solidFill>
                  <a:srgbClr val="FFFFFF"/>
                </a:solidFill>
              </a:rPr>
              <a:t>Solute: substance that is dissolved in the liquid (solvent)</a:t>
            </a:r>
          </a:p>
          <a:p>
            <a:r>
              <a:rPr lang="en-US" sz="3600" b="1" dirty="0" smtClean="0">
                <a:solidFill>
                  <a:srgbClr val="FFFFFF"/>
                </a:solidFill>
              </a:rPr>
              <a:t>Solution: resulting mixture</a:t>
            </a:r>
          </a:p>
          <a:p>
            <a:pPr marL="0" indent="0">
              <a:buNone/>
            </a:pPr>
            <a:r>
              <a:rPr lang="en-US" sz="3600" dirty="0" smtClean="0"/>
              <a:t>	</a:t>
            </a:r>
            <a:r>
              <a:rPr lang="en-US" sz="3600" b="1" dirty="0" smtClean="0"/>
              <a:t>Solvent + Solute = Solution (mixture)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1157" y="5196626"/>
            <a:ext cx="4215160" cy="156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730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-116746"/>
            <a:ext cx="10364451" cy="1596177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Ice </a:t>
            </a:r>
            <a:r>
              <a:rPr lang="en-US" sz="4800" b="1" dirty="0" err="1" smtClean="0"/>
              <a:t>Ice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BAby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29895"/>
            <a:ext cx="10363826" cy="53339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0 is the </a:t>
            </a:r>
            <a:r>
              <a:rPr lang="en-US" sz="3600" dirty="0" smtClean="0">
                <a:solidFill>
                  <a:srgbClr val="FFFFFF"/>
                </a:solidFill>
              </a:rPr>
              <a:t>only substance on Earth that is found Naturally </a:t>
            </a:r>
            <a:r>
              <a:rPr lang="en-US" sz="3600" b="1" dirty="0" smtClean="0">
                <a:solidFill>
                  <a:srgbClr val="FFFFFF"/>
                </a:solidFill>
              </a:rPr>
              <a:t>in </a:t>
            </a:r>
            <a:r>
              <a:rPr lang="en-US" sz="3600" b="1" dirty="0" smtClean="0">
                <a:solidFill>
                  <a:srgbClr val="FFFFFF"/>
                </a:solidFill>
              </a:rPr>
              <a:t>three different states of matter</a:t>
            </a:r>
            <a:r>
              <a:rPr lang="en-US" sz="3600" dirty="0" smtClean="0">
                <a:solidFill>
                  <a:srgbClr val="FFFFFF"/>
                </a:solidFill>
              </a:rPr>
              <a:t>:</a:t>
            </a:r>
          </a:p>
          <a:p>
            <a:pPr lvl="1"/>
            <a:r>
              <a:rPr lang="en-US" sz="3600" dirty="0" smtClean="0"/>
              <a:t>Liquid – water</a:t>
            </a:r>
          </a:p>
          <a:p>
            <a:pPr lvl="1"/>
            <a:r>
              <a:rPr lang="en-US" sz="3600" dirty="0" smtClean="0"/>
              <a:t>Solid – Ice</a:t>
            </a:r>
          </a:p>
          <a:p>
            <a:pPr lvl="1"/>
            <a:r>
              <a:rPr lang="en-US" sz="3600" dirty="0" smtClean="0"/>
              <a:t>Gas – Water Vapor (clouds)</a:t>
            </a:r>
          </a:p>
          <a:p>
            <a:r>
              <a:rPr lang="en-US" sz="3600" b="1" dirty="0" smtClean="0">
                <a:solidFill>
                  <a:srgbClr val="FFFFFF"/>
                </a:solidFill>
              </a:rPr>
              <a:t>Has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b="1" dirty="0">
                <a:solidFill>
                  <a:srgbClr val="FFFFFF"/>
                </a:solidFill>
              </a:rPr>
              <a:t>different </a:t>
            </a:r>
            <a:r>
              <a:rPr lang="en-US" sz="3600" b="1" dirty="0" smtClean="0">
                <a:solidFill>
                  <a:srgbClr val="FFFFFF"/>
                </a:solidFill>
              </a:rPr>
              <a:t>densities </a:t>
            </a:r>
            <a:r>
              <a:rPr lang="en-US" sz="3600" b="1" dirty="0">
                <a:solidFill>
                  <a:srgbClr val="FFFFFF"/>
                </a:solidFill>
              </a:rPr>
              <a:t>at different states</a:t>
            </a:r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9077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</a:t>
            </a:r>
            <a:r>
              <a:rPr lang="en-US" sz="4400" b="1" dirty="0" smtClean="0"/>
              <a:t>fours steps of Ice Density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813301"/>
            <a:ext cx="10363826" cy="3424107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When you freeze liquid water:</a:t>
            </a:r>
          </a:p>
          <a:p>
            <a:pPr lvl="1"/>
            <a:r>
              <a:rPr lang="en-US" sz="3200" b="1" dirty="0" smtClean="0"/>
              <a:t>(1) the </a:t>
            </a:r>
            <a:r>
              <a:rPr lang="en-US" sz="3200" b="1" dirty="0" smtClean="0">
                <a:solidFill>
                  <a:srgbClr val="FFFFFF"/>
                </a:solidFill>
              </a:rPr>
              <a:t>hydrogen bonds expand</a:t>
            </a:r>
            <a:r>
              <a:rPr lang="en-US" sz="3200" dirty="0" smtClean="0">
                <a:solidFill>
                  <a:srgbClr val="FFFFFF"/>
                </a:solidFill>
              </a:rPr>
              <a:t>.</a:t>
            </a:r>
          </a:p>
          <a:p>
            <a:pPr lvl="1"/>
            <a:r>
              <a:rPr lang="en-US" sz="3200" b="1" dirty="0" smtClean="0">
                <a:solidFill>
                  <a:srgbClr val="FFFFFF"/>
                </a:solidFill>
              </a:rPr>
              <a:t>(2) expansion creates more space between water molecules</a:t>
            </a:r>
            <a:r>
              <a:rPr lang="en-US" sz="3200" dirty="0" smtClean="0">
                <a:solidFill>
                  <a:srgbClr val="FFFFFF"/>
                </a:solidFill>
              </a:rPr>
              <a:t>.</a:t>
            </a:r>
          </a:p>
          <a:p>
            <a:pPr lvl="1"/>
            <a:r>
              <a:rPr lang="en-US" sz="3200" b="1" dirty="0" smtClean="0">
                <a:solidFill>
                  <a:srgbClr val="FFFFFF"/>
                </a:solidFill>
              </a:rPr>
              <a:t>(3) makes Ice LESS dense than water</a:t>
            </a:r>
          </a:p>
          <a:p>
            <a:pPr lvl="1"/>
            <a:r>
              <a:rPr lang="en-US" sz="3200" b="1" dirty="0" smtClean="0">
                <a:solidFill>
                  <a:srgbClr val="FFFFFF"/>
                </a:solidFill>
              </a:rPr>
              <a:t>(4) it will float on top of liquid water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/>
              <a:t>instead of sink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07021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0" y="3525"/>
            <a:ext cx="12191999" cy="684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089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Solvent/solute Mini-Lab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 smtClean="0"/>
              <a:t>Person closest to the countertop grab a cup of alcohol and a cup of oil</a:t>
            </a:r>
          </a:p>
          <a:p>
            <a:r>
              <a:rPr lang="en-US" sz="2400" dirty="0" smtClean="0"/>
              <a:t>Person closest to the aisle grab a beaker of water</a:t>
            </a:r>
          </a:p>
          <a:p>
            <a:r>
              <a:rPr lang="en-US" sz="2400" dirty="0" smtClean="0"/>
              <a:t>Person in the middle grab a tray</a:t>
            </a:r>
          </a:p>
          <a:p>
            <a:r>
              <a:rPr lang="en-US" sz="2400" dirty="0" smtClean="0"/>
              <a:t>Try </a:t>
            </a:r>
            <a:r>
              <a:rPr lang="en-US" sz="2400" b="1" dirty="0" smtClean="0"/>
              <a:t>not</a:t>
            </a:r>
            <a:r>
              <a:rPr lang="en-US" sz="2400" dirty="0" smtClean="0"/>
              <a:t> to use all the salt, alcohol, oil, etc.</a:t>
            </a:r>
          </a:p>
          <a:p>
            <a:r>
              <a:rPr lang="en-US" sz="2400" dirty="0" smtClean="0"/>
              <a:t>Runner: person closest to the aisle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9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2214694"/>
            <a:ext cx="10363826" cy="4147469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is known as the universal solvent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Adhesion: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Water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attracted to other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substances</a:t>
            </a:r>
          </a:p>
          <a:p>
            <a:r>
              <a:rPr lang="en-US" sz="2800" b="1" dirty="0" smtClean="0"/>
              <a:t>Solvent </a:t>
            </a:r>
            <a:r>
              <a:rPr lang="en-US" sz="2800" b="1" dirty="0"/>
              <a:t>(Liquid) + Solute (Solid) = Solution (mixture</a:t>
            </a:r>
            <a:r>
              <a:rPr lang="en-US" sz="2800" b="1" dirty="0" smtClean="0"/>
              <a:t>)</a:t>
            </a:r>
          </a:p>
          <a:p>
            <a:r>
              <a:rPr lang="en-US" sz="2800" b="1" dirty="0"/>
              <a:t>Has</a:t>
            </a:r>
            <a:r>
              <a:rPr lang="en-US" sz="2800" dirty="0"/>
              <a:t> </a:t>
            </a:r>
            <a:r>
              <a:rPr lang="en-US" sz="2800" b="1" dirty="0"/>
              <a:t>different densities at different </a:t>
            </a:r>
            <a:r>
              <a:rPr lang="en-US" sz="2800" b="1" dirty="0" smtClean="0"/>
              <a:t>states</a:t>
            </a:r>
          </a:p>
          <a:p>
            <a:pPr marL="228600" lvl="1">
              <a:spcBef>
                <a:spcPts val="1000"/>
              </a:spcBef>
            </a:pPr>
            <a:r>
              <a:rPr lang="en-US" sz="2800" b="1" dirty="0" smtClean="0"/>
              <a:t>Molecules expand during freezing and creates </a:t>
            </a:r>
            <a:r>
              <a:rPr lang="en-US" sz="2800" b="1" dirty="0"/>
              <a:t>more space between water </a:t>
            </a:r>
            <a:r>
              <a:rPr lang="en-US" sz="2800" b="1" dirty="0" smtClean="0"/>
              <a:t>molecules</a:t>
            </a:r>
            <a:r>
              <a:rPr lang="en-US" sz="2800" dirty="0" smtClean="0"/>
              <a:t> = Less density</a:t>
            </a:r>
            <a:endParaRPr lang="en-US" sz="2800" dirty="0"/>
          </a:p>
          <a:p>
            <a:endParaRPr lang="en-US" sz="1600" b="1" dirty="0">
              <a:solidFill>
                <a:srgbClr val="FF0000"/>
              </a:solidFill>
            </a:endParaRPr>
          </a:p>
          <a:p>
            <a:endParaRPr lang="en-US" sz="1600" b="1" dirty="0"/>
          </a:p>
          <a:p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735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892FADA9-420D-4323-A7A4-C106016652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1718</TotalTime>
  <Words>347</Words>
  <Application>Microsoft Macintosh PowerPoint</Application>
  <PresentationFormat>Custom</PresentationFormat>
  <Paragraphs>49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Droplet</vt:lpstr>
      <vt:lpstr>Do Now:</vt:lpstr>
      <vt:lpstr>agenda</vt:lpstr>
      <vt:lpstr>Universal Solvent</vt:lpstr>
      <vt:lpstr>The Sol family</vt:lpstr>
      <vt:lpstr>Ice Ice BAby</vt:lpstr>
      <vt:lpstr>The fours steps of Ice Density</vt:lpstr>
      <vt:lpstr>PowerPoint Presentation</vt:lpstr>
      <vt:lpstr>Solvent/solute Mini-Lab Roles</vt:lpstr>
      <vt:lpstr>Review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Larsen</dc:creator>
  <cp:lastModifiedBy>Kayla McDaniel</cp:lastModifiedBy>
  <cp:revision>30</cp:revision>
  <dcterms:created xsi:type="dcterms:W3CDTF">2013-09-22T00:54:27Z</dcterms:created>
  <dcterms:modified xsi:type="dcterms:W3CDTF">2016-03-04T16:05:58Z</dcterms:modified>
</cp:coreProperties>
</file>