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72" r:id="rId3"/>
    <p:sldId id="273" r:id="rId4"/>
    <p:sldId id="258" r:id="rId5"/>
    <p:sldId id="268" r:id="rId6"/>
    <p:sldId id="259" r:id="rId7"/>
    <p:sldId id="260" r:id="rId8"/>
    <p:sldId id="267" r:id="rId9"/>
    <p:sldId id="270" r:id="rId10"/>
    <p:sldId id="271" r:id="rId11"/>
    <p:sldId id="274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6" d="100"/>
          <a:sy n="86" d="100"/>
        </p:scale>
        <p:origin x="-59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5A21F-C7AF-2842-89B6-ADAB5C862139}" type="datetimeFigureOut">
              <a:rPr lang="en-US" smtClean="0"/>
              <a:t>2/9/16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604F0-9696-2D4D-8F40-0F55F77B20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1561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5A21F-C7AF-2842-89B6-ADAB5C862139}" type="datetimeFigureOut">
              <a:rPr lang="en-US" smtClean="0"/>
              <a:t>2/9/16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604F0-9696-2D4D-8F40-0F55F77B20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8993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5A21F-C7AF-2842-89B6-ADAB5C862139}" type="datetimeFigureOut">
              <a:rPr lang="en-US" smtClean="0"/>
              <a:t>2/9/16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604F0-9696-2D4D-8F40-0F55F77B20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09435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5A21F-C7AF-2842-89B6-ADAB5C862139}" type="datetimeFigureOut">
              <a:rPr lang="en-US" smtClean="0"/>
              <a:t>2/9/16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604F0-9696-2D4D-8F40-0F55F77B20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18534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5A21F-C7AF-2842-89B6-ADAB5C862139}" type="datetimeFigureOut">
              <a:rPr lang="en-US" smtClean="0"/>
              <a:t>2/9/16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604F0-9696-2D4D-8F40-0F55F77B20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85239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5A21F-C7AF-2842-89B6-ADAB5C862139}" type="datetimeFigureOut">
              <a:rPr lang="en-US" smtClean="0"/>
              <a:t>2/9/16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604F0-9696-2D4D-8F40-0F55F77B20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024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5A21F-C7AF-2842-89B6-ADAB5C862139}" type="datetimeFigureOut">
              <a:rPr lang="en-US" smtClean="0"/>
              <a:t>2/9/16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604F0-9696-2D4D-8F40-0F55F77B20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5739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5A21F-C7AF-2842-89B6-ADAB5C862139}" type="datetimeFigureOut">
              <a:rPr lang="en-US" smtClean="0"/>
              <a:t>2/9/16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604F0-9696-2D4D-8F40-0F55F77B20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58481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5A21F-C7AF-2842-89B6-ADAB5C862139}" type="datetimeFigureOut">
              <a:rPr lang="en-US" smtClean="0"/>
              <a:t>2/9/16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604F0-9696-2D4D-8F40-0F55F77B20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90590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5A21F-C7AF-2842-89B6-ADAB5C862139}" type="datetimeFigureOut">
              <a:rPr lang="en-US" smtClean="0"/>
              <a:t>2/9/16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604F0-9696-2D4D-8F40-0F55F77B20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2143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5A21F-C7AF-2842-89B6-ADAB5C862139}" type="datetimeFigureOut">
              <a:rPr lang="en-US" smtClean="0"/>
              <a:t>2/9/16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604F0-9696-2D4D-8F40-0F55F77B20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17313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E5A21F-C7AF-2842-89B6-ADAB5C862139}" type="datetimeFigureOut">
              <a:rPr lang="en-US" smtClean="0"/>
              <a:t>2/9/16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B604F0-9696-2D4D-8F40-0F55F77B20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42515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811133"/>
            <a:ext cx="8080968" cy="2404907"/>
          </a:xfrm>
        </p:spPr>
        <p:txBody>
          <a:bodyPr>
            <a:noAutofit/>
          </a:bodyPr>
          <a:lstStyle/>
          <a:p>
            <a:r>
              <a:rPr lang="en-US" sz="3600" dirty="0"/>
              <a:t>SWBAT perform a close reading of a text in order to evaluate the advantages and disadvantages of labeling GMOs</a:t>
            </a:r>
            <a:r>
              <a:rPr lang="en-US" sz="3600" dirty="0" smtClean="0"/>
              <a:t>.</a:t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Do Now:</a:t>
            </a:r>
            <a:br>
              <a:rPr lang="en-US" sz="3600" dirty="0" smtClean="0"/>
            </a:br>
            <a:r>
              <a:rPr lang="en-US" sz="3600" dirty="0" smtClean="0"/>
              <a:t>List two advantages and two disadvantages of GMOs.</a:t>
            </a:r>
            <a:r>
              <a:rPr lang="en-US" sz="3600" dirty="0" smtClean="0">
                <a:effectLst/>
              </a:rPr>
              <a:t> 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799" y="377825"/>
            <a:ext cx="8080969" cy="1752600"/>
          </a:xfrm>
        </p:spPr>
        <p:txBody>
          <a:bodyPr/>
          <a:lstStyle/>
          <a:p>
            <a:pPr algn="l"/>
            <a:r>
              <a:rPr lang="en-US" dirty="0" smtClean="0"/>
              <a:t>ES Unit 7                                                      2</a:t>
            </a:r>
            <a:r>
              <a:rPr lang="en-US" dirty="0" smtClean="0"/>
              <a:t>/</a:t>
            </a:r>
            <a:r>
              <a:rPr lang="en-US" dirty="0"/>
              <a:t>9</a:t>
            </a:r>
            <a:r>
              <a:rPr lang="en-US" dirty="0" smtClean="0"/>
              <a:t>/16</a:t>
            </a:r>
            <a:endParaRPr lang="en-US" dirty="0" smtClean="0"/>
          </a:p>
          <a:p>
            <a:pPr algn="l"/>
            <a:r>
              <a:rPr lang="en-US" dirty="0" smtClean="0"/>
              <a:t>Lesson </a:t>
            </a:r>
            <a:r>
              <a:rPr lang="en-US" dirty="0" smtClean="0"/>
              <a:t>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12151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Video!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http://</a:t>
            </a:r>
            <a:r>
              <a:rPr lang="en-US" dirty="0" err="1"/>
              <a:t>www.colbertnation.com</a:t>
            </a:r>
            <a:r>
              <a:rPr lang="en-US" dirty="0"/>
              <a:t>/the-</a:t>
            </a:r>
            <a:r>
              <a:rPr lang="en-US" dirty="0" err="1"/>
              <a:t>colbert</a:t>
            </a:r>
            <a:r>
              <a:rPr lang="en-US" dirty="0"/>
              <a:t>-report-videos/430271/november-06-2013/</a:t>
            </a:r>
            <a:r>
              <a:rPr lang="en-US" dirty="0" err="1"/>
              <a:t>washington</a:t>
            </a:r>
            <a:r>
              <a:rPr lang="en-US" dirty="0"/>
              <a:t>-state-s-</a:t>
            </a:r>
            <a:r>
              <a:rPr lang="en-US" dirty="0" err="1"/>
              <a:t>gmo</a:t>
            </a:r>
            <a:r>
              <a:rPr lang="en-US" dirty="0"/>
              <a:t>-labeling-initiative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11826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Finish Questions!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05849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Socratic Seminar tomorrow!</a:t>
            </a:r>
          </a:p>
          <a:p>
            <a:pPr lvl="1"/>
            <a:r>
              <a:rPr lang="en-US" dirty="0" smtClean="0"/>
              <a:t>Goals: Use evidence!</a:t>
            </a:r>
          </a:p>
          <a:p>
            <a:pPr lvl="1"/>
            <a:r>
              <a:rPr lang="en-US" dirty="0" smtClean="0"/>
              <a:t>Dialogue- NOT debate</a:t>
            </a:r>
          </a:p>
          <a:p>
            <a:r>
              <a:rPr lang="en-US" dirty="0" smtClean="0"/>
              <a:t>Agenda:</a:t>
            </a:r>
          </a:p>
          <a:p>
            <a:pPr lvl="1"/>
            <a:r>
              <a:rPr lang="en-US" dirty="0" smtClean="0"/>
              <a:t>Close Reading</a:t>
            </a:r>
          </a:p>
          <a:p>
            <a:pPr lvl="1"/>
            <a:r>
              <a:rPr lang="en-US" dirty="0" smtClean="0"/>
              <a:t>Video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829072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Dialogue vs. Debate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92628465"/>
              </p:ext>
            </p:extLst>
          </p:nvPr>
        </p:nvGraphicFramePr>
        <p:xfrm>
          <a:off x="457200" y="1600200"/>
          <a:ext cx="8229600" cy="450937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114800"/>
                <a:gridCol w="4114800"/>
              </a:tblGrid>
              <a:tr h="1503125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 </a:t>
                      </a:r>
                      <a:r>
                        <a:rPr lang="en-US" sz="2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Dialogue is collaborative with multiple sides working toward shared understanding. </a:t>
                      </a:r>
                      <a:endParaRPr lang="en-US" sz="2400" dirty="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</a:endParaRPr>
                    </a:p>
                  </a:txBody>
                  <a:tcPr marL="114300" marR="114300" marT="0" marB="0"/>
                </a:tc>
                <a:tc>
                  <a:txBody>
                    <a:bodyPr/>
                    <a:lstStyle/>
                    <a:p>
                      <a:r>
                        <a:rPr lang="en-US" sz="2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Debate is oppositional; two opposing sides try to prove each other wrong. </a:t>
                      </a:r>
                      <a:endParaRPr lang="en-US" sz="2400" dirty="0"/>
                    </a:p>
                  </a:txBody>
                  <a:tcPr/>
                </a:tc>
              </a:tr>
              <a:tr h="1503125">
                <a:tc>
                  <a:txBody>
                    <a:bodyPr/>
                    <a:lstStyle/>
                    <a:p>
                      <a:pPr marL="0" marR="0" lvl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None/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In dialogue, one listens to understand, to make meaning, and to find common ground. </a:t>
                      </a:r>
                      <a:endParaRPr lang="en-US" sz="2400" dirty="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</a:endParaRPr>
                    </a:p>
                  </a:txBody>
                  <a:tcPr marL="114300" marR="114300" marT="0" marB="0"/>
                </a:tc>
                <a:tc>
                  <a:txBody>
                    <a:bodyPr/>
                    <a:lstStyle/>
                    <a:p>
                      <a:r>
                        <a:rPr lang="en-US" sz="2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 debate, one listens to find flaws, to spot differences, and to counter arguments. </a:t>
                      </a:r>
                      <a:endParaRPr lang="en-US" sz="2400" dirty="0"/>
                    </a:p>
                  </a:txBody>
                  <a:tcPr/>
                </a:tc>
              </a:tr>
              <a:tr h="1503125">
                <a:tc>
                  <a:txBody>
                    <a:bodyPr/>
                    <a:lstStyle/>
                    <a:p>
                      <a:pPr marL="0" marR="0" lvl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None/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Dialogue respects all the other participants and seeks not to alienate or offend. </a:t>
                      </a:r>
                      <a:endParaRPr lang="en-US" sz="2400" dirty="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</a:endParaRPr>
                    </a:p>
                  </a:txBody>
                  <a:tcPr marL="114300" marR="114300" marT="0" marB="0"/>
                </a:tc>
                <a:tc>
                  <a:txBody>
                    <a:bodyPr/>
                    <a:lstStyle/>
                    <a:p>
                      <a:r>
                        <a:rPr lang="en-US" sz="2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Debate rebuts contrary positions and may belittle or deprecate other participants. 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454480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Guiding 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Should we label GMOs?</a:t>
            </a:r>
            <a:endParaRPr lang="en-US" sz="4800" dirty="0"/>
          </a:p>
        </p:txBody>
      </p:sp>
      <p:pic>
        <p:nvPicPr>
          <p:cNvPr id="4" name="Picture 3" descr="https://newsela-test-files-f331e.s3.amazonaws.com/article_media/2013/08/goldfish-suit-a718515a.jpg.885x492_q90_box-0%2C98%2C4902%2C2827_crop_detail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6997" y="2627738"/>
            <a:ext cx="6610240" cy="376259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525125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Annotating the Text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Write “pro” next to pieces of evidence that support the labeling of GMOs</a:t>
            </a:r>
          </a:p>
          <a:p>
            <a:r>
              <a:rPr lang="en-US" dirty="0"/>
              <a:t>Write </a:t>
            </a:r>
            <a:r>
              <a:rPr lang="en-US" dirty="0" smtClean="0"/>
              <a:t>“con” </a:t>
            </a:r>
            <a:r>
              <a:rPr lang="en-US" dirty="0"/>
              <a:t>next to pieces of evidence </a:t>
            </a:r>
            <a:r>
              <a:rPr lang="en-US" dirty="0" smtClean="0"/>
              <a:t>that DO NOT </a:t>
            </a:r>
            <a:r>
              <a:rPr lang="en-US" dirty="0"/>
              <a:t>support the labeling of GMOs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82410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Close Reading: GMOs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Read the first chunk </a:t>
            </a:r>
            <a:r>
              <a:rPr lang="en-US" sz="3600" i="1" dirty="0" smtClean="0"/>
              <a:t>independently</a:t>
            </a:r>
            <a:r>
              <a:rPr lang="en-US" sz="3600" dirty="0" smtClean="0"/>
              <a:t>.</a:t>
            </a:r>
          </a:p>
          <a:p>
            <a:r>
              <a:rPr lang="en-US" sz="3600" dirty="0" smtClean="0"/>
              <a:t>Consult with group members to answer the first question. </a:t>
            </a:r>
          </a:p>
          <a:p>
            <a:endParaRPr lang="en-US" sz="3600" dirty="0" smtClean="0"/>
          </a:p>
        </p:txBody>
      </p:sp>
    </p:spTree>
    <p:extLst>
      <p:ext uri="{BB962C8B-B14F-4D97-AF65-F5344CB8AC3E}">
        <p14:creationId xmlns:p14="http://schemas.microsoft.com/office/powerpoint/2010/main" val="29388533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Close Reading: GMOs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Read the following </a:t>
            </a:r>
            <a:r>
              <a:rPr lang="en-US" dirty="0" smtClean="0"/>
              <a:t>paragraphs </a:t>
            </a:r>
            <a:r>
              <a:rPr lang="en-US" dirty="0" smtClean="0"/>
              <a:t>(</a:t>
            </a:r>
            <a:r>
              <a:rPr lang="en-US" i="1" dirty="0" smtClean="0"/>
              <a:t>Ultimately about consumer choice</a:t>
            </a:r>
            <a:r>
              <a:rPr lang="en-US" dirty="0" smtClean="0"/>
              <a:t>)</a:t>
            </a:r>
          </a:p>
          <a:p>
            <a:r>
              <a:rPr lang="en-US" dirty="0" smtClean="0"/>
              <a:t>Underline any evidence that does or does not support the labeling of GMOs.</a:t>
            </a:r>
          </a:p>
          <a:p>
            <a:r>
              <a:rPr lang="en-US" dirty="0" smtClean="0"/>
              <a:t>Compare claims with members of your group.</a:t>
            </a:r>
          </a:p>
          <a:p>
            <a:r>
              <a:rPr lang="en-US" dirty="0" smtClean="0"/>
              <a:t>Consult with group members to answer the second question.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35578954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Close Reading: GMOs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Read the next three paragraphs (</a:t>
            </a:r>
            <a:r>
              <a:rPr lang="en-US" i="1" dirty="0" smtClean="0"/>
              <a:t>Goldfish Highly Processed</a:t>
            </a:r>
            <a:r>
              <a:rPr lang="en-US" dirty="0" smtClean="0"/>
              <a:t>)</a:t>
            </a:r>
          </a:p>
          <a:p>
            <a:r>
              <a:rPr lang="en-US" dirty="0" smtClean="0"/>
              <a:t>Underline any evidence that </a:t>
            </a:r>
            <a:r>
              <a:rPr lang="en-US" u="sng" dirty="0" smtClean="0"/>
              <a:t>does or does not </a:t>
            </a:r>
            <a:r>
              <a:rPr lang="en-US" dirty="0" smtClean="0"/>
              <a:t>support the labeling of GMOs.</a:t>
            </a:r>
          </a:p>
          <a:p>
            <a:r>
              <a:rPr lang="en-US" dirty="0" smtClean="0"/>
              <a:t>Compare claims with members of your group.</a:t>
            </a:r>
          </a:p>
          <a:p>
            <a:r>
              <a:rPr lang="en-US" dirty="0" smtClean="0"/>
              <a:t>Consult with group members to answer the third question.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18991090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Close Reading: GMOs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Read last chunk: </a:t>
            </a:r>
            <a:r>
              <a:rPr lang="en-US" i="1" dirty="0" smtClean="0"/>
              <a:t>Many countries ban GMOs</a:t>
            </a:r>
          </a:p>
          <a:p>
            <a:r>
              <a:rPr lang="en-US" dirty="0"/>
              <a:t>Underline any evidence that </a:t>
            </a:r>
            <a:r>
              <a:rPr lang="en-US" u="sng" dirty="0"/>
              <a:t>does or does not </a:t>
            </a:r>
            <a:r>
              <a:rPr lang="en-US" dirty="0"/>
              <a:t>support the labeling of GMOs.</a:t>
            </a:r>
          </a:p>
          <a:p>
            <a:r>
              <a:rPr lang="en-US" dirty="0"/>
              <a:t>Compare claims with members of your group.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30622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242</TotalTime>
  <Words>356</Words>
  <Application>Microsoft Macintosh PowerPoint</Application>
  <PresentationFormat>On-screen Show (4:3)</PresentationFormat>
  <Paragraphs>47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SWBAT perform a close reading of a text in order to evaluate the advantages and disadvantages of labeling GMOs.  Do Now: List two advantages and two disadvantages of GMOs. </vt:lpstr>
      <vt:lpstr>Announcements</vt:lpstr>
      <vt:lpstr>Dialogue vs. Debate</vt:lpstr>
      <vt:lpstr>Guiding Question</vt:lpstr>
      <vt:lpstr>Annotating the Text</vt:lpstr>
      <vt:lpstr>Close Reading: GMOs</vt:lpstr>
      <vt:lpstr>Close Reading: GMOs</vt:lpstr>
      <vt:lpstr>Close Reading: GMOs</vt:lpstr>
      <vt:lpstr>Close Reading: GMOs</vt:lpstr>
      <vt:lpstr>Video!</vt:lpstr>
      <vt:lpstr>Homework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SWBAT perform a close reading of a text in order to evaluate the advantages and disadvantages of labeling GMOs. </dc:title>
  <dc:creator>Kayla McDaniel</dc:creator>
  <cp:lastModifiedBy>Kayla McDaniel</cp:lastModifiedBy>
  <cp:revision>31</cp:revision>
  <dcterms:created xsi:type="dcterms:W3CDTF">2014-02-11T03:08:18Z</dcterms:created>
  <dcterms:modified xsi:type="dcterms:W3CDTF">2016-02-09T16:06:44Z</dcterms:modified>
</cp:coreProperties>
</file>