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17"/>
  </p:notesMasterIdLst>
  <p:sldIdLst>
    <p:sldId id="256" r:id="rId2"/>
    <p:sldId id="269" r:id="rId3"/>
    <p:sldId id="258" r:id="rId4"/>
    <p:sldId id="260" r:id="rId5"/>
    <p:sldId id="264" r:id="rId6"/>
    <p:sldId id="263" r:id="rId7"/>
    <p:sldId id="265" r:id="rId8"/>
    <p:sldId id="266" r:id="rId9"/>
    <p:sldId id="267" r:id="rId10"/>
    <p:sldId id="270" r:id="rId11"/>
    <p:sldId id="268" r:id="rId12"/>
    <p:sldId id="273" r:id="rId13"/>
    <p:sldId id="271" r:id="rId14"/>
    <p:sldId id="27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86756-5C84-1A4A-9248-AB33D641E386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59CE7-D434-4041-901B-C8BA7C6E2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5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Ex: thermostat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9CE7-D434-4041-901B-C8BA7C6E26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Ex: poison ivy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9CE7-D434-4041-901B-C8BA7C6E26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3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7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5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0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2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728A-7397-964F-B5B5-E5947A2A8F0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0253-5E3B-694D-83A7-414E0FF27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dshealth.org/parent/general/body_basics/endocrine.html" TargetMode="Externa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9010survival.com/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275" y="3371100"/>
            <a:ext cx="5724862" cy="1846961"/>
          </a:xfrm>
        </p:spPr>
        <p:txBody>
          <a:bodyPr>
            <a:noAutofit/>
          </a:bodyPr>
          <a:lstStyle/>
          <a:p>
            <a:r>
              <a:rPr lang="en-US" sz="3600" dirty="0" smtClean="0"/>
              <a:t>SWBAT identify the elements of a feedback system and fill out a flow chart to model the feedback system.</a:t>
            </a:r>
            <a:br>
              <a:rPr lang="en-US" sz="3600" dirty="0" smtClean="0"/>
            </a:br>
            <a:r>
              <a:rPr lang="en-US" sz="3200" dirty="0" smtClean="0"/>
              <a:t>Do Now:</a:t>
            </a:r>
            <a:br>
              <a:rPr lang="en-US" sz="3200" dirty="0" smtClean="0"/>
            </a:br>
            <a:r>
              <a:rPr lang="en-US" sz="3200" dirty="0" smtClean="0"/>
              <a:t>Which greenhouse gas is the most abundant?</a:t>
            </a:r>
            <a:br>
              <a:rPr lang="en-US" sz="3200" dirty="0" smtClean="0"/>
            </a:br>
            <a:r>
              <a:rPr lang="en-US" sz="3200" dirty="0" smtClean="0"/>
              <a:t>Which is released due to a combustion of fossil fuels?</a:t>
            </a:r>
            <a:br>
              <a:rPr lang="en-US" sz="3200" dirty="0" smtClean="0"/>
            </a:br>
            <a:r>
              <a:rPr lang="en-US" sz="3200" dirty="0" smtClean="0"/>
              <a:t>Which is released due to livestock?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333" y="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ES unit </a:t>
            </a:r>
            <a:r>
              <a:rPr lang="en-US" sz="2800" dirty="0"/>
              <a:t>5</a:t>
            </a:r>
            <a:r>
              <a:rPr lang="en-US" sz="2800" dirty="0" smtClean="0"/>
              <a:t>                                                 1</a:t>
            </a:r>
            <a:r>
              <a:rPr lang="en-US" sz="2800" dirty="0" smtClean="0"/>
              <a:t>/4/16</a:t>
            </a:r>
            <a:endParaRPr lang="en-US" sz="2800" dirty="0" smtClean="0"/>
          </a:p>
          <a:p>
            <a:pPr algn="l"/>
            <a:r>
              <a:rPr lang="en-US" sz="2800" dirty="0" smtClean="0"/>
              <a:t>Lesson </a:t>
            </a:r>
            <a:r>
              <a:rPr lang="en-US" sz="2800" dirty="0" smtClean="0"/>
              <a:t>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96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vs. Negative feedback loops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31" b="1331"/>
          <a:stretch>
            <a:fillRect/>
          </a:stretch>
        </p:blipFill>
        <p:spPr>
          <a:xfrm>
            <a:off x="457200" y="3635214"/>
            <a:ext cx="4529315" cy="24909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796" y="1531345"/>
            <a:ext cx="5639237" cy="21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9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Positive or negative?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6568"/>
            <a:ext cx="4220917" cy="3576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225" y="2136568"/>
            <a:ext cx="4102036" cy="339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1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or Negative Feedback Loop?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733" y="1686914"/>
            <a:ext cx="4823547" cy="461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6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feedback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Underline what changes in the paragraph</a:t>
            </a:r>
          </a:p>
          <a:p>
            <a:r>
              <a:rPr lang="en-US" dirty="0" smtClean="0"/>
              <a:t>Step 2: Fill in the boxes with what changes</a:t>
            </a:r>
          </a:p>
        </p:txBody>
      </p:sp>
    </p:spTree>
    <p:extLst>
      <p:ext uri="{BB962C8B-B14F-4D97-AF65-F5344CB8AC3E}">
        <p14:creationId xmlns:p14="http://schemas.microsoft.com/office/powerpoint/2010/main" val="404440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feedback loop is more stable: positive or negative?</a:t>
            </a:r>
          </a:p>
          <a:p>
            <a:r>
              <a:rPr lang="en-US" dirty="0" smtClean="0"/>
              <a:t>Which one is more commonly found in nature?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5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 example of a positive and a negative feedback loop</a:t>
            </a:r>
          </a:p>
          <a:p>
            <a:r>
              <a:rPr lang="en-US" dirty="0" smtClean="0"/>
              <a:t>List your source!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Mini-lecture</a:t>
            </a:r>
          </a:p>
          <a:p>
            <a:r>
              <a:rPr lang="en-US" dirty="0" smtClean="0"/>
              <a:t>Worksheet</a:t>
            </a:r>
          </a:p>
          <a:p>
            <a:r>
              <a:rPr lang="en-US" dirty="0" smtClean="0"/>
              <a:t>Announcement:</a:t>
            </a:r>
          </a:p>
          <a:p>
            <a:pPr lvl="1"/>
            <a:r>
              <a:rPr lang="en-US" dirty="0" smtClean="0"/>
              <a:t>Midterm on Monday Jan.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Systems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Systems: A network of relationships among parts that interact with one another. </a:t>
            </a:r>
          </a:p>
          <a:p>
            <a:pPr lvl="1"/>
            <a:r>
              <a:rPr lang="en-US" sz="4000" dirty="0" smtClean="0"/>
              <a:t>Exchange energy, matter or information.</a:t>
            </a:r>
          </a:p>
          <a:p>
            <a:r>
              <a:rPr lang="en-US" sz="4200" dirty="0" smtClean="0"/>
              <a:t>Systems receive inputs and produce outputs.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5201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System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kidshealth.org/parent/general/body_basics/images_91851/P_endocrine-system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7" y="2069359"/>
            <a:ext cx="4948210" cy="4417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089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Feedback Loops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5837249" cy="4407408"/>
          </a:xfrm>
        </p:spPr>
        <p:txBody>
          <a:bodyPr>
            <a:normAutofit/>
          </a:bodyPr>
          <a:lstStyle/>
          <a:p>
            <a:r>
              <a:rPr lang="en-US" sz="4400" dirty="0"/>
              <a:t>When an event is both an input (cause) and output (effect</a:t>
            </a:r>
            <a:r>
              <a:rPr lang="en-US" sz="4400" dirty="0" smtClean="0"/>
              <a:t>).</a:t>
            </a:r>
          </a:p>
          <a:p>
            <a:r>
              <a:rPr lang="en-US" sz="4400" dirty="0" smtClean="0"/>
              <a:t>Results in a cycle</a:t>
            </a:r>
          </a:p>
          <a:p>
            <a:r>
              <a:rPr lang="en-US" sz="4400" dirty="0" smtClean="0"/>
              <a:t>Can </a:t>
            </a:r>
            <a:r>
              <a:rPr lang="en-US" sz="4400" dirty="0"/>
              <a:t>be either negative or positive.</a:t>
            </a:r>
          </a:p>
          <a:p>
            <a:endParaRPr lang="en-US" dirty="0"/>
          </a:p>
        </p:txBody>
      </p:sp>
      <p:pic>
        <p:nvPicPr>
          <p:cNvPr id="5" name="irc_mi" descr="http://9010survival.com/wp-content/uploads/2012/02/f4f0a8859652be1f5cecf3d417923609_w640.jpe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925" y="3509220"/>
            <a:ext cx="2357875" cy="1451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276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Loops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change (increase or decrease) in some variable results in the opposite change in the second variable</a:t>
            </a:r>
          </a:p>
          <a:p>
            <a:r>
              <a:rPr lang="en-US" sz="4000" dirty="0" smtClean="0"/>
              <a:t>Common in nature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922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Loops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Promotes stability</a:t>
            </a:r>
            <a:endParaRPr lang="en-US" sz="3200" dirty="0"/>
          </a:p>
        </p:txBody>
      </p:sp>
      <p:sp>
        <p:nvSpPr>
          <p:cNvPr id="4" name="Block Arc 3"/>
          <p:cNvSpPr/>
          <p:nvPr/>
        </p:nvSpPr>
        <p:spPr>
          <a:xfrm rot="10800000">
            <a:off x="2106323" y="206061"/>
            <a:ext cx="6480775" cy="58985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Content Placeholder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065" y="3433092"/>
            <a:ext cx="792549" cy="81693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928057" y="3451537"/>
            <a:ext cx="772732" cy="79849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39053">
            <a:off x="5761639" y="4110845"/>
            <a:ext cx="365792" cy="329213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 rot="7895960">
            <a:off x="4624000" y="2917348"/>
            <a:ext cx="1410448" cy="1580147"/>
          </a:xfrm>
          <a:prstGeom prst="arc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8233491">
            <a:off x="4700789" y="4069724"/>
            <a:ext cx="360608" cy="283335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Positive Feedback Loops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 change (increase or decrease) in one variable promotes the same kind of change in another variable</a:t>
            </a:r>
          </a:p>
          <a:p>
            <a:r>
              <a:rPr lang="en-US" sz="4400" dirty="0" smtClean="0"/>
              <a:t>Generally rare but common in environments changed by humans.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396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 Loops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Unstable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3026534" y="2910625"/>
            <a:ext cx="4919730" cy="24083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835" y="4245985"/>
            <a:ext cx="1054699" cy="1072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94046">
            <a:off x="2945336" y="2543808"/>
            <a:ext cx="2027067" cy="189807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71245" y="1853248"/>
            <a:ext cx="1030309" cy="105737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541605">
            <a:off x="5723283" y="3283101"/>
            <a:ext cx="2554404" cy="590407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264" y="4245985"/>
            <a:ext cx="1054699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5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258</Words>
  <Application>Microsoft Macintosh PowerPoint</Application>
  <PresentationFormat>On-screen Show (4:3)</PresentationFormat>
  <Paragraphs>44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SWBAT identify the elements of a feedback system and fill out a flow chart to model the feedback system. Do Now: Which greenhouse gas is the most abundant? Which is released due to a combustion of fossil fuels? Which is released due to livestock? </vt:lpstr>
      <vt:lpstr>Agenda</vt:lpstr>
      <vt:lpstr>Systems</vt:lpstr>
      <vt:lpstr>System</vt:lpstr>
      <vt:lpstr>Feedback Loops</vt:lpstr>
      <vt:lpstr>Negative Feedback Loops</vt:lpstr>
      <vt:lpstr>Negative Feedback Loops</vt:lpstr>
      <vt:lpstr>Positive Feedback Loops</vt:lpstr>
      <vt:lpstr>Positive Feedback Loops</vt:lpstr>
      <vt:lpstr>Positive vs. Negative feedback loops</vt:lpstr>
      <vt:lpstr>Example: Positive or negative?</vt:lpstr>
      <vt:lpstr>Positive or Negative Feedback Loop?</vt:lpstr>
      <vt:lpstr>Modeling feedback loops</vt:lpstr>
      <vt:lpstr>Let’s review!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the elements of a feedback system and fill out a flow chart to model the feedback system.</dc:title>
  <dc:creator>Kayla McDaniel</dc:creator>
  <cp:lastModifiedBy>Kayla McDaniel</cp:lastModifiedBy>
  <cp:revision>37</cp:revision>
  <dcterms:created xsi:type="dcterms:W3CDTF">2013-12-19T02:52:25Z</dcterms:created>
  <dcterms:modified xsi:type="dcterms:W3CDTF">2016-01-03T18:25:17Z</dcterms:modified>
</cp:coreProperties>
</file>