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70" r:id="rId3"/>
    <p:sldId id="261" r:id="rId4"/>
    <p:sldId id="263" r:id="rId5"/>
    <p:sldId id="264" r:id="rId6"/>
    <p:sldId id="265" r:id="rId7"/>
    <p:sldId id="267" r:id="rId8"/>
    <p:sldId id="268" r:id="rId9"/>
    <p:sldId id="269"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147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C26848-267F-174C-AEAE-F0A59DDCA0EC}" type="datetimeFigureOut">
              <a:rPr lang="en-US" smtClean="0"/>
              <a:t>11/18/15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36A5AC-1E90-D248-BD41-E6E734C0628F}" type="slidenum">
              <a:rPr lang="en-US" smtClean="0"/>
              <a:t>‹#›</a:t>
            </a:fld>
            <a:endParaRPr lang="en-US"/>
          </a:p>
        </p:txBody>
      </p:sp>
    </p:spTree>
    <p:extLst>
      <p:ext uri="{BB962C8B-B14F-4D97-AF65-F5344CB8AC3E}">
        <p14:creationId xmlns:p14="http://schemas.microsoft.com/office/powerpoint/2010/main" val="42839607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Predation" TargetMode="External"/><Relationship Id="rId4" Type="http://schemas.openxmlformats.org/officeDocument/2006/relationships/hyperlink" Target="http://en.wikipedia.org/wiki/Parasitism" TargetMode="External"/><Relationship Id="rId5" Type="http://schemas.openxmlformats.org/officeDocument/2006/relationships/hyperlink" Target="http://en.wikipedia.org/wiki/Herbivory"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90000"/>
              </a:lnSpc>
              <a:buFontTx/>
              <a:buChar char="•"/>
              <a:defRPr/>
            </a:pPr>
            <a:r>
              <a:rPr lang="en-GB" sz="1600" dirty="0">
                <a:cs typeface="+mn-cs"/>
              </a:rPr>
              <a:t>Controlling invasive species once they have become established can be difficult, and in some cases it may even be impossible.</a:t>
            </a:r>
          </a:p>
          <a:p>
            <a:pPr>
              <a:lnSpc>
                <a:spcPct val="90000"/>
              </a:lnSpc>
              <a:buFontTx/>
              <a:buChar char="•"/>
              <a:defRPr/>
            </a:pPr>
            <a:r>
              <a:rPr lang="en-GB" sz="1600" dirty="0">
                <a:cs typeface="+mn-cs"/>
              </a:rPr>
              <a:t>Control is also usually very expensive! </a:t>
            </a:r>
          </a:p>
          <a:p>
            <a:pPr>
              <a:lnSpc>
                <a:spcPct val="90000"/>
              </a:lnSpc>
              <a:buFontTx/>
              <a:buChar char="•"/>
              <a:defRPr/>
            </a:pPr>
            <a:r>
              <a:rPr lang="en-GB" sz="1600" dirty="0">
                <a:cs typeface="+mn-cs"/>
              </a:rPr>
              <a:t>There are four main ways that invasive species are controlled:</a:t>
            </a:r>
          </a:p>
          <a:p>
            <a:pPr lvl="2">
              <a:lnSpc>
                <a:spcPct val="90000"/>
              </a:lnSpc>
              <a:defRPr/>
            </a:pPr>
            <a:r>
              <a:rPr lang="en-GB" sz="1600" dirty="0"/>
              <a:t>- Physical control</a:t>
            </a:r>
          </a:p>
          <a:p>
            <a:pPr lvl="2">
              <a:lnSpc>
                <a:spcPct val="90000"/>
              </a:lnSpc>
              <a:defRPr/>
            </a:pPr>
            <a:r>
              <a:rPr lang="en-GB" sz="1600" dirty="0"/>
              <a:t>- Chemical control</a:t>
            </a:r>
          </a:p>
          <a:p>
            <a:pPr lvl="2">
              <a:lnSpc>
                <a:spcPct val="90000"/>
              </a:lnSpc>
              <a:defRPr/>
            </a:pPr>
            <a:r>
              <a:rPr lang="en-GB" sz="1600" dirty="0"/>
              <a:t>- Biological control </a:t>
            </a:r>
          </a:p>
          <a:p>
            <a:pPr lvl="2">
              <a:lnSpc>
                <a:spcPct val="90000"/>
              </a:lnSpc>
              <a:defRPr/>
            </a:pPr>
            <a:r>
              <a:rPr lang="en-GB" sz="1600" dirty="0"/>
              <a:t>- Prevention</a:t>
            </a:r>
          </a:p>
          <a:p>
            <a:pPr>
              <a:lnSpc>
                <a:spcPct val="90000"/>
              </a:lnSpc>
              <a:defRPr/>
            </a:pPr>
            <a:r>
              <a:rPr lang="en-GB" sz="1600" dirty="0">
                <a:cs typeface="+mn-cs"/>
              </a:rPr>
              <a:t>These will be discussed in more detail on the slides to follow.</a:t>
            </a:r>
          </a:p>
          <a:p>
            <a:pPr>
              <a:lnSpc>
                <a:spcPct val="90000"/>
              </a:lnSpc>
              <a:defRPr/>
            </a:pPr>
            <a:endParaRPr lang="en-GB" sz="1600" dirty="0">
              <a:cs typeface="+mn-cs"/>
            </a:endParaRPr>
          </a:p>
          <a:p>
            <a:pPr>
              <a:lnSpc>
                <a:spcPct val="90000"/>
              </a:lnSpc>
              <a:defRPr/>
            </a:pPr>
            <a:r>
              <a:rPr lang="en-GB" sz="1600" dirty="0">
                <a:cs typeface="+mn-cs"/>
              </a:rPr>
              <a:t>Image: </a:t>
            </a:r>
            <a:r>
              <a:rPr lang="en-GB" dirty="0">
                <a:cs typeface="+mn-cs"/>
              </a:rPr>
              <a:t>A team of conservationists clearing </a:t>
            </a:r>
            <a:r>
              <a:rPr lang="en-GB" i="1" dirty="0" err="1">
                <a:cs typeface="+mn-cs"/>
              </a:rPr>
              <a:t>Pleomele</a:t>
            </a:r>
            <a:r>
              <a:rPr lang="en-GB" i="1" dirty="0">
                <a:cs typeface="+mn-cs"/>
              </a:rPr>
              <a:t> </a:t>
            </a:r>
            <a:r>
              <a:rPr lang="en-GB" i="1" dirty="0" err="1">
                <a:cs typeface="+mn-cs"/>
              </a:rPr>
              <a:t>halapepe</a:t>
            </a:r>
            <a:r>
              <a:rPr lang="en-GB" dirty="0">
                <a:cs typeface="+mn-cs"/>
              </a:rPr>
              <a:t> stand of invasive plants.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80000"/>
              </a:lnSpc>
              <a:defRPr/>
            </a:pPr>
            <a:r>
              <a:rPr lang="en-GB" sz="1400" dirty="0">
                <a:cs typeface="+mn-cs"/>
              </a:rPr>
              <a:t>Controlling invasive plants:</a:t>
            </a:r>
          </a:p>
          <a:p>
            <a:pPr>
              <a:lnSpc>
                <a:spcPct val="80000"/>
              </a:lnSpc>
              <a:buFontTx/>
              <a:buChar char="•"/>
              <a:defRPr/>
            </a:pPr>
            <a:r>
              <a:rPr lang="en-GB" sz="1400" dirty="0">
                <a:cs typeface="+mn-cs"/>
              </a:rPr>
              <a:t>There are a number of approaches to physically controlling an invasive plant species. These can range from mechanical excavation or hand removal to the installation of growth barriers to suppress or stop invasive plants encroaching onto a site. </a:t>
            </a:r>
          </a:p>
          <a:p>
            <a:pPr>
              <a:lnSpc>
                <a:spcPct val="80000"/>
              </a:lnSpc>
              <a:buFontTx/>
              <a:buChar char="•"/>
              <a:defRPr/>
            </a:pPr>
            <a:r>
              <a:rPr lang="en-GB" sz="1400" dirty="0">
                <a:cs typeface="+mn-cs"/>
              </a:rPr>
              <a:t>There are many things to consider when choosing an appropriate control method, and a single control method will not work for all species. For example, </a:t>
            </a:r>
            <a:r>
              <a:rPr lang="en-GB" sz="1400" dirty="0" err="1">
                <a:cs typeface="+mn-cs"/>
              </a:rPr>
              <a:t>strimming</a:t>
            </a:r>
            <a:r>
              <a:rPr lang="en-GB" sz="1400" dirty="0">
                <a:cs typeface="+mn-cs"/>
              </a:rPr>
              <a:t> plants can be effective in controlling some species, such as Himalayan balsam, but only if it is done to young plants before the seed heads have developed. </a:t>
            </a:r>
            <a:r>
              <a:rPr lang="en-GB" sz="1400" dirty="0" err="1">
                <a:cs typeface="+mn-cs"/>
              </a:rPr>
              <a:t>Strimming</a:t>
            </a:r>
            <a:r>
              <a:rPr lang="en-GB" sz="1400" dirty="0">
                <a:cs typeface="+mn-cs"/>
              </a:rPr>
              <a:t> would not be effective for woody species, such as rhododendron, as it does not affect root growth. Similarly, for species such as Japanese knotweed, </a:t>
            </a:r>
            <a:r>
              <a:rPr lang="en-GB" sz="1400" dirty="0" err="1">
                <a:cs typeface="+mn-cs"/>
              </a:rPr>
              <a:t>strimming</a:t>
            </a:r>
            <a:r>
              <a:rPr lang="en-GB" sz="1400" dirty="0">
                <a:cs typeface="+mn-cs"/>
              </a:rPr>
              <a:t> would result in the plant fragments being dispersed over a wide area, exacerbating the problem. </a:t>
            </a:r>
          </a:p>
          <a:p>
            <a:pPr>
              <a:lnSpc>
                <a:spcPct val="80000"/>
              </a:lnSpc>
              <a:buFontTx/>
              <a:buChar char="•"/>
              <a:defRPr/>
            </a:pPr>
            <a:endParaRPr lang="en-GB" sz="1400" dirty="0">
              <a:cs typeface="+mn-cs"/>
            </a:endParaRPr>
          </a:p>
          <a:p>
            <a:pPr>
              <a:lnSpc>
                <a:spcPct val="80000"/>
              </a:lnSpc>
              <a:defRPr/>
            </a:pPr>
            <a:r>
              <a:rPr lang="en-GB" sz="800" dirty="0">
                <a:cs typeface="+mn-cs"/>
              </a:rPr>
              <a:t>Controlling animals: </a:t>
            </a:r>
          </a:p>
          <a:p>
            <a:pPr>
              <a:lnSpc>
                <a:spcPct val="80000"/>
              </a:lnSpc>
              <a:buFontTx/>
              <a:buChar char="•"/>
              <a:defRPr/>
            </a:pPr>
            <a:r>
              <a:rPr lang="en-GB" sz="2400" dirty="0">
                <a:cs typeface="+mn-cs"/>
              </a:rPr>
              <a:t>Culling – e.g. culling of the red deer in the UK to </a:t>
            </a:r>
            <a:r>
              <a:rPr lang="en-GB" sz="800" dirty="0">
                <a:cs typeface="+mn-cs"/>
              </a:rPr>
              <a:t>restrict the damage it causes to forestry, agriculture and the natural environment (e.g. browsing red deer (see photo) can prevent the regeneration of woodland) </a:t>
            </a:r>
            <a:endParaRPr lang="en-GB" sz="2400" dirty="0">
              <a:cs typeface="+mn-cs"/>
            </a:endParaRPr>
          </a:p>
          <a:p>
            <a:pPr>
              <a:lnSpc>
                <a:spcPct val="80000"/>
              </a:lnSpc>
              <a:buFontTx/>
              <a:buChar char="•"/>
              <a:defRPr/>
            </a:pPr>
            <a:r>
              <a:rPr lang="en-GB" sz="2400" dirty="0">
                <a:cs typeface="+mn-cs"/>
              </a:rPr>
              <a:t>Trapping and hunting</a:t>
            </a:r>
          </a:p>
          <a:p>
            <a:pPr>
              <a:lnSpc>
                <a:spcPct val="80000"/>
              </a:lnSpc>
              <a:buFontTx/>
              <a:buChar char="•"/>
              <a:defRPr/>
            </a:pPr>
            <a:r>
              <a:rPr lang="en-GB" sz="2400" dirty="0">
                <a:cs typeface="+mn-cs"/>
              </a:rPr>
              <a:t>Putting up barriers or fences</a:t>
            </a:r>
            <a:endParaRPr lang="en-GB" sz="1000" dirty="0">
              <a:cs typeface="+mn-cs"/>
            </a:endParaRPr>
          </a:p>
          <a:p>
            <a:pPr>
              <a:lnSpc>
                <a:spcPct val="80000"/>
              </a:lnSpc>
              <a:buFontTx/>
              <a:buChar char="•"/>
              <a:defRPr/>
            </a:pPr>
            <a:endParaRPr lang="en-GB" sz="800" dirty="0">
              <a:cs typeface="+mn-cs"/>
            </a:endParaRPr>
          </a:p>
          <a:p>
            <a:pPr>
              <a:lnSpc>
                <a:spcPct val="80000"/>
              </a:lnSpc>
              <a:buFontTx/>
              <a:buChar char="•"/>
              <a:defRPr/>
            </a:pPr>
            <a:r>
              <a:rPr lang="en-GB" sz="800" dirty="0">
                <a:cs typeface="+mn-cs"/>
              </a:rPr>
              <a:t>Image: </a:t>
            </a:r>
            <a:r>
              <a:rPr lang="en-GB" sz="800" b="1" dirty="0">
                <a:cs typeface="+mn-cs"/>
              </a:rPr>
              <a:t>Red deer</a:t>
            </a:r>
            <a:r>
              <a:rPr lang="en-GB" sz="800" dirty="0">
                <a:cs typeface="+mn-cs"/>
              </a:rPr>
              <a:t> (</a:t>
            </a:r>
            <a:r>
              <a:rPr lang="en-GB" sz="800" i="1" dirty="0" err="1">
                <a:cs typeface="+mn-cs"/>
              </a:rPr>
              <a:t>Cervus</a:t>
            </a:r>
            <a:r>
              <a:rPr lang="en-GB" sz="800" i="1" dirty="0">
                <a:cs typeface="+mn-cs"/>
              </a:rPr>
              <a:t> </a:t>
            </a:r>
            <a:r>
              <a:rPr lang="en-GB" sz="800" i="1" dirty="0" err="1">
                <a:cs typeface="+mn-cs"/>
              </a:rPr>
              <a:t>elaphus</a:t>
            </a:r>
            <a:r>
              <a:rPr lang="en-GB" sz="800" dirty="0">
                <a:cs typeface="+mn-cs"/>
              </a:rPr>
              <a:t>) feeding on tree leaves. Red deer are native to most of Europe, southwest Asia and North Africa; however, it has been introduced to Australia, New Zealand and Argentina, as well as a range of other countries, where it can cause serious damage to native species and habitats. Even in the UK, red deer are periodically culled to prevent the population becoming out of control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90000"/>
              </a:lnSpc>
              <a:defRPr/>
            </a:pPr>
            <a:r>
              <a:rPr lang="en-GB" sz="1800" dirty="0">
                <a:cs typeface="+mn-cs"/>
              </a:rPr>
              <a:t>Chemical control of species:</a:t>
            </a:r>
          </a:p>
          <a:p>
            <a:pPr>
              <a:lnSpc>
                <a:spcPct val="90000"/>
              </a:lnSpc>
              <a:buFontTx/>
              <a:buChar char="•"/>
              <a:defRPr/>
            </a:pPr>
            <a:r>
              <a:rPr lang="en-GB" sz="1800" dirty="0">
                <a:cs typeface="+mn-cs"/>
              </a:rPr>
              <a:t>Eradication – e.g. removal of rats from islands where they are having devastating effects on nesting seabirds. A large scale eradication project was recently carried out on Henderson Island to protect the native seabirds such as the Henderson petrel, whose populations were in serious decline.</a:t>
            </a:r>
          </a:p>
          <a:p>
            <a:pPr>
              <a:lnSpc>
                <a:spcPct val="90000"/>
              </a:lnSpc>
              <a:buFontTx/>
              <a:buChar char="•"/>
              <a:defRPr/>
            </a:pPr>
            <a:r>
              <a:rPr lang="en-GB" sz="1000" dirty="0">
                <a:cs typeface="+mn-cs"/>
              </a:rPr>
              <a:t>As rats are extremely prolific breeders, the only feasible way to achieve the eradication of the species on a large and rugged island such as Henderson is by spreading bait containing a rodenticide (rat poison).</a:t>
            </a:r>
          </a:p>
          <a:p>
            <a:pPr>
              <a:lnSpc>
                <a:spcPct val="90000"/>
              </a:lnSpc>
              <a:buFontTx/>
              <a:buChar char="•"/>
              <a:defRPr/>
            </a:pPr>
            <a:r>
              <a:rPr lang="en-GB" sz="1000" dirty="0">
                <a:cs typeface="+mn-cs"/>
              </a:rPr>
              <a:t>On Henderson, </a:t>
            </a:r>
            <a:r>
              <a:rPr lang="en-GB" sz="1000" dirty="0" err="1">
                <a:cs typeface="+mn-cs"/>
              </a:rPr>
              <a:t>Brodifacoum</a:t>
            </a:r>
            <a:r>
              <a:rPr lang="en-GB" sz="1000" dirty="0">
                <a:cs typeface="+mn-cs"/>
              </a:rPr>
              <a:t>, the active ingredient in many household rat poisons, was used to eradicate the rats. </a:t>
            </a:r>
            <a:endParaRPr lang="en-GB" sz="1800" dirty="0">
              <a:cs typeface="+mn-cs"/>
            </a:endParaRPr>
          </a:p>
          <a:p>
            <a:pPr>
              <a:lnSpc>
                <a:spcPct val="90000"/>
              </a:lnSpc>
              <a:buFontTx/>
              <a:buChar char="•"/>
              <a:defRPr/>
            </a:pPr>
            <a:endParaRPr lang="en-GB" sz="1800" dirty="0">
              <a:cs typeface="+mn-cs"/>
            </a:endParaRPr>
          </a:p>
          <a:p>
            <a:pPr>
              <a:lnSpc>
                <a:spcPct val="90000"/>
              </a:lnSpc>
              <a:defRPr/>
            </a:pPr>
            <a:r>
              <a:rPr lang="en-GB" sz="1000" dirty="0">
                <a:cs typeface="+mn-cs"/>
              </a:rPr>
              <a:t>Video – rat predating on Henderson petrel chick: http://</a:t>
            </a:r>
            <a:r>
              <a:rPr lang="en-GB" sz="1000" dirty="0" err="1">
                <a:cs typeface="+mn-cs"/>
              </a:rPr>
              <a:t>www.arkive.org</a:t>
            </a:r>
            <a:r>
              <a:rPr lang="en-GB" sz="1000" dirty="0">
                <a:cs typeface="+mn-cs"/>
              </a:rPr>
              <a:t>/</a:t>
            </a:r>
            <a:r>
              <a:rPr lang="en-GB" sz="1000" dirty="0" err="1">
                <a:cs typeface="+mn-cs"/>
              </a:rPr>
              <a:t>henderson</a:t>
            </a:r>
            <a:r>
              <a:rPr lang="en-GB" sz="1000" dirty="0">
                <a:cs typeface="+mn-cs"/>
              </a:rPr>
              <a:t>-petrel/</a:t>
            </a:r>
            <a:r>
              <a:rPr lang="en-GB" sz="1000" dirty="0" err="1">
                <a:cs typeface="+mn-cs"/>
              </a:rPr>
              <a:t>pterodroma-atrata</a:t>
            </a:r>
            <a:r>
              <a:rPr lang="en-GB" sz="1000" dirty="0">
                <a:cs typeface="+mn-cs"/>
              </a:rPr>
              <a:t>/video-14  </a:t>
            </a:r>
          </a:p>
          <a:p>
            <a:pPr>
              <a:lnSpc>
                <a:spcPct val="90000"/>
              </a:lnSpc>
              <a:defRPr/>
            </a:pPr>
            <a:r>
              <a:rPr lang="en-GB" sz="1000" dirty="0">
                <a:cs typeface="+mn-cs"/>
              </a:rPr>
              <a:t>Find out more about the eradication of rats from Henderson Island: http://</a:t>
            </a:r>
            <a:r>
              <a:rPr lang="en-GB" sz="1000" dirty="0" err="1">
                <a:cs typeface="+mn-cs"/>
              </a:rPr>
              <a:t>blog.arkive.org</a:t>
            </a:r>
            <a:r>
              <a:rPr lang="en-GB" sz="1000" dirty="0">
                <a:cs typeface="+mn-cs"/>
              </a:rPr>
              <a:t>/2010/10/rat-eradication-planned-for-pacific-island/ &amp; http://</a:t>
            </a:r>
            <a:r>
              <a:rPr lang="en-GB" sz="1000" dirty="0" err="1">
                <a:cs typeface="+mn-cs"/>
              </a:rPr>
              <a:t>www.rspb.org.uk</a:t>
            </a:r>
            <a:r>
              <a:rPr lang="en-GB" sz="1000" dirty="0">
                <a:cs typeface="+mn-cs"/>
              </a:rPr>
              <a:t>/</a:t>
            </a:r>
            <a:r>
              <a:rPr lang="en-GB" sz="1000" dirty="0" err="1">
                <a:cs typeface="+mn-cs"/>
              </a:rPr>
              <a:t>ourwork</a:t>
            </a:r>
            <a:r>
              <a:rPr lang="en-GB" sz="1000" dirty="0">
                <a:cs typeface="+mn-cs"/>
              </a:rPr>
              <a:t>/projects/</a:t>
            </a:r>
            <a:r>
              <a:rPr lang="en-GB" sz="1000" dirty="0" err="1">
                <a:cs typeface="+mn-cs"/>
              </a:rPr>
              <a:t>details.aspx?id</a:t>
            </a:r>
            <a:r>
              <a:rPr lang="en-GB" sz="1000" dirty="0">
                <a:cs typeface="+mn-cs"/>
              </a:rPr>
              <a:t>=tcm:9-241934 </a:t>
            </a:r>
          </a:p>
          <a:p>
            <a:pPr>
              <a:lnSpc>
                <a:spcPct val="90000"/>
              </a:lnSpc>
              <a:defRPr/>
            </a:pPr>
            <a:endParaRPr lang="en-GB" sz="1000" dirty="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buFontTx/>
              <a:buChar char="•"/>
              <a:defRPr/>
            </a:pPr>
            <a:r>
              <a:rPr lang="en-GB" dirty="0">
                <a:cs typeface="+mn-cs"/>
              </a:rPr>
              <a:t>Biological control uses a living organism to reduce or eliminate the population of the invasive species. </a:t>
            </a:r>
          </a:p>
          <a:p>
            <a:pPr>
              <a:buFontTx/>
              <a:buChar char="•"/>
              <a:defRPr/>
            </a:pPr>
            <a:r>
              <a:rPr lang="en-GB" dirty="0">
                <a:cs typeface="+mn-cs"/>
              </a:rPr>
              <a:t>The organism may eat the invasive species or cause it to become diseased - i</a:t>
            </a:r>
            <a:r>
              <a:rPr lang="en-GB" sz="1000" dirty="0">
                <a:cs typeface="+mn-cs"/>
              </a:rPr>
              <a:t>t relies on </a:t>
            </a:r>
            <a:r>
              <a:rPr lang="en-GB" sz="1000" dirty="0">
                <a:cs typeface="+mn-cs"/>
                <a:hlinkClick r:id="rId3" tooltip="Predation"/>
              </a:rPr>
              <a:t>predation</a:t>
            </a:r>
            <a:r>
              <a:rPr lang="en-GB" sz="1000" dirty="0">
                <a:cs typeface="+mn-cs"/>
              </a:rPr>
              <a:t>, </a:t>
            </a:r>
            <a:r>
              <a:rPr lang="en-GB" sz="1000" dirty="0">
                <a:cs typeface="+mn-cs"/>
                <a:hlinkClick r:id="rId4" tooltip="Parasitism"/>
              </a:rPr>
              <a:t>parasitism</a:t>
            </a:r>
            <a:r>
              <a:rPr lang="en-GB" sz="1000" dirty="0">
                <a:cs typeface="+mn-cs"/>
              </a:rPr>
              <a:t>, </a:t>
            </a:r>
            <a:r>
              <a:rPr lang="en-GB" sz="1000" dirty="0">
                <a:cs typeface="+mn-cs"/>
                <a:hlinkClick r:id="rId5" tooltip="Herbivory"/>
              </a:rPr>
              <a:t>herbivory</a:t>
            </a:r>
            <a:r>
              <a:rPr lang="en-GB" sz="1000" dirty="0">
                <a:cs typeface="+mn-cs"/>
              </a:rPr>
              <a:t>, or other natural mechanisms, but typically also involves an active human management role. </a:t>
            </a:r>
            <a:endParaRPr lang="en-GB" dirty="0">
              <a:cs typeface="+mn-cs"/>
            </a:endParaRPr>
          </a:p>
          <a:p>
            <a:pPr>
              <a:buFontTx/>
              <a:buChar char="•"/>
              <a:defRPr/>
            </a:pPr>
            <a:r>
              <a:rPr lang="en-GB" dirty="0">
                <a:cs typeface="+mn-cs"/>
              </a:rPr>
              <a:t>Control agents are often brought from the original habitat of the invasive species.</a:t>
            </a:r>
          </a:p>
          <a:p>
            <a:pPr>
              <a:defRPr/>
            </a:pPr>
            <a:endParaRPr lang="en-GB" sz="1000" dirty="0">
              <a:cs typeface="+mn-cs"/>
            </a:endParaRPr>
          </a:p>
          <a:p>
            <a:pPr>
              <a:defRPr/>
            </a:pPr>
            <a:r>
              <a:rPr lang="en-GB" sz="1000" dirty="0">
                <a:cs typeface="+mn-cs"/>
              </a:rPr>
              <a:t>Images – L: seven-spot ladybird; R: harlequin ladybird – feeding on aphids</a:t>
            </a:r>
          </a:p>
          <a:p>
            <a:pPr>
              <a:defRPr/>
            </a:pPr>
            <a:endParaRPr lang="en-GB" sz="1000" dirty="0">
              <a:cs typeface="+mn-cs"/>
            </a:endParaRPr>
          </a:p>
          <a:p>
            <a:pPr>
              <a:buFontTx/>
              <a:buChar char="•"/>
              <a:defRPr/>
            </a:pPr>
            <a:r>
              <a:rPr lang="en-GB" sz="1000" dirty="0">
                <a:cs typeface="+mn-cs"/>
              </a:rPr>
              <a:t>Ladybirds are often used as biological control agents to control aphids in greenhouse production of crops. Ladybirds are natural predators of aphids, and so one way of controlling aphid numbers is to release more ladybirds into an area to help control the aphid infestation. Depending on the level of pest infestation, as many as 5,000 to 200,000 ladybirds per acre (1 to 50 per square metre) per week could be mass-released. </a:t>
            </a:r>
          </a:p>
          <a:p>
            <a:pPr>
              <a:buFontTx/>
              <a:buChar char="•"/>
              <a:defRPr/>
            </a:pPr>
            <a:r>
              <a:rPr lang="en-GB" sz="1000" dirty="0">
                <a:cs typeface="+mn-cs"/>
              </a:rPr>
              <a:t>However, biological control is risky. </a:t>
            </a:r>
            <a:r>
              <a:rPr lang="en-GB" dirty="0">
                <a:cs typeface="+mn-cs"/>
              </a:rPr>
              <a:t>Proposals for biological control must be carefully assessed to ensure the control species does not become invasive and cause as much damage as the species to be controlled. One example of this is the harlequin ladybird. The harlequin ladybird </a:t>
            </a:r>
            <a:r>
              <a:rPr lang="en-GB" sz="1000" dirty="0">
                <a:cs typeface="+mn-cs"/>
              </a:rPr>
              <a:t>spread to the UK after being imported from East Asia to Europe for commercial pest control of crops, and it is now affecting populations of the UK</a:t>
            </a:r>
            <a:r>
              <a:rPr lang="ja-JP" altLang="en-GB" sz="1000" dirty="0">
                <a:cs typeface="+mn-cs"/>
              </a:rPr>
              <a:t>’</a:t>
            </a:r>
            <a:r>
              <a:rPr lang="en-GB" sz="1000" dirty="0">
                <a:cs typeface="+mn-cs"/>
              </a:rPr>
              <a:t>s native ladybird species, as it is bigger than native species, better protected and able to outcompete native species for food resources.</a:t>
            </a:r>
            <a:endParaRPr lang="en-GB" dirty="0">
              <a:cs typeface="+mn-cs"/>
            </a:endParaRPr>
          </a:p>
          <a:p>
            <a:pPr>
              <a:buFontTx/>
              <a:buChar char="•"/>
              <a:defRPr/>
            </a:pPr>
            <a:endParaRPr lang="en-GB" sz="1000"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5E946FF7-328A-4742-805D-B84A2BEB7ED4}" type="datetimeFigureOut">
              <a:rPr lang="en-US" smtClean="0"/>
              <a:t>11/18/15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A30E4530-B430-734F-B914-0C1BDFE24132}" type="slidenum">
              <a:rPr lang="en-US" smtClean="0"/>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946FF7-328A-4742-805D-B84A2BEB7ED4}" type="datetimeFigureOut">
              <a:rPr lang="en-US" smtClean="0"/>
              <a:t>11/18/15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E4530-B430-734F-B914-0C1BDFE2413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946FF7-328A-4742-805D-B84A2BEB7ED4}" type="datetimeFigureOut">
              <a:rPr lang="en-US" smtClean="0"/>
              <a:t>11/18/15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E4530-B430-734F-B914-0C1BDFE2413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5E946FF7-328A-4742-805D-B84A2BEB7ED4}" type="datetimeFigureOut">
              <a:rPr lang="en-US" smtClean="0"/>
              <a:t>11/18/15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E4530-B430-734F-B914-0C1BDFE24132}" type="slidenum">
              <a:rPr lang="en-US" smtClean="0"/>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5E946FF7-328A-4742-805D-B84A2BEB7ED4}" type="datetimeFigureOut">
              <a:rPr lang="en-US" smtClean="0"/>
              <a:t>11/18/15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E4530-B430-734F-B914-0C1BDFE24132}" type="slidenum">
              <a:rPr lang="en-US" smtClean="0"/>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E946FF7-328A-4742-805D-B84A2BEB7ED4}" type="datetimeFigureOut">
              <a:rPr lang="en-US" smtClean="0"/>
              <a:t>11/18/15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E4530-B430-734F-B914-0C1BDFE24132}" type="slidenum">
              <a:rPr lang="en-US" smtClean="0"/>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E946FF7-328A-4742-805D-B84A2BEB7ED4}" type="datetimeFigureOut">
              <a:rPr lang="en-US" smtClean="0"/>
              <a:t>11/18/15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0E4530-B430-734F-B914-0C1BDFE24132}" type="slidenum">
              <a:rPr lang="en-US" smtClean="0"/>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5E946FF7-328A-4742-805D-B84A2BEB7ED4}" type="datetimeFigureOut">
              <a:rPr lang="en-US" smtClean="0"/>
              <a:t>11/18/15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0E4530-B430-734F-B914-0C1BDFE24132}" type="slidenum">
              <a:rPr lang="en-US" smtClean="0"/>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946FF7-328A-4742-805D-B84A2BEB7ED4}" type="datetimeFigureOut">
              <a:rPr lang="en-US" smtClean="0"/>
              <a:t>11/18/15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0E4530-B430-734F-B914-0C1BDFE2413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5E946FF7-328A-4742-805D-B84A2BEB7ED4}" type="datetimeFigureOut">
              <a:rPr lang="en-US" smtClean="0"/>
              <a:t>11/18/15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E4530-B430-734F-B914-0C1BDFE24132}" type="slidenum">
              <a:rPr lang="en-US" smtClean="0"/>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5E946FF7-328A-4742-805D-B84A2BEB7ED4}" type="datetimeFigureOut">
              <a:rPr lang="en-US" smtClean="0"/>
              <a:t>11/18/15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E4530-B430-734F-B914-0C1BDFE24132}" type="slidenum">
              <a:rPr lang="en-US" smtClean="0"/>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5E946FF7-328A-4742-805D-B84A2BEB7ED4}" type="datetimeFigureOut">
              <a:rPr lang="en-US" smtClean="0"/>
              <a:t>11/18/15</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A30E4530-B430-734F-B914-0C1BDFE2413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www.arkive.org/henderson-petrel/pterodroma-atrata/video-14"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93836" y="25388"/>
            <a:ext cx="5120640" cy="1581150"/>
          </a:xfrm>
        </p:spPr>
        <p:txBody>
          <a:bodyPr>
            <a:normAutofit fontScale="92500" lnSpcReduction="20000"/>
          </a:bodyPr>
          <a:lstStyle/>
          <a:p>
            <a:pPr algn="ctr"/>
            <a:r>
              <a:rPr lang="en-US" sz="3600" dirty="0" smtClean="0">
                <a:solidFill>
                  <a:srgbClr val="FFFFFF"/>
                </a:solidFill>
              </a:rPr>
              <a:t>Unit 4</a:t>
            </a:r>
          </a:p>
          <a:p>
            <a:pPr algn="ctr"/>
            <a:r>
              <a:rPr lang="en-US" sz="3600" dirty="0" smtClean="0">
                <a:solidFill>
                  <a:srgbClr val="FFFFFF"/>
                </a:solidFill>
              </a:rPr>
              <a:t>Lesson 4 </a:t>
            </a:r>
          </a:p>
          <a:p>
            <a:pPr algn="ctr"/>
            <a:r>
              <a:rPr lang="en-US" sz="3600" dirty="0" smtClean="0">
                <a:solidFill>
                  <a:srgbClr val="FFFFFF"/>
                </a:solidFill>
              </a:rPr>
              <a:t>11/18/15</a:t>
            </a:r>
            <a:endParaRPr lang="en-US" sz="3600" dirty="0">
              <a:solidFill>
                <a:srgbClr val="FFFFFF"/>
              </a:solidFill>
            </a:endParaRPr>
          </a:p>
        </p:txBody>
      </p:sp>
      <p:sp>
        <p:nvSpPr>
          <p:cNvPr id="2" name="Title 1"/>
          <p:cNvSpPr>
            <a:spLocks noGrp="1"/>
          </p:cNvSpPr>
          <p:nvPr>
            <p:ph type="title"/>
          </p:nvPr>
        </p:nvSpPr>
        <p:spPr>
          <a:xfrm>
            <a:off x="3739896" y="1992385"/>
            <a:ext cx="5120640" cy="5365750"/>
          </a:xfrm>
        </p:spPr>
        <p:txBody>
          <a:bodyPr>
            <a:normAutofit fontScale="90000"/>
          </a:bodyPr>
          <a:lstStyle/>
          <a:p>
            <a:r>
              <a:rPr lang="en-US" sz="4400" dirty="0"/>
              <a:t>SWBAT </a:t>
            </a:r>
            <a:r>
              <a:rPr lang="en-US" sz="4400" dirty="0" smtClean="0"/>
              <a:t>describe </a:t>
            </a:r>
            <a:r>
              <a:rPr lang="en-US" sz="4400" dirty="0"/>
              <a:t>the methods</a:t>
            </a:r>
            <a:br>
              <a:rPr lang="en-US" sz="4400" dirty="0"/>
            </a:br>
            <a:r>
              <a:rPr lang="en-US" sz="4400" dirty="0" smtClean="0"/>
              <a:t> humans use to control invasive species.</a:t>
            </a:r>
            <a:br>
              <a:rPr lang="en-US" sz="4400" dirty="0" smtClean="0"/>
            </a:br>
            <a:r>
              <a:rPr lang="en-US" sz="4400" u="sng" dirty="0" smtClean="0"/>
              <a:t>Do Now:</a:t>
            </a:r>
            <a:r>
              <a:rPr lang="en-US" sz="4400" dirty="0"/>
              <a:t/>
            </a:r>
            <a:br>
              <a:rPr lang="en-US" sz="4400" dirty="0"/>
            </a:br>
            <a:r>
              <a:rPr lang="en-US" sz="4400" dirty="0"/>
              <a:t>What are three characteristics of invasive species that allows them to thrive?</a:t>
            </a:r>
            <a:r>
              <a:rPr lang="en-US" sz="4800" dirty="0"/>
              <a:t/>
            </a:r>
            <a:br>
              <a:rPr lang="en-US" sz="4800" dirty="0"/>
            </a:br>
            <a:endParaRPr lang="en-US" sz="4800" dirty="0"/>
          </a:p>
        </p:txBody>
      </p:sp>
    </p:spTree>
    <p:extLst>
      <p:ext uri="{BB962C8B-B14F-4D97-AF65-F5344CB8AC3E}">
        <p14:creationId xmlns:p14="http://schemas.microsoft.com/office/powerpoint/2010/main" val="41331941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Agenda</a:t>
            </a:r>
            <a:endParaRPr lang="en-US" dirty="0"/>
          </a:p>
        </p:txBody>
      </p:sp>
      <p:sp>
        <p:nvSpPr>
          <p:cNvPr id="3" name="Content Placeholder 2"/>
          <p:cNvSpPr>
            <a:spLocks noGrp="1"/>
          </p:cNvSpPr>
          <p:nvPr>
            <p:ph sz="quarter" idx="13"/>
          </p:nvPr>
        </p:nvSpPr>
        <p:spPr/>
        <p:txBody>
          <a:bodyPr/>
          <a:lstStyle/>
          <a:p>
            <a:r>
              <a:rPr lang="en-US" sz="4400" dirty="0" smtClean="0"/>
              <a:t>Lecture</a:t>
            </a:r>
          </a:p>
          <a:p>
            <a:r>
              <a:rPr lang="en-US" sz="4400" dirty="0" smtClean="0"/>
              <a:t>Article/Discussion</a:t>
            </a:r>
          </a:p>
          <a:p>
            <a:r>
              <a:rPr lang="en-US" sz="4400" dirty="0" smtClean="0"/>
              <a:t>Pass Back </a:t>
            </a:r>
            <a:r>
              <a:rPr lang="en-US" sz="4400" dirty="0" smtClean="0"/>
              <a:t>Exams</a:t>
            </a:r>
          </a:p>
          <a:p>
            <a:r>
              <a:rPr lang="en-US" sz="4400" dirty="0" smtClean="0"/>
              <a:t>Turn and Talk to share out the homework</a:t>
            </a:r>
            <a:endParaRPr lang="en-US" sz="4400" dirty="0" smtClean="0"/>
          </a:p>
          <a:p>
            <a:endParaRPr lang="en-US" sz="4400" dirty="0" smtClean="0"/>
          </a:p>
          <a:p>
            <a:endParaRPr lang="en-US" dirty="0"/>
          </a:p>
        </p:txBody>
      </p:sp>
    </p:spTree>
    <p:extLst>
      <p:ext uri="{BB962C8B-B14F-4D97-AF65-F5344CB8AC3E}">
        <p14:creationId xmlns:p14="http://schemas.microsoft.com/office/powerpoint/2010/main" val="198599369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647700" y="149225"/>
            <a:ext cx="8229600" cy="1143000"/>
          </a:xfrm>
        </p:spPr>
        <p:txBody>
          <a:bodyPr>
            <a:normAutofit/>
          </a:bodyPr>
          <a:lstStyle/>
          <a:p>
            <a:pPr algn="ctr"/>
            <a:r>
              <a:rPr lang="en-GB" sz="4400" dirty="0">
                <a:latin typeface="Arial" charset="0"/>
              </a:rPr>
              <a:t>Controlling Invasive Species</a:t>
            </a:r>
          </a:p>
        </p:txBody>
      </p:sp>
      <p:sp>
        <p:nvSpPr>
          <p:cNvPr id="28674" name="Rectangle 3"/>
          <p:cNvSpPr>
            <a:spLocks noGrp="1" noChangeArrowheads="1"/>
          </p:cNvSpPr>
          <p:nvPr>
            <p:ph type="body" idx="4294967295"/>
          </p:nvPr>
        </p:nvSpPr>
        <p:spPr>
          <a:xfrm>
            <a:off x="457200" y="1676400"/>
            <a:ext cx="8420100" cy="5181600"/>
          </a:xfrm>
          <a:prstGeom prst="rect">
            <a:avLst/>
          </a:prstGeom>
        </p:spPr>
        <p:txBody>
          <a:bodyPr/>
          <a:lstStyle/>
          <a:p>
            <a:pPr>
              <a:lnSpc>
                <a:spcPct val="90000"/>
              </a:lnSpc>
            </a:pPr>
            <a:r>
              <a:rPr lang="en-GB" sz="3200" dirty="0">
                <a:latin typeface="Arial" charset="0"/>
              </a:rPr>
              <a:t>Controlling invasive species </a:t>
            </a:r>
            <a:r>
              <a:rPr lang="en-GB" sz="3200" dirty="0" smtClean="0">
                <a:latin typeface="Arial" charset="0"/>
              </a:rPr>
              <a:t>is difficult and expensive. </a:t>
            </a:r>
            <a:endParaRPr lang="en-GB" sz="3200" dirty="0">
              <a:latin typeface="Arial" charset="0"/>
            </a:endParaRPr>
          </a:p>
          <a:p>
            <a:pPr>
              <a:lnSpc>
                <a:spcPct val="90000"/>
              </a:lnSpc>
            </a:pPr>
            <a:r>
              <a:rPr lang="en-GB" sz="3200" dirty="0" smtClean="0">
                <a:latin typeface="Arial" charset="0"/>
              </a:rPr>
              <a:t>There </a:t>
            </a:r>
            <a:r>
              <a:rPr lang="en-GB" sz="3200" dirty="0">
                <a:latin typeface="Arial" charset="0"/>
              </a:rPr>
              <a:t>are four </a:t>
            </a:r>
            <a:r>
              <a:rPr lang="en-GB" sz="3200" dirty="0" smtClean="0">
                <a:latin typeface="Arial" charset="0"/>
              </a:rPr>
              <a:t>ways to control invasive species:</a:t>
            </a:r>
            <a:endParaRPr lang="en-GB" sz="3200" dirty="0">
              <a:latin typeface="Arial" charset="0"/>
            </a:endParaRPr>
          </a:p>
          <a:p>
            <a:pPr lvl="1">
              <a:lnSpc>
                <a:spcPct val="90000"/>
              </a:lnSpc>
            </a:pPr>
            <a:r>
              <a:rPr lang="en-GB" sz="3200" dirty="0">
                <a:latin typeface="Arial" charset="0"/>
              </a:rPr>
              <a:t>Physical control</a:t>
            </a:r>
          </a:p>
          <a:p>
            <a:pPr lvl="1">
              <a:lnSpc>
                <a:spcPct val="90000"/>
              </a:lnSpc>
            </a:pPr>
            <a:r>
              <a:rPr lang="en-GB" sz="3200" dirty="0">
                <a:latin typeface="Arial" charset="0"/>
              </a:rPr>
              <a:t>Chemical control</a:t>
            </a:r>
          </a:p>
          <a:p>
            <a:pPr lvl="1">
              <a:lnSpc>
                <a:spcPct val="90000"/>
              </a:lnSpc>
            </a:pPr>
            <a:r>
              <a:rPr lang="en-GB" sz="3200" dirty="0">
                <a:latin typeface="Arial" charset="0"/>
              </a:rPr>
              <a:t>Biological control </a:t>
            </a:r>
          </a:p>
          <a:p>
            <a:pPr lvl="1">
              <a:lnSpc>
                <a:spcPct val="90000"/>
              </a:lnSpc>
            </a:pPr>
            <a:r>
              <a:rPr lang="en-GB" sz="3200" dirty="0">
                <a:latin typeface="Arial" charset="0"/>
              </a:rPr>
              <a:t>Prevention</a:t>
            </a:r>
          </a:p>
        </p:txBody>
      </p:sp>
      <p:pic>
        <p:nvPicPr>
          <p:cNvPr id="28675" name="Picture 5" descr="Conservationists-clearing--Pleomele-halapepe-stand-of-invasive-pl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0950" y="3733800"/>
            <a:ext cx="3352800"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59623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57200" y="609600"/>
            <a:ext cx="8229600" cy="1143000"/>
          </a:xfrm>
        </p:spPr>
        <p:txBody>
          <a:bodyPr>
            <a:noAutofit/>
          </a:bodyPr>
          <a:lstStyle/>
          <a:p>
            <a:pPr algn="ctr"/>
            <a:r>
              <a:rPr lang="en-GB" sz="4400" dirty="0">
                <a:latin typeface="Arial" charset="0"/>
              </a:rPr>
              <a:t>Physical Control of Invasive Species</a:t>
            </a:r>
          </a:p>
        </p:txBody>
      </p:sp>
      <p:sp>
        <p:nvSpPr>
          <p:cNvPr id="57347" name="Rectangle 3"/>
          <p:cNvSpPr>
            <a:spLocks noGrp="1" noChangeArrowheads="1"/>
          </p:cNvSpPr>
          <p:nvPr>
            <p:ph type="body" idx="4294967295"/>
          </p:nvPr>
        </p:nvSpPr>
        <p:spPr>
          <a:xfrm>
            <a:off x="335469" y="1752600"/>
            <a:ext cx="8229600" cy="5029200"/>
          </a:xfrm>
          <a:prstGeom prst="rect">
            <a:avLst/>
          </a:prstGeom>
        </p:spPr>
        <p:txBody>
          <a:bodyPr>
            <a:normAutofit/>
          </a:bodyPr>
          <a:lstStyle/>
          <a:p>
            <a:pPr>
              <a:lnSpc>
                <a:spcPct val="80000"/>
              </a:lnSpc>
              <a:buFontTx/>
              <a:buNone/>
            </a:pPr>
            <a:r>
              <a:rPr lang="en-GB" sz="3600" dirty="0">
                <a:latin typeface="Arial" charset="0"/>
              </a:rPr>
              <a:t>Controlling plants:</a:t>
            </a:r>
          </a:p>
          <a:p>
            <a:pPr>
              <a:lnSpc>
                <a:spcPct val="80000"/>
              </a:lnSpc>
            </a:pPr>
            <a:r>
              <a:rPr lang="en-GB" sz="3600" dirty="0" smtClean="0">
                <a:latin typeface="Arial" charset="0"/>
              </a:rPr>
              <a:t>Remove </a:t>
            </a:r>
            <a:r>
              <a:rPr lang="en-GB" sz="3600" dirty="0">
                <a:latin typeface="Arial" charset="0"/>
              </a:rPr>
              <a:t>of plants by hand </a:t>
            </a:r>
            <a:r>
              <a:rPr lang="en-GB" sz="3600" dirty="0" smtClean="0">
                <a:latin typeface="Arial" charset="0"/>
              </a:rPr>
              <a:t>or machine</a:t>
            </a:r>
            <a:endParaRPr lang="en-GB" sz="3600" dirty="0">
              <a:latin typeface="Arial" charset="0"/>
            </a:endParaRPr>
          </a:p>
          <a:p>
            <a:pPr>
              <a:lnSpc>
                <a:spcPct val="80000"/>
              </a:lnSpc>
            </a:pPr>
            <a:r>
              <a:rPr lang="en-GB" sz="3600" dirty="0">
                <a:latin typeface="Arial" charset="0"/>
              </a:rPr>
              <a:t>Installation of </a:t>
            </a:r>
            <a:r>
              <a:rPr lang="en-GB" sz="3600" dirty="0" smtClean="0">
                <a:latin typeface="Arial" charset="0"/>
              </a:rPr>
              <a:t>barriers</a:t>
            </a:r>
            <a:endParaRPr lang="en-GB" sz="3600" dirty="0">
              <a:latin typeface="Arial" charset="0"/>
            </a:endParaRPr>
          </a:p>
          <a:p>
            <a:pPr>
              <a:lnSpc>
                <a:spcPct val="80000"/>
              </a:lnSpc>
              <a:buFontTx/>
              <a:buNone/>
            </a:pPr>
            <a:endParaRPr lang="en-GB" sz="3600" dirty="0">
              <a:latin typeface="Arial" charset="0"/>
            </a:endParaRPr>
          </a:p>
          <a:p>
            <a:pPr>
              <a:lnSpc>
                <a:spcPct val="80000"/>
              </a:lnSpc>
              <a:buFontTx/>
              <a:buNone/>
            </a:pPr>
            <a:r>
              <a:rPr lang="en-GB" sz="3600" dirty="0">
                <a:latin typeface="Arial" charset="0"/>
              </a:rPr>
              <a:t>Controlling animals:</a:t>
            </a:r>
          </a:p>
          <a:p>
            <a:pPr>
              <a:lnSpc>
                <a:spcPct val="80000"/>
              </a:lnSpc>
            </a:pPr>
            <a:r>
              <a:rPr lang="en-GB" sz="3600" dirty="0" smtClean="0">
                <a:latin typeface="Arial" charset="0"/>
              </a:rPr>
              <a:t>Trapping </a:t>
            </a:r>
            <a:r>
              <a:rPr lang="en-GB" sz="3600" dirty="0">
                <a:latin typeface="Arial" charset="0"/>
              </a:rPr>
              <a:t>and hunting</a:t>
            </a:r>
          </a:p>
          <a:p>
            <a:pPr>
              <a:lnSpc>
                <a:spcPct val="80000"/>
              </a:lnSpc>
            </a:pPr>
            <a:r>
              <a:rPr lang="en-GB" sz="3600" dirty="0">
                <a:latin typeface="Arial" charset="0"/>
              </a:rPr>
              <a:t>Putting up barriers or fences</a:t>
            </a:r>
          </a:p>
        </p:txBody>
      </p:sp>
      <p:pic>
        <p:nvPicPr>
          <p:cNvPr id="57352" name="Picture 8" descr="Red-deer-standing-on-hind-legs-to-feed-on-tree-lea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229" y="3299098"/>
            <a:ext cx="2168185" cy="325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70872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3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552450" y="0"/>
            <a:ext cx="8591550" cy="1066801"/>
          </a:xfrm>
        </p:spPr>
        <p:txBody>
          <a:bodyPr/>
          <a:lstStyle/>
          <a:p>
            <a:r>
              <a:rPr lang="en-GB" b="1" dirty="0">
                <a:latin typeface="Arial" charset="0"/>
              </a:rPr>
              <a:t>Chemical Control of Invasive Species</a:t>
            </a:r>
          </a:p>
        </p:txBody>
      </p:sp>
      <p:sp>
        <p:nvSpPr>
          <p:cNvPr id="32770" name="Rectangle 3"/>
          <p:cNvSpPr>
            <a:spLocks noGrp="1" noChangeArrowheads="1"/>
          </p:cNvSpPr>
          <p:nvPr>
            <p:ph type="body" idx="4294967295"/>
          </p:nvPr>
        </p:nvSpPr>
        <p:spPr>
          <a:xfrm>
            <a:off x="228600" y="1323975"/>
            <a:ext cx="8229600" cy="4381500"/>
          </a:xfrm>
          <a:prstGeom prst="rect">
            <a:avLst/>
          </a:prstGeom>
        </p:spPr>
        <p:txBody>
          <a:bodyPr>
            <a:normAutofit/>
          </a:bodyPr>
          <a:lstStyle/>
          <a:p>
            <a:r>
              <a:rPr lang="en-GB" sz="3600" dirty="0">
                <a:latin typeface="Arial" charset="0"/>
              </a:rPr>
              <a:t>Chemical </a:t>
            </a:r>
            <a:r>
              <a:rPr lang="en-GB" sz="3600" dirty="0" smtClean="0">
                <a:latin typeface="Arial" charset="0"/>
              </a:rPr>
              <a:t>control: Applying </a:t>
            </a:r>
            <a:r>
              <a:rPr lang="en-GB" sz="3600" dirty="0">
                <a:latin typeface="Arial" charset="0"/>
              </a:rPr>
              <a:t>poison to eliminate invasive species</a:t>
            </a:r>
          </a:p>
          <a:p>
            <a:pPr lvl="1"/>
            <a:r>
              <a:rPr lang="en-GB" sz="3600" dirty="0" smtClean="0">
                <a:latin typeface="Arial" charset="0"/>
              </a:rPr>
              <a:t>Use </a:t>
            </a:r>
            <a:r>
              <a:rPr lang="en-GB" sz="3600" dirty="0">
                <a:latin typeface="Arial" charset="0"/>
              </a:rPr>
              <a:t>rodenticide (rat poison)</a:t>
            </a:r>
          </a:p>
          <a:p>
            <a:r>
              <a:rPr lang="en-GB" sz="3600" dirty="0">
                <a:latin typeface="Arial" charset="0"/>
              </a:rPr>
              <a:t>Insecticides &amp; pesticides </a:t>
            </a:r>
          </a:p>
          <a:p>
            <a:pPr>
              <a:buFontTx/>
              <a:buNone/>
            </a:pPr>
            <a:r>
              <a:rPr lang="en-GB" sz="3600" dirty="0">
                <a:latin typeface="Arial" charset="0"/>
              </a:rPr>
              <a:t>    to control insect pests</a:t>
            </a:r>
          </a:p>
          <a:p>
            <a:r>
              <a:rPr lang="en-GB" sz="3600" dirty="0">
                <a:latin typeface="Arial" charset="0"/>
              </a:rPr>
              <a:t>Herbicides (weed-killer)</a:t>
            </a:r>
          </a:p>
          <a:p>
            <a:pPr>
              <a:buFontTx/>
              <a:buNone/>
            </a:pPr>
            <a:r>
              <a:rPr lang="en-GB" sz="3600" dirty="0">
                <a:latin typeface="Arial" charset="0"/>
              </a:rPr>
              <a:t>    to control plants</a:t>
            </a:r>
          </a:p>
          <a:p>
            <a:endParaRPr lang="en-GB" sz="2800" dirty="0">
              <a:latin typeface="Arial" charset="0"/>
            </a:endParaRPr>
          </a:p>
        </p:txBody>
      </p:sp>
      <p:pic>
        <p:nvPicPr>
          <p:cNvPr id="58372" name="Picture 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26460" t="26144" r="46069" b="47250"/>
          <a:stretch>
            <a:fillRect/>
          </a:stretch>
        </p:blipFill>
        <p:spPr bwMode="auto">
          <a:xfrm>
            <a:off x="5773710" y="4603750"/>
            <a:ext cx="2684489" cy="19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8518758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77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77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77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457200" y="171450"/>
            <a:ext cx="8229600" cy="1143000"/>
          </a:xfrm>
        </p:spPr>
        <p:txBody>
          <a:bodyPr>
            <a:noAutofit/>
          </a:bodyPr>
          <a:lstStyle/>
          <a:p>
            <a:pPr algn="ctr"/>
            <a:r>
              <a:rPr lang="en-GB" sz="4400" dirty="0">
                <a:latin typeface="Arial" charset="0"/>
              </a:rPr>
              <a:t>Biological Control of Invasive Species</a:t>
            </a:r>
          </a:p>
        </p:txBody>
      </p:sp>
      <p:sp>
        <p:nvSpPr>
          <p:cNvPr id="34818" name="Rectangle 3"/>
          <p:cNvSpPr>
            <a:spLocks noGrp="1" noChangeArrowheads="1"/>
          </p:cNvSpPr>
          <p:nvPr>
            <p:ph type="body" idx="4294967295"/>
          </p:nvPr>
        </p:nvSpPr>
        <p:spPr>
          <a:xfrm>
            <a:off x="304800" y="1600200"/>
            <a:ext cx="8610600" cy="4648200"/>
          </a:xfrm>
          <a:prstGeom prst="rect">
            <a:avLst/>
          </a:prstGeom>
        </p:spPr>
        <p:txBody>
          <a:bodyPr/>
          <a:lstStyle/>
          <a:p>
            <a:r>
              <a:rPr lang="en-GB" sz="3200" dirty="0">
                <a:latin typeface="Arial" charset="0"/>
              </a:rPr>
              <a:t>Uses a living organism to control invasive species</a:t>
            </a:r>
          </a:p>
          <a:p>
            <a:r>
              <a:rPr lang="en-GB" sz="3200" dirty="0">
                <a:latin typeface="Arial" charset="0"/>
              </a:rPr>
              <a:t>M</a:t>
            </a:r>
            <a:r>
              <a:rPr lang="en-GB" sz="3200" dirty="0" smtClean="0">
                <a:latin typeface="Arial" charset="0"/>
              </a:rPr>
              <a:t>ay </a:t>
            </a:r>
            <a:r>
              <a:rPr lang="en-GB" sz="3200" dirty="0">
                <a:latin typeface="Arial" charset="0"/>
              </a:rPr>
              <a:t>eat the invasive species or cause it to become diseased </a:t>
            </a:r>
          </a:p>
          <a:p>
            <a:r>
              <a:rPr lang="en-GB" sz="3200" dirty="0" smtClean="0">
                <a:latin typeface="Arial" charset="0"/>
              </a:rPr>
              <a:t>Must ensure </a:t>
            </a:r>
            <a:r>
              <a:rPr lang="en-GB" sz="3200" dirty="0">
                <a:latin typeface="Arial" charset="0"/>
              </a:rPr>
              <a:t>the control species will not become invasive itself</a:t>
            </a:r>
          </a:p>
        </p:txBody>
      </p:sp>
      <p:pic>
        <p:nvPicPr>
          <p:cNvPr id="34819" name="Picture 5" descr="Seven-spot-ladybird-eating-aph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2121" y="4950519"/>
            <a:ext cx="2289175" cy="152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7" descr="Harlequin-ladybird-feeding-on-aphi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6238" y="4950519"/>
            <a:ext cx="2155825" cy="158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0" name="Rectangle 8"/>
          <p:cNvSpPr>
            <a:spLocks noChangeArrowheads="1"/>
          </p:cNvSpPr>
          <p:nvPr/>
        </p:nvSpPr>
        <p:spPr bwMode="auto">
          <a:xfrm>
            <a:off x="23813" y="5257800"/>
            <a:ext cx="15255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200">
                <a:solidFill>
                  <a:schemeClr val="bg1"/>
                </a:solidFill>
                <a:cs typeface="Arial" charset="0"/>
              </a:rPr>
              <a:t>Seven-spot ladybird</a:t>
            </a:r>
          </a:p>
        </p:txBody>
      </p:sp>
      <p:sp>
        <p:nvSpPr>
          <p:cNvPr id="59401" name="Rectangle 9"/>
          <p:cNvSpPr>
            <a:spLocks noChangeArrowheads="1"/>
          </p:cNvSpPr>
          <p:nvPr/>
        </p:nvSpPr>
        <p:spPr bwMode="auto">
          <a:xfrm>
            <a:off x="7612063" y="5257800"/>
            <a:ext cx="14049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200">
                <a:solidFill>
                  <a:schemeClr val="bg1"/>
                </a:solidFill>
                <a:cs typeface="Arial" charset="0"/>
              </a:rPr>
              <a:t>Harlequin ladybird</a:t>
            </a:r>
          </a:p>
        </p:txBody>
      </p:sp>
    </p:spTree>
    <p:extLst>
      <p:ext uri="{BB962C8B-B14F-4D97-AF65-F5344CB8AC3E}">
        <p14:creationId xmlns:p14="http://schemas.microsoft.com/office/powerpoint/2010/main" val="4781811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normAutofit/>
          </a:bodyPr>
          <a:lstStyle/>
          <a:p>
            <a:pPr algn="ctr"/>
            <a:r>
              <a:rPr lang="en-GB" sz="4400" dirty="0">
                <a:latin typeface="Arial" charset="0"/>
              </a:rPr>
              <a:t>Preventing Invasive Species</a:t>
            </a:r>
          </a:p>
        </p:txBody>
      </p:sp>
      <p:sp>
        <p:nvSpPr>
          <p:cNvPr id="36866" name="Rectangle 3"/>
          <p:cNvSpPr>
            <a:spLocks noGrp="1" noChangeArrowheads="1"/>
          </p:cNvSpPr>
          <p:nvPr>
            <p:ph type="body" idx="4294967295"/>
          </p:nvPr>
        </p:nvSpPr>
        <p:spPr>
          <a:xfrm>
            <a:off x="304800" y="1492250"/>
            <a:ext cx="8229600" cy="4984750"/>
          </a:xfrm>
          <a:prstGeom prst="rect">
            <a:avLst/>
          </a:prstGeom>
        </p:spPr>
        <p:txBody>
          <a:bodyPr/>
          <a:lstStyle/>
          <a:p>
            <a:r>
              <a:rPr lang="en-GB" sz="3600" dirty="0">
                <a:latin typeface="Arial" charset="0"/>
              </a:rPr>
              <a:t>Prevention is better than cure! </a:t>
            </a:r>
          </a:p>
          <a:p>
            <a:r>
              <a:rPr lang="en-GB" sz="3600" dirty="0" smtClean="0">
                <a:latin typeface="Arial" charset="0"/>
              </a:rPr>
              <a:t>Prevention:</a:t>
            </a:r>
          </a:p>
          <a:p>
            <a:pPr lvl="1"/>
            <a:r>
              <a:rPr lang="en-GB" sz="3600" dirty="0" smtClean="0">
                <a:latin typeface="Arial" charset="0"/>
              </a:rPr>
              <a:t>From being introduced in the first place</a:t>
            </a:r>
          </a:p>
          <a:p>
            <a:pPr lvl="1"/>
            <a:r>
              <a:rPr lang="en-GB" sz="3600" dirty="0" smtClean="0">
                <a:latin typeface="Arial" charset="0"/>
              </a:rPr>
              <a:t>From spreading</a:t>
            </a:r>
          </a:p>
          <a:p>
            <a:pPr lvl="1"/>
            <a:endParaRPr lang="en-GB" dirty="0">
              <a:latin typeface="Arial" charset="0"/>
            </a:endParaRPr>
          </a:p>
        </p:txBody>
      </p:sp>
      <p:pic>
        <p:nvPicPr>
          <p:cNvPr id="36867" name="Picture 9" descr="Figure 4. You can help prevent the spread of aquatic invasive species, including zebra and quagga mussels."/>
          <p:cNvPicPr>
            <a:picLocks noChangeAspect="1" noChangeArrowheads="1"/>
          </p:cNvPicPr>
          <p:nvPr/>
        </p:nvPicPr>
        <p:blipFill>
          <a:blip r:embed="rId2">
            <a:extLst>
              <a:ext uri="{28A0092B-C50C-407E-A947-70E740481C1C}">
                <a14:useLocalDpi xmlns:a14="http://schemas.microsoft.com/office/drawing/2010/main" val="0"/>
              </a:ext>
            </a:extLst>
          </a:blip>
          <a:srcRect l="3937" t="739" r="1968" b="1477"/>
          <a:stretch>
            <a:fillRect/>
          </a:stretch>
        </p:blipFill>
        <p:spPr bwMode="auto">
          <a:xfrm>
            <a:off x="6727760" y="3509608"/>
            <a:ext cx="2416239" cy="334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31710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6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8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Review</a:t>
            </a:r>
            <a:endParaRPr lang="en-US" sz="5400" dirty="0"/>
          </a:p>
        </p:txBody>
      </p:sp>
      <p:sp>
        <p:nvSpPr>
          <p:cNvPr id="3" name="Content Placeholder 2"/>
          <p:cNvSpPr>
            <a:spLocks noGrp="1"/>
          </p:cNvSpPr>
          <p:nvPr>
            <p:ph sz="quarter" idx="13"/>
          </p:nvPr>
        </p:nvSpPr>
        <p:spPr/>
        <p:txBody>
          <a:bodyPr>
            <a:normAutofit/>
          </a:bodyPr>
          <a:lstStyle/>
          <a:p>
            <a:r>
              <a:rPr lang="en-US" sz="5400" dirty="0" smtClean="0"/>
              <a:t>What are </a:t>
            </a:r>
            <a:r>
              <a:rPr lang="en-US" sz="5400" smtClean="0"/>
              <a:t>the four </a:t>
            </a:r>
            <a:r>
              <a:rPr lang="en-US" sz="5400" dirty="0" smtClean="0"/>
              <a:t>main methods that humans use to control invasive species?</a:t>
            </a:r>
            <a:endParaRPr lang="en-US" sz="5400" dirty="0"/>
          </a:p>
        </p:txBody>
      </p:sp>
    </p:spTree>
    <p:extLst>
      <p:ext uri="{BB962C8B-B14F-4D97-AF65-F5344CB8AC3E}">
        <p14:creationId xmlns:p14="http://schemas.microsoft.com/office/powerpoint/2010/main" val="31488203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Homework:</a:t>
            </a:r>
            <a:endParaRPr lang="en-US" dirty="0"/>
          </a:p>
        </p:txBody>
      </p:sp>
      <p:sp>
        <p:nvSpPr>
          <p:cNvPr id="3" name="Content Placeholder 2"/>
          <p:cNvSpPr>
            <a:spLocks noGrp="1"/>
          </p:cNvSpPr>
          <p:nvPr>
            <p:ph sz="quarter" idx="13"/>
          </p:nvPr>
        </p:nvSpPr>
        <p:spPr/>
        <p:txBody>
          <a:bodyPr>
            <a:normAutofit/>
          </a:bodyPr>
          <a:lstStyle/>
          <a:p>
            <a:r>
              <a:rPr lang="en-US" sz="3600" dirty="0" smtClean="0"/>
              <a:t>Research an example of when biological control was used for an invasive species and it failed.</a:t>
            </a:r>
          </a:p>
          <a:p>
            <a:r>
              <a:rPr lang="en-US" sz="3600" dirty="0" smtClean="0"/>
              <a:t>List the species that was used</a:t>
            </a:r>
          </a:p>
          <a:p>
            <a:r>
              <a:rPr lang="en-US" sz="3600" dirty="0" smtClean="0"/>
              <a:t>Cite your source!</a:t>
            </a:r>
            <a:endParaRPr lang="en-US" sz="3600" dirty="0"/>
          </a:p>
        </p:txBody>
      </p:sp>
    </p:spTree>
    <p:extLst>
      <p:ext uri="{BB962C8B-B14F-4D97-AF65-F5344CB8AC3E}">
        <p14:creationId xmlns:p14="http://schemas.microsoft.com/office/powerpoint/2010/main" val="184380969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SOHO.thmx</Template>
  <TotalTime>111</TotalTime>
  <Words>1051</Words>
  <Application>Microsoft Macintosh PowerPoint</Application>
  <PresentationFormat>On-screen Show (4:3)</PresentationFormat>
  <Paragraphs>83</Paragraphs>
  <Slides>9</Slides>
  <Notes>4</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Soho</vt:lpstr>
      <vt:lpstr>SWBAT describe the methods  humans use to control invasive species. Do Now: What are three characteristics of invasive species that allows them to thrive? </vt:lpstr>
      <vt:lpstr>Agenda</vt:lpstr>
      <vt:lpstr>Controlling Invasive Species</vt:lpstr>
      <vt:lpstr>Physical Control of Invasive Species</vt:lpstr>
      <vt:lpstr>Chemical Control of Invasive Species</vt:lpstr>
      <vt:lpstr>Biological Control of Invasive Species</vt:lpstr>
      <vt:lpstr>Preventing Invasive Species</vt:lpstr>
      <vt:lpstr>Review</vt:lpstr>
      <vt:lpstr>Homework: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SWBAT identify and describe the methods  humans use to control invasive species</dc:title>
  <dc:creator>Kayla McDaniel</dc:creator>
  <cp:lastModifiedBy>Kayla McDaniel</cp:lastModifiedBy>
  <cp:revision>20</cp:revision>
  <dcterms:created xsi:type="dcterms:W3CDTF">2013-11-07T07:35:19Z</dcterms:created>
  <dcterms:modified xsi:type="dcterms:W3CDTF">2015-11-18T15:55:36Z</dcterms:modified>
</cp:coreProperties>
</file>