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13"/>
  </p:notesMasterIdLst>
  <p:sldIdLst>
    <p:sldId id="256" r:id="rId2"/>
    <p:sldId id="271" r:id="rId3"/>
    <p:sldId id="262" r:id="rId4"/>
    <p:sldId id="263" r:id="rId5"/>
    <p:sldId id="264" r:id="rId6"/>
    <p:sldId id="265" r:id="rId7"/>
    <p:sldId id="266" r:id="rId8"/>
    <p:sldId id="267" r:id="rId9"/>
    <p:sldId id="272" r:id="rId10"/>
    <p:sldId id="273"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8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04D2E-E6F3-5740-9E0B-D3CD11BD8F9D}" type="datetimeFigureOut">
              <a:rPr lang="en-US" smtClean="0"/>
              <a:t>11/16/15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59CE2-7420-0F4B-9AD0-09BEB5657D86}" type="slidenum">
              <a:rPr lang="en-US" smtClean="0"/>
              <a:t>‹#›</a:t>
            </a:fld>
            <a:endParaRPr lang="en-US"/>
          </a:p>
        </p:txBody>
      </p:sp>
    </p:spTree>
    <p:extLst>
      <p:ext uri="{BB962C8B-B14F-4D97-AF65-F5344CB8AC3E}">
        <p14:creationId xmlns:p14="http://schemas.microsoft.com/office/powerpoint/2010/main" val="1968947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ts val="413"/>
              </a:spcBef>
            </a:pPr>
            <a:r>
              <a:rPr lang="en-US" dirty="0">
                <a:solidFill>
                  <a:srgbClr val="000000"/>
                </a:solidFill>
                <a:cs typeface="Arial" charset="0"/>
                <a:sym typeface="Arial" charset="0"/>
              </a:rPr>
              <a:t>Introduce the session - today we are going to look at invasive species. </a:t>
            </a:r>
          </a:p>
          <a:p>
            <a:pPr>
              <a:spcBef>
                <a:spcPts val="413"/>
              </a:spcBef>
            </a:pPr>
            <a:endParaRPr lang="en-US" dirty="0">
              <a:solidFill>
                <a:srgbClr val="000000"/>
              </a:solidFill>
              <a:cs typeface="Arial" charset="0"/>
              <a:sym typeface="Arial" charset="0"/>
            </a:endParaRPr>
          </a:p>
          <a:p>
            <a:pPr>
              <a:spcBef>
                <a:spcPts val="413"/>
              </a:spcBef>
            </a:pPr>
            <a:r>
              <a:rPr lang="en-US" dirty="0">
                <a:solidFill>
                  <a:srgbClr val="000000"/>
                </a:solidFill>
                <a:cs typeface="Arial" charset="0"/>
                <a:sym typeface="Arial" charset="0"/>
              </a:rPr>
              <a:t>We will talk about:</a:t>
            </a:r>
          </a:p>
          <a:p>
            <a:pPr>
              <a:spcBef>
                <a:spcPts val="413"/>
              </a:spcBef>
              <a:buClr>
                <a:srgbClr val="000000"/>
              </a:buClr>
              <a:buFontTx/>
              <a:buChar char="•"/>
            </a:pPr>
            <a:r>
              <a:rPr lang="en-US" dirty="0">
                <a:solidFill>
                  <a:srgbClr val="000000"/>
                </a:solidFill>
                <a:cs typeface="Arial" charset="0"/>
                <a:sym typeface="Arial" charset="0"/>
              </a:rPr>
              <a:t>What an invasive species is, and how it differs from introduced species</a:t>
            </a:r>
          </a:p>
          <a:p>
            <a:pPr>
              <a:spcBef>
                <a:spcPts val="413"/>
              </a:spcBef>
              <a:buClr>
                <a:srgbClr val="000000"/>
              </a:buClr>
              <a:buFontTx/>
              <a:buChar char="•"/>
            </a:pPr>
            <a:r>
              <a:rPr lang="en-US" dirty="0">
                <a:solidFill>
                  <a:srgbClr val="000000"/>
                </a:solidFill>
                <a:cs typeface="Arial" charset="0"/>
                <a:sym typeface="Arial" charset="0"/>
              </a:rPr>
              <a:t>Some examples of invasive species</a:t>
            </a:r>
          </a:p>
          <a:p>
            <a:pPr>
              <a:spcBef>
                <a:spcPts val="413"/>
              </a:spcBef>
              <a:buClr>
                <a:srgbClr val="000000"/>
              </a:buClr>
              <a:buFontTx/>
              <a:buChar char="•"/>
            </a:pPr>
            <a:r>
              <a:rPr lang="en-US" dirty="0">
                <a:solidFill>
                  <a:srgbClr val="000000"/>
                </a:solidFill>
                <a:cs typeface="Arial" charset="0"/>
                <a:sym typeface="Arial" charset="0"/>
              </a:rPr>
              <a:t>What characteristics make a successful invader</a:t>
            </a:r>
          </a:p>
          <a:p>
            <a:pPr>
              <a:spcBef>
                <a:spcPts val="413"/>
              </a:spcBef>
              <a:buClr>
                <a:srgbClr val="000000"/>
              </a:buClr>
              <a:buFontTx/>
              <a:buChar char="•"/>
            </a:pPr>
            <a:r>
              <a:rPr lang="en-US" dirty="0">
                <a:solidFill>
                  <a:srgbClr val="000000"/>
                </a:solidFill>
                <a:cs typeface="Arial" charset="0"/>
                <a:sym typeface="Arial" charset="0"/>
              </a:rPr>
              <a:t>Different ways invasive species can be introduced to the environment</a:t>
            </a:r>
          </a:p>
          <a:p>
            <a:pPr>
              <a:spcBef>
                <a:spcPts val="413"/>
              </a:spcBef>
              <a:buClr>
                <a:srgbClr val="000000"/>
              </a:buClr>
              <a:buFontTx/>
              <a:buChar char="•"/>
            </a:pPr>
            <a:r>
              <a:rPr lang="en-US" dirty="0">
                <a:solidFill>
                  <a:srgbClr val="000000"/>
                </a:solidFill>
                <a:cs typeface="Arial" charset="0"/>
                <a:sym typeface="Arial" charset="0"/>
              </a:rPr>
              <a:t>Impact of invasive species on the environment</a:t>
            </a:r>
          </a:p>
          <a:p>
            <a:pPr>
              <a:spcBef>
                <a:spcPts val="413"/>
              </a:spcBef>
              <a:buClr>
                <a:srgbClr val="000000"/>
              </a:buClr>
              <a:buFontTx/>
              <a:buChar char="•"/>
            </a:pPr>
            <a:r>
              <a:rPr lang="en-US" dirty="0">
                <a:solidFill>
                  <a:srgbClr val="000000"/>
                </a:solidFill>
                <a:cs typeface="Arial" charset="0"/>
                <a:sym typeface="Arial" charset="0"/>
              </a:rPr>
              <a:t>Ways to control invasive species</a:t>
            </a:r>
          </a:p>
          <a:p>
            <a:pPr>
              <a:spcBef>
                <a:spcPts val="413"/>
              </a:spcBef>
              <a:buClr>
                <a:srgbClr val="000000"/>
              </a:buClr>
              <a:buFontTx/>
              <a:buChar char="•"/>
            </a:pPr>
            <a:r>
              <a:rPr lang="en-US" dirty="0">
                <a:solidFill>
                  <a:srgbClr val="000000"/>
                </a:solidFill>
                <a:cs typeface="Arial" charset="0"/>
                <a:sym typeface="Arial" charset="0"/>
              </a:rPr>
              <a:t>Successful case studies, including a focus case study on Barrow Island, Australia</a:t>
            </a:r>
          </a:p>
          <a:p>
            <a:pPr>
              <a:spcBef>
                <a:spcPts val="413"/>
              </a:spcBef>
              <a:buClr>
                <a:srgbClr val="000000"/>
              </a:buClr>
              <a:buFontTx/>
              <a:buChar char="•"/>
            </a:pPr>
            <a:r>
              <a:rPr lang="en-US" dirty="0">
                <a:solidFill>
                  <a:srgbClr val="000000"/>
                </a:solidFill>
                <a:cs typeface="Arial" charset="0"/>
                <a:sym typeface="Arial" charset="0"/>
              </a:rPr>
              <a:t>Research activity and preparation of invasive species case files</a:t>
            </a:r>
          </a:p>
          <a:p>
            <a:pPr>
              <a:spcBef>
                <a:spcPts val="413"/>
              </a:spcBef>
              <a:buClr>
                <a:srgbClr val="000000"/>
              </a:buClr>
            </a:pPr>
            <a:endParaRPr lang="en-US" dirty="0">
              <a:solidFill>
                <a:srgbClr val="000000"/>
              </a:solidFill>
              <a:cs typeface="Arial" charset="0"/>
              <a:sym typeface="Arial" charset="0"/>
            </a:endParaRPr>
          </a:p>
          <a:p>
            <a:pPr>
              <a:spcBef>
                <a:spcPts val="413"/>
              </a:spcBef>
              <a:buClr>
                <a:srgbClr val="000000"/>
              </a:buClr>
            </a:pPr>
            <a:r>
              <a:rPr lang="en-US" dirty="0">
                <a:solidFill>
                  <a:srgbClr val="000000"/>
                </a:solidFill>
                <a:cs typeface="Arial" charset="0"/>
                <a:sym typeface="Arial" charset="0"/>
              </a:rPr>
              <a:t>Images (L-R): a </a:t>
            </a:r>
            <a:r>
              <a:rPr lang="en-GB" b="1" dirty="0">
                <a:sym typeface="Arial" charset="0"/>
              </a:rPr>
              <a:t>Cuban </a:t>
            </a:r>
            <a:r>
              <a:rPr lang="en-GB" b="1" dirty="0" err="1">
                <a:sym typeface="Arial" charset="0"/>
              </a:rPr>
              <a:t>treefrog</a:t>
            </a:r>
            <a:r>
              <a:rPr lang="en-GB" dirty="0">
                <a:sym typeface="Arial" charset="0"/>
              </a:rPr>
              <a:t> (</a:t>
            </a:r>
            <a:r>
              <a:rPr lang="en-GB" i="1" dirty="0" err="1">
                <a:sym typeface="Arial" charset="0"/>
              </a:rPr>
              <a:t>Osteopilus</a:t>
            </a:r>
            <a:r>
              <a:rPr lang="en-GB" i="1" dirty="0">
                <a:sym typeface="Arial" charset="0"/>
              </a:rPr>
              <a:t> </a:t>
            </a:r>
            <a:r>
              <a:rPr lang="en-GB" i="1" dirty="0" err="1">
                <a:sym typeface="Arial" charset="0"/>
              </a:rPr>
              <a:t>septentrionalis</a:t>
            </a:r>
            <a:r>
              <a:rPr lang="en-GB" dirty="0">
                <a:sym typeface="Arial" charset="0"/>
              </a:rPr>
              <a:t>), a very successful predator and invasive species; a common carp being fed on by an invasive species in British waterways, the </a:t>
            </a:r>
            <a:r>
              <a:rPr lang="en-GB" b="1" dirty="0">
                <a:sym typeface="Arial" charset="0"/>
              </a:rPr>
              <a:t>American signal crayfish</a:t>
            </a:r>
            <a:r>
              <a:rPr lang="en-GB" dirty="0">
                <a:sym typeface="Arial" charset="0"/>
              </a:rPr>
              <a:t> (</a:t>
            </a:r>
            <a:r>
              <a:rPr lang="en-GB" i="1" dirty="0" err="1">
                <a:sym typeface="Arial" charset="0"/>
              </a:rPr>
              <a:t>Pacifastacus</a:t>
            </a:r>
            <a:r>
              <a:rPr lang="en-GB" i="1" dirty="0">
                <a:sym typeface="Arial" charset="0"/>
              </a:rPr>
              <a:t> </a:t>
            </a:r>
            <a:r>
              <a:rPr lang="en-GB" i="1" dirty="0" err="1">
                <a:sym typeface="Arial" charset="0"/>
              </a:rPr>
              <a:t>leniusculus</a:t>
            </a:r>
            <a:r>
              <a:rPr lang="en-GB" dirty="0">
                <a:sym typeface="Arial" charset="0"/>
              </a:rPr>
              <a:t>); </a:t>
            </a:r>
            <a:r>
              <a:rPr lang="en-GB" b="1" dirty="0">
                <a:sym typeface="Arial" charset="0"/>
              </a:rPr>
              <a:t>Giant African snail </a:t>
            </a:r>
            <a:r>
              <a:rPr lang="en-GB" dirty="0">
                <a:sym typeface="Arial" charset="0"/>
              </a:rPr>
              <a:t>(</a:t>
            </a:r>
            <a:r>
              <a:rPr lang="en-GB" sz="1400" i="1" dirty="0" err="1">
                <a:sym typeface="Arial" charset="0"/>
              </a:rPr>
              <a:t>Achatina</a:t>
            </a:r>
            <a:r>
              <a:rPr lang="en-GB" sz="1400" i="1" dirty="0">
                <a:sym typeface="Arial" charset="0"/>
              </a:rPr>
              <a:t> </a:t>
            </a:r>
            <a:r>
              <a:rPr lang="en-GB" sz="1400" i="1" dirty="0" err="1">
                <a:sym typeface="Arial" charset="0"/>
              </a:rPr>
              <a:t>fulica</a:t>
            </a:r>
            <a:r>
              <a:rPr lang="en-GB" sz="1400" dirty="0">
                <a:sym typeface="Arial" charset="0"/>
              </a:rPr>
              <a:t>)</a:t>
            </a:r>
            <a:endParaRPr lang="en-US" b="1" dirty="0">
              <a:solidFill>
                <a:srgbClr val="000000"/>
              </a:solidFill>
              <a:cs typeface="Arial" charset="0"/>
              <a:sym typeface="Arial" charset="0"/>
            </a:endParaRPr>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28600" indent="-228600">
              <a:lnSpc>
                <a:spcPct val="90000"/>
              </a:lnSpc>
              <a:spcBef>
                <a:spcPts val="413"/>
              </a:spcBef>
            </a:pPr>
            <a:r>
              <a:rPr lang="en-US" sz="1000" dirty="0">
                <a:solidFill>
                  <a:srgbClr val="000000"/>
                </a:solidFill>
                <a:cs typeface="Arial" charset="0"/>
                <a:sym typeface="Arial" charset="0"/>
              </a:rPr>
              <a:t>Ask the class: “</a:t>
            </a:r>
            <a:r>
              <a:rPr lang="en-US" sz="1000" i="1" dirty="0">
                <a:solidFill>
                  <a:srgbClr val="000000"/>
                </a:solidFill>
                <a:cs typeface="Arial" charset="0"/>
                <a:sym typeface="Arial" charset="0"/>
              </a:rPr>
              <a:t>What is an invasive species?</a:t>
            </a:r>
            <a:r>
              <a:rPr lang="en-US" sz="1000" dirty="0">
                <a:solidFill>
                  <a:srgbClr val="000000"/>
                </a:solidFill>
                <a:cs typeface="Arial" charset="0"/>
                <a:sym typeface="Arial" charset="0"/>
              </a:rPr>
              <a:t>”</a:t>
            </a:r>
          </a:p>
          <a:p>
            <a:pPr marL="228600" indent="-228600">
              <a:lnSpc>
                <a:spcPct val="90000"/>
              </a:lnSpc>
              <a:spcBef>
                <a:spcPts val="413"/>
              </a:spcBef>
            </a:pPr>
            <a:endParaRPr lang="en-US" sz="1000" dirty="0">
              <a:solidFill>
                <a:srgbClr val="000000"/>
              </a:solidFill>
              <a:cs typeface="Arial" charset="0"/>
              <a:sym typeface="Arial" charset="0"/>
            </a:endParaRPr>
          </a:p>
          <a:p>
            <a:pPr marL="228600" indent="-228600">
              <a:lnSpc>
                <a:spcPct val="90000"/>
              </a:lnSpc>
              <a:spcBef>
                <a:spcPts val="413"/>
              </a:spcBef>
              <a:buFontTx/>
              <a:buChar char="•"/>
            </a:pPr>
            <a:r>
              <a:rPr lang="en-US" sz="1000" dirty="0">
                <a:solidFill>
                  <a:srgbClr val="000000"/>
                </a:solidFill>
                <a:cs typeface="Arial" charset="0"/>
                <a:sym typeface="Arial" charset="0"/>
              </a:rPr>
              <a:t>A species (plant/animal) that has successfully established itself outside the range it is normally found in. </a:t>
            </a:r>
            <a:r>
              <a:rPr lang="en-GB" sz="1000" b="1" dirty="0">
                <a:sym typeface="Arial" charset="0"/>
              </a:rPr>
              <a:t>Rabbits </a:t>
            </a:r>
            <a:r>
              <a:rPr lang="en-GB" sz="1000" i="1" dirty="0">
                <a:sym typeface="Arial" charset="0"/>
              </a:rPr>
              <a:t>(</a:t>
            </a:r>
            <a:r>
              <a:rPr lang="en-GB" sz="1000" i="1" dirty="0" err="1">
                <a:sym typeface="Arial" charset="0"/>
              </a:rPr>
              <a:t>Oryctolagus</a:t>
            </a:r>
            <a:r>
              <a:rPr lang="en-GB" sz="1000" i="1" dirty="0">
                <a:sym typeface="Arial" charset="0"/>
              </a:rPr>
              <a:t> </a:t>
            </a:r>
            <a:r>
              <a:rPr lang="en-GB" sz="1000" i="1" dirty="0" err="1">
                <a:sym typeface="Arial" charset="0"/>
              </a:rPr>
              <a:t>cuniculus</a:t>
            </a:r>
            <a:r>
              <a:rPr lang="en-GB" sz="1000" i="1" dirty="0">
                <a:sym typeface="Arial" charset="0"/>
              </a:rPr>
              <a:t>)</a:t>
            </a:r>
            <a:r>
              <a:rPr lang="en-GB" sz="1000" dirty="0">
                <a:sym typeface="Arial" charset="0"/>
              </a:rPr>
              <a:t> </a:t>
            </a:r>
            <a:r>
              <a:rPr lang="en-US" sz="1000" dirty="0">
                <a:solidFill>
                  <a:srgbClr val="000000"/>
                </a:solidFill>
                <a:cs typeface="Arial" charset="0"/>
                <a:sym typeface="Arial" charset="0"/>
              </a:rPr>
              <a:t>were introduced to Britain </a:t>
            </a:r>
            <a:r>
              <a:rPr lang="en-GB" sz="1000" dirty="0">
                <a:sym typeface="Arial" charset="0"/>
              </a:rPr>
              <a:t>by the Normans in the 12th century and continue to thrive today.</a:t>
            </a:r>
          </a:p>
          <a:p>
            <a:pPr marL="228600" indent="-228600">
              <a:lnSpc>
                <a:spcPct val="90000"/>
              </a:lnSpc>
              <a:spcBef>
                <a:spcPts val="413"/>
              </a:spcBef>
              <a:buFontTx/>
              <a:buChar char="•"/>
            </a:pPr>
            <a:endParaRPr lang="en-GB" sz="1000" dirty="0">
              <a:sym typeface="Arial" charset="0"/>
            </a:endParaRPr>
          </a:p>
          <a:p>
            <a:pPr marL="228600" indent="-228600">
              <a:lnSpc>
                <a:spcPct val="90000"/>
              </a:lnSpc>
              <a:spcBef>
                <a:spcPts val="413"/>
              </a:spcBef>
              <a:buFontTx/>
              <a:buChar char="•"/>
            </a:pPr>
            <a:r>
              <a:rPr lang="en-US" sz="1000" dirty="0">
                <a:solidFill>
                  <a:srgbClr val="000000"/>
                </a:solidFill>
                <a:cs typeface="Arial" charset="0"/>
                <a:sym typeface="Arial" charset="0"/>
              </a:rPr>
              <a:t>Both invasive and introduced species (also know as alien, exotic, non-native or non-indigenous species) will generally have arrived outside their native distributional range as a result of human activity (either deliberate or accidental). However, whereas ‘introduced species’ is a general term for species that live outside their native range (encompassing those species which may have no negative effect on the environment, those that may be beneficial to the environment and those that have a damaging effect on the ecosystem), the term ‘invasive species’ invariably only applies to species that are considered harmful to the biodiversity of the local habitat or to native species. </a:t>
            </a:r>
          </a:p>
          <a:p>
            <a:pPr marL="228600" indent="-228600">
              <a:lnSpc>
                <a:spcPct val="90000"/>
              </a:lnSpc>
              <a:spcBef>
                <a:spcPts val="413"/>
              </a:spcBef>
              <a:buFontTx/>
              <a:buChar char="•"/>
            </a:pPr>
            <a:r>
              <a:rPr lang="en-US" sz="1000" dirty="0">
                <a:solidFill>
                  <a:srgbClr val="000000"/>
                </a:solidFill>
                <a:cs typeface="Arial" charset="0"/>
                <a:sym typeface="Arial" charset="0"/>
              </a:rPr>
              <a:t>Invasive species often outcompete resident species for food and other resources. </a:t>
            </a:r>
          </a:p>
          <a:p>
            <a:pPr marL="228600" indent="-228600">
              <a:lnSpc>
                <a:spcPct val="90000"/>
              </a:lnSpc>
              <a:spcBef>
                <a:spcPts val="413"/>
              </a:spcBef>
              <a:buFontTx/>
              <a:buChar char="•"/>
            </a:pPr>
            <a:r>
              <a:rPr lang="en-US" sz="1000" dirty="0">
                <a:solidFill>
                  <a:srgbClr val="000000"/>
                </a:solidFill>
                <a:cs typeface="Arial" charset="0"/>
                <a:sym typeface="Arial" charset="0"/>
              </a:rPr>
              <a:t>Invasive species can also have a direct effect on native species, as in the case of the introduced </a:t>
            </a:r>
            <a:r>
              <a:rPr lang="en-US" sz="1000" b="1" dirty="0">
                <a:solidFill>
                  <a:srgbClr val="000000"/>
                </a:solidFill>
                <a:cs typeface="Arial" charset="0"/>
                <a:sym typeface="Arial" charset="0"/>
              </a:rPr>
              <a:t>black rats </a:t>
            </a:r>
            <a:r>
              <a:rPr lang="en-US" sz="1000" dirty="0">
                <a:solidFill>
                  <a:srgbClr val="000000"/>
                </a:solidFill>
                <a:cs typeface="Arial" charset="0"/>
                <a:sym typeface="Arial" charset="0"/>
              </a:rPr>
              <a:t>(</a:t>
            </a:r>
            <a:r>
              <a:rPr lang="en-GB" sz="1000" i="1" dirty="0" err="1">
                <a:sym typeface="Arial" charset="0"/>
              </a:rPr>
              <a:t>Rattus</a:t>
            </a:r>
            <a:r>
              <a:rPr lang="en-GB" sz="1000" i="1" dirty="0">
                <a:sym typeface="Arial" charset="0"/>
              </a:rPr>
              <a:t> </a:t>
            </a:r>
            <a:r>
              <a:rPr lang="en-GB" sz="1000" i="1" dirty="0" err="1">
                <a:sym typeface="Arial" charset="0"/>
              </a:rPr>
              <a:t>rattus</a:t>
            </a:r>
            <a:r>
              <a:rPr lang="en-GB" sz="1000" i="1" dirty="0">
                <a:sym typeface="Arial" charset="0"/>
              </a:rPr>
              <a:t>) </a:t>
            </a:r>
            <a:r>
              <a:rPr lang="en-GB" sz="1000" dirty="0">
                <a:sym typeface="Arial" charset="0"/>
              </a:rPr>
              <a:t>on islands with nesting seabirds. Rats </a:t>
            </a:r>
            <a:r>
              <a:rPr lang="en-US" sz="1000" dirty="0">
                <a:solidFill>
                  <a:srgbClr val="000000"/>
                </a:solidFill>
                <a:cs typeface="Arial" charset="0"/>
                <a:sym typeface="Arial" charset="0"/>
              </a:rPr>
              <a:t>will predate on eggs and chicks, which can drastically reduce the seabird population. </a:t>
            </a:r>
          </a:p>
          <a:p>
            <a:pPr marL="228600" indent="-228600">
              <a:lnSpc>
                <a:spcPct val="90000"/>
              </a:lnSpc>
              <a:spcBef>
                <a:spcPts val="413"/>
              </a:spcBef>
              <a:buFontTx/>
              <a:buChar char="•"/>
            </a:pPr>
            <a:endParaRPr lang="en-US" sz="1000" dirty="0">
              <a:solidFill>
                <a:srgbClr val="000000"/>
              </a:solidFill>
              <a:cs typeface="Arial" charset="0"/>
              <a:sym typeface="Arial" charset="0"/>
            </a:endParaRPr>
          </a:p>
          <a:p>
            <a:pPr marL="228600" indent="-228600">
              <a:lnSpc>
                <a:spcPct val="90000"/>
              </a:lnSpc>
              <a:spcBef>
                <a:spcPts val="413"/>
              </a:spcBef>
              <a:buFontTx/>
              <a:buChar char="•"/>
            </a:pPr>
            <a:r>
              <a:rPr lang="en-US" sz="1000" dirty="0">
                <a:solidFill>
                  <a:srgbClr val="000000"/>
                </a:solidFill>
                <a:cs typeface="Arial" charset="0"/>
                <a:sym typeface="Arial" charset="0"/>
              </a:rPr>
              <a:t>Many invasive species are also considered pests by farmers. </a:t>
            </a:r>
            <a:r>
              <a:rPr lang="en-GB" sz="1000" b="1" dirty="0">
                <a:sym typeface="Arial" charset="0"/>
              </a:rPr>
              <a:t>The giant African snail </a:t>
            </a:r>
            <a:r>
              <a:rPr lang="en-GB" i="1" dirty="0">
                <a:sym typeface="Arial" charset="0"/>
              </a:rPr>
              <a:t>(</a:t>
            </a:r>
            <a:r>
              <a:rPr lang="en-GB" i="1" dirty="0" err="1">
                <a:sym typeface="Arial" charset="0"/>
              </a:rPr>
              <a:t>Achatina</a:t>
            </a:r>
            <a:r>
              <a:rPr lang="en-GB" i="1" dirty="0">
                <a:sym typeface="Arial" charset="0"/>
              </a:rPr>
              <a:t> </a:t>
            </a:r>
            <a:r>
              <a:rPr lang="en-GB" i="1" dirty="0" err="1">
                <a:sym typeface="Arial" charset="0"/>
              </a:rPr>
              <a:t>fulica</a:t>
            </a:r>
            <a:r>
              <a:rPr lang="en-GB" i="1" dirty="0">
                <a:sym typeface="Arial" charset="0"/>
              </a:rPr>
              <a:t>)</a:t>
            </a:r>
            <a:r>
              <a:rPr lang="en-GB" sz="1000" dirty="0">
                <a:sym typeface="Arial" charset="0"/>
              </a:rPr>
              <a:t> naturally occurs in East Africa but has been introduced to other areas of Africa, Asia and Australia where it feeds on crops, causing a huge amount of damage.</a:t>
            </a:r>
          </a:p>
          <a:p>
            <a:pPr marL="228600" indent="-228600">
              <a:lnSpc>
                <a:spcPct val="90000"/>
              </a:lnSpc>
              <a:spcBef>
                <a:spcPts val="413"/>
              </a:spcBef>
              <a:buFontTx/>
              <a:buChar char="•"/>
            </a:pPr>
            <a:endParaRPr lang="en-US" sz="1000" dirty="0">
              <a:sym typeface="Arial" charset="0"/>
            </a:endParaRPr>
          </a:p>
          <a:p>
            <a:pPr marL="228600" indent="-228600">
              <a:lnSpc>
                <a:spcPct val="90000"/>
              </a:lnSpc>
              <a:spcBef>
                <a:spcPts val="413"/>
              </a:spcBef>
            </a:pPr>
            <a:r>
              <a:rPr lang="en-US" sz="1000" dirty="0">
                <a:sym typeface="Arial" charset="0"/>
              </a:rPr>
              <a:t>Read more about making the distinction between alien and invasive species: http://</a:t>
            </a:r>
            <a:r>
              <a:rPr lang="en-US" sz="1000" dirty="0" err="1">
                <a:sym typeface="Arial" charset="0"/>
              </a:rPr>
              <a:t>blog.arkive.org</a:t>
            </a:r>
            <a:r>
              <a:rPr lang="en-US" sz="1000" dirty="0">
                <a:sym typeface="Arial" charset="0"/>
              </a:rPr>
              <a:t>/2011/07/in-the-news-making-the-distinction-between-alien-and-invasive-species/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3085C3A-6972-6E4F-8695-9891C737BF0C}" type="slidenum">
              <a:rPr lang="en-GB"/>
              <a:pPr eaLnBrk="1" hangingPunct="1"/>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t>In most cases of invasive species, human actions are to blame for their rapid spread.</a:t>
            </a:r>
          </a:p>
          <a:p>
            <a:endParaRPr lang="en-US" dirty="0"/>
          </a:p>
          <a:p>
            <a:pPr>
              <a:buFontTx/>
              <a:buChar char="•"/>
            </a:pPr>
            <a:r>
              <a:rPr lang="en-US" dirty="0"/>
              <a:t>Seeds that are imported from far away can grow and multiply rapidly in the wild to establish an invasive population. For example, </a:t>
            </a:r>
            <a:r>
              <a:rPr lang="en-GB" b="1" dirty="0"/>
              <a:t>Japanese knotweed</a:t>
            </a:r>
            <a:r>
              <a:rPr lang="en-GB" dirty="0"/>
              <a:t> (</a:t>
            </a:r>
            <a:r>
              <a:rPr lang="en-GB" i="1" dirty="0" err="1"/>
              <a:t>Fallopia</a:t>
            </a:r>
            <a:r>
              <a:rPr lang="en-GB" i="1" dirty="0"/>
              <a:t> japonica</a:t>
            </a:r>
            <a:r>
              <a:rPr lang="en-GB" dirty="0"/>
              <a:t>) has spread across the UK, outcompeting several native plants for space and light</a:t>
            </a:r>
            <a:r>
              <a:rPr lang="en-US" dirty="0"/>
              <a:t>. Similarly, animals that are considered desirable pets often escape and establish feral populations, such as the</a:t>
            </a:r>
            <a:r>
              <a:rPr lang="en-US" dirty="0">
                <a:solidFill>
                  <a:srgbClr val="000000"/>
                </a:solidFill>
                <a:cs typeface="Arial" charset="0"/>
                <a:sym typeface="Arial" charset="0"/>
              </a:rPr>
              <a:t> </a:t>
            </a:r>
            <a:r>
              <a:rPr lang="en-GB" b="1" dirty="0">
                <a:sym typeface="Arial" charset="0"/>
              </a:rPr>
              <a:t>rose-ringed parakeet</a:t>
            </a:r>
            <a:r>
              <a:rPr lang="en-GB" dirty="0">
                <a:sym typeface="Arial" charset="0"/>
              </a:rPr>
              <a:t> (</a:t>
            </a:r>
            <a:r>
              <a:rPr lang="en-GB" i="1" dirty="0" err="1">
                <a:sym typeface="Arial" charset="0"/>
              </a:rPr>
              <a:t>Psittacula</a:t>
            </a:r>
            <a:r>
              <a:rPr lang="en-GB" i="1" dirty="0">
                <a:sym typeface="Arial" charset="0"/>
              </a:rPr>
              <a:t> </a:t>
            </a:r>
            <a:r>
              <a:rPr lang="en-GB" i="1" dirty="0" err="1">
                <a:sym typeface="Arial" charset="0"/>
              </a:rPr>
              <a:t>krameri</a:t>
            </a:r>
            <a:r>
              <a:rPr lang="en-GB" dirty="0">
                <a:sym typeface="Arial" charset="0"/>
              </a:rPr>
              <a:t>) </a:t>
            </a:r>
            <a:r>
              <a:rPr lang="en-US" dirty="0">
                <a:solidFill>
                  <a:srgbClr val="000000"/>
                </a:solidFill>
                <a:cs typeface="Arial" charset="0"/>
                <a:sym typeface="Arial" charset="0"/>
              </a:rPr>
              <a:t>in Richmond Park, London.</a:t>
            </a:r>
          </a:p>
          <a:p>
            <a:pPr>
              <a:buFontTx/>
              <a:buChar char="•"/>
            </a:pPr>
            <a:endParaRPr lang="en-US" dirty="0"/>
          </a:p>
          <a:p>
            <a:pPr>
              <a:buFontTx/>
              <a:buChar char="•"/>
            </a:pPr>
            <a:r>
              <a:rPr lang="en-US" dirty="0"/>
              <a:t>Ships move all over the world and have spread </a:t>
            </a:r>
            <a:r>
              <a:rPr lang="en-US" b="1" dirty="0"/>
              <a:t>rats</a:t>
            </a:r>
            <a:r>
              <a:rPr lang="en-US" dirty="0"/>
              <a:t>, </a:t>
            </a:r>
            <a:r>
              <a:rPr lang="en-US" b="1" dirty="0"/>
              <a:t>mice</a:t>
            </a:r>
            <a:r>
              <a:rPr lang="en-US" dirty="0"/>
              <a:t> and many other invasive species to numerous islands, which often has devastating effects on these islands’ biodiversity, and a particularly negative effect on nesting seabirds. Island species are very vulnerable to the threat of invasive species as many islands</a:t>
            </a:r>
            <a:r>
              <a:rPr lang="en-GB" dirty="0"/>
              <a:t>, such as Australia, New Zealand, Madagascar, the Hawaiian Archipelago, and the Galapagos have a high proportion of endemic and highly specialised flora and fauna which have evolved in isolation over hundreds of thousands of years. In the past, the geographic isolation of these islands has limited immigration of new species, allowing established species to evolve with few strong competitors and predators; however, with the advent of global travel and tourism, the transport of species from all over the world (both accidental and deliberate) has resulted in the introduction of invasive species to ecosystems that are often unable to cope. Islands are more prone to invasion by alien species because of the lack of natural competitors and predators that control populations in their native ecosystems.  In New Zealand for example, the introduction of non-native species has caused an irreversible decline in many of the islands</a:t>
            </a:r>
            <a:r>
              <a:rPr lang="ja-JP" altLang="en-GB" dirty="0"/>
              <a:t>’</a:t>
            </a:r>
            <a:r>
              <a:rPr lang="en-GB" dirty="0"/>
              <a:t> bird species, such as the kakapo, the world</a:t>
            </a:r>
            <a:r>
              <a:rPr lang="ja-JP" altLang="en-GB" dirty="0"/>
              <a:t>’</a:t>
            </a:r>
            <a:r>
              <a:rPr lang="en-GB" dirty="0"/>
              <a:t>s only flightless parrot.   </a:t>
            </a:r>
          </a:p>
          <a:p>
            <a:pPr>
              <a:buFontTx/>
              <a:buChar char="•"/>
            </a:pPr>
            <a:endParaRPr lang="en-US" dirty="0"/>
          </a:p>
          <a:p>
            <a:pPr>
              <a:buFontTx/>
              <a:buChar char="•"/>
            </a:pPr>
            <a:r>
              <a:rPr lang="en-US" dirty="0"/>
              <a:t>Water discharged from ships can potentially transport a huge amount of invasive species. Numerous invasive species are thought to have spread this way, including the</a:t>
            </a:r>
            <a:r>
              <a:rPr lang="en-US" b="1" dirty="0"/>
              <a:t> zebra mussel </a:t>
            </a:r>
            <a:r>
              <a:rPr lang="en-US" dirty="0"/>
              <a:t>(</a:t>
            </a:r>
            <a:r>
              <a:rPr lang="en-GB" i="1" dirty="0" err="1"/>
              <a:t>Dreissena</a:t>
            </a:r>
            <a:r>
              <a:rPr lang="en-GB" i="1" dirty="0"/>
              <a:t> </a:t>
            </a:r>
            <a:r>
              <a:rPr lang="en-GB" i="1" dirty="0" err="1"/>
              <a:t>polymorpha</a:t>
            </a:r>
            <a:r>
              <a:rPr lang="en-US" dirty="0"/>
              <a:t>)</a:t>
            </a:r>
            <a:r>
              <a:rPr lang="en-US" b="1" dirty="0"/>
              <a:t> </a:t>
            </a:r>
            <a:r>
              <a:rPr lang="en-US" dirty="0"/>
              <a:t>and</a:t>
            </a:r>
            <a:r>
              <a:rPr lang="en-US" b="1" dirty="0"/>
              <a:t> </a:t>
            </a:r>
            <a:r>
              <a:rPr lang="en-GB" b="1" dirty="0"/>
              <a:t>Chinese mitten crab</a:t>
            </a:r>
            <a:r>
              <a:rPr lang="en-GB" dirty="0"/>
              <a:t> (</a:t>
            </a:r>
            <a:r>
              <a:rPr lang="en-GB" i="1" dirty="0" err="1"/>
              <a:t>Eriocheir</a:t>
            </a:r>
            <a:r>
              <a:rPr lang="en-GB" i="1" dirty="0"/>
              <a:t> </a:t>
            </a:r>
            <a:r>
              <a:rPr lang="en-GB" i="1" dirty="0" err="1"/>
              <a:t>sinensis</a:t>
            </a:r>
            <a:r>
              <a:rPr lang="en-GB" i="1" dirty="0"/>
              <a:t>)</a:t>
            </a:r>
            <a:r>
              <a:rPr lang="en-GB" dirty="0"/>
              <a:t>.</a:t>
            </a:r>
          </a:p>
          <a:p>
            <a:pPr>
              <a:buFontTx/>
              <a:buChar char="•"/>
            </a:pPr>
            <a:endParaRPr lang="en-GB" dirty="0"/>
          </a:p>
          <a:p>
            <a:pPr>
              <a:buFontTx/>
              <a:buChar char="•"/>
            </a:pPr>
            <a:r>
              <a:rPr lang="en-GB" dirty="0"/>
              <a:t>Seeds of invasive plants can be transported hundreds of miles by cars, on clothes and under shoes. Areas that are visited more often by tourists are more likely to be at risk from the introduction of invasive species.</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65D32D7-B013-E142-9967-A455BBAFC2C3}" type="slidenum">
              <a:rPr lang="en-GB"/>
              <a:pPr eaLnBrk="1" hangingPunct="1"/>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solidFill>
                  <a:srgbClr val="000000"/>
                </a:solidFill>
                <a:cs typeface="Arial" charset="0"/>
                <a:sym typeface="Arial" charset="0"/>
              </a:rPr>
              <a:t>Ask the class: “What</a:t>
            </a:r>
            <a:r>
              <a:rPr lang="en-US" i="1" dirty="0">
                <a:solidFill>
                  <a:srgbClr val="000000"/>
                </a:solidFill>
                <a:cs typeface="Arial" charset="0"/>
                <a:sym typeface="Arial" charset="0"/>
              </a:rPr>
              <a:t> </a:t>
            </a:r>
            <a:r>
              <a:rPr lang="en-US" dirty="0">
                <a:solidFill>
                  <a:srgbClr val="FF3300"/>
                </a:solidFill>
              </a:rPr>
              <a:t>sort of characteristics make a species a good invader</a:t>
            </a:r>
            <a:r>
              <a:rPr lang="en-US" dirty="0">
                <a:solidFill>
                  <a:srgbClr val="000000"/>
                </a:solidFill>
                <a:cs typeface="Arial" charset="0"/>
                <a:sym typeface="Arial" charset="0"/>
              </a:rPr>
              <a:t>?” </a:t>
            </a:r>
          </a:p>
          <a:p>
            <a:endParaRPr lang="en-US" dirty="0">
              <a:solidFill>
                <a:srgbClr val="000000"/>
              </a:solidFill>
              <a:cs typeface="Arial" charset="0"/>
              <a:sym typeface="Arial" charset="0"/>
            </a:endParaRPr>
          </a:p>
          <a:p>
            <a:pPr>
              <a:buFontTx/>
              <a:buChar char="•"/>
            </a:pPr>
            <a:r>
              <a:rPr lang="en-US" dirty="0">
                <a:solidFill>
                  <a:srgbClr val="000000"/>
                </a:solidFill>
                <a:cs typeface="Arial" charset="0"/>
                <a:sym typeface="Arial" charset="0"/>
              </a:rPr>
              <a:t>Species which </a:t>
            </a:r>
            <a:r>
              <a:rPr lang="en-US" u="sng" dirty="0">
                <a:solidFill>
                  <a:srgbClr val="000000"/>
                </a:solidFill>
                <a:cs typeface="Arial" charset="0"/>
                <a:sym typeface="Arial" charset="0"/>
              </a:rPr>
              <a:t>breed faster</a:t>
            </a:r>
            <a:r>
              <a:rPr lang="en-US" dirty="0">
                <a:solidFill>
                  <a:srgbClr val="000000"/>
                </a:solidFill>
                <a:cs typeface="Arial" charset="0"/>
                <a:sym typeface="Arial" charset="0"/>
              </a:rPr>
              <a:t> are better able to establish viable populations - e.g. </a:t>
            </a:r>
            <a:r>
              <a:rPr lang="en-GB" b="1" dirty="0">
                <a:sym typeface="Arial" charset="0"/>
              </a:rPr>
              <a:t>rabbits </a:t>
            </a:r>
            <a:r>
              <a:rPr lang="en-GB" i="1" dirty="0">
                <a:sym typeface="Arial" charset="0"/>
              </a:rPr>
              <a:t>(</a:t>
            </a:r>
            <a:r>
              <a:rPr lang="en-GB" i="1" dirty="0" err="1">
                <a:sym typeface="Arial" charset="0"/>
              </a:rPr>
              <a:t>Oryctolagus</a:t>
            </a:r>
            <a:r>
              <a:rPr lang="en-GB" i="1" dirty="0">
                <a:sym typeface="Arial" charset="0"/>
              </a:rPr>
              <a:t> </a:t>
            </a:r>
            <a:r>
              <a:rPr lang="en-GB" i="1" dirty="0" err="1">
                <a:sym typeface="Arial" charset="0"/>
              </a:rPr>
              <a:t>cuniculus</a:t>
            </a:r>
            <a:r>
              <a:rPr lang="en-GB" i="1" dirty="0">
                <a:sym typeface="Arial" charset="0"/>
              </a:rPr>
              <a:t>)</a:t>
            </a:r>
            <a:r>
              <a:rPr lang="en-GB" dirty="0">
                <a:sym typeface="Arial" charset="0"/>
              </a:rPr>
              <a:t> </a:t>
            </a:r>
            <a:endParaRPr lang="en-US" dirty="0">
              <a:solidFill>
                <a:srgbClr val="000000"/>
              </a:solidFill>
              <a:cs typeface="Arial" charset="0"/>
              <a:sym typeface="Arial" charset="0"/>
            </a:endParaRPr>
          </a:p>
          <a:p>
            <a:pPr>
              <a:buFontTx/>
              <a:buChar char="•"/>
            </a:pPr>
            <a:r>
              <a:rPr lang="en-US" dirty="0">
                <a:solidFill>
                  <a:srgbClr val="000000"/>
                </a:solidFill>
                <a:cs typeface="Arial" charset="0"/>
                <a:sym typeface="Arial" charset="0"/>
              </a:rPr>
              <a:t>Species that </a:t>
            </a:r>
            <a:r>
              <a:rPr lang="en-US" u="sng" dirty="0">
                <a:solidFill>
                  <a:srgbClr val="000000"/>
                </a:solidFill>
                <a:cs typeface="Arial" charset="0"/>
                <a:sym typeface="Arial" charset="0"/>
              </a:rPr>
              <a:t>grow faster</a:t>
            </a:r>
            <a:r>
              <a:rPr lang="en-US" dirty="0">
                <a:solidFill>
                  <a:srgbClr val="000000"/>
                </a:solidFill>
                <a:cs typeface="Arial" charset="0"/>
                <a:sym typeface="Arial" charset="0"/>
              </a:rPr>
              <a:t> are generally better able to outcompete others and take advantage of resources – e.g. </a:t>
            </a:r>
            <a:r>
              <a:rPr lang="en-US" b="1" dirty="0"/>
              <a:t>grey squirrel</a:t>
            </a:r>
            <a:r>
              <a:rPr lang="en-US" dirty="0"/>
              <a:t> (</a:t>
            </a:r>
            <a:r>
              <a:rPr lang="en-US" i="1" dirty="0" err="1"/>
              <a:t>Sciurus</a:t>
            </a:r>
            <a:r>
              <a:rPr lang="en-US" i="1" dirty="0"/>
              <a:t> </a:t>
            </a:r>
            <a:r>
              <a:rPr lang="en-US" i="1" dirty="0" err="1"/>
              <a:t>carolinensis</a:t>
            </a:r>
            <a:r>
              <a:rPr lang="en-US" i="1" dirty="0"/>
              <a:t>)</a:t>
            </a:r>
            <a:endParaRPr lang="en-US" dirty="0"/>
          </a:p>
          <a:p>
            <a:pPr>
              <a:buFontTx/>
              <a:buChar char="•"/>
            </a:pPr>
            <a:r>
              <a:rPr lang="en-GB" dirty="0"/>
              <a:t>Species which are able to </a:t>
            </a:r>
            <a:r>
              <a:rPr lang="en-GB" u="sng" dirty="0"/>
              <a:t>disperse</a:t>
            </a:r>
            <a:r>
              <a:rPr lang="en-GB" dirty="0"/>
              <a:t> seeds over great distances are likely to be better invaders - </a:t>
            </a:r>
            <a:r>
              <a:rPr lang="en-US" dirty="0">
                <a:solidFill>
                  <a:srgbClr val="000000"/>
                </a:solidFill>
                <a:cs typeface="Arial" charset="0"/>
                <a:sym typeface="Arial" charset="0"/>
              </a:rPr>
              <a:t>e.g. </a:t>
            </a:r>
            <a:r>
              <a:rPr lang="en-GB" b="1" dirty="0"/>
              <a:t>Japanese knotweed</a:t>
            </a:r>
            <a:r>
              <a:rPr lang="en-GB" dirty="0"/>
              <a:t> (</a:t>
            </a:r>
            <a:r>
              <a:rPr lang="en-GB" i="1" dirty="0" err="1"/>
              <a:t>Fallopia</a:t>
            </a:r>
            <a:r>
              <a:rPr lang="en-GB" i="1" dirty="0"/>
              <a:t> japonica</a:t>
            </a:r>
            <a:r>
              <a:rPr lang="en-GB" dirty="0"/>
              <a:t>)</a:t>
            </a:r>
          </a:p>
          <a:p>
            <a:pPr>
              <a:buFontTx/>
              <a:buChar char="•"/>
            </a:pPr>
            <a:r>
              <a:rPr lang="en-GB" dirty="0"/>
              <a:t>Being naturally able to tolerate a </a:t>
            </a:r>
            <a:r>
              <a:rPr lang="en-GB" u="sng" dirty="0"/>
              <a:t>wide range of environmental conditions</a:t>
            </a:r>
            <a:r>
              <a:rPr lang="en-GB" dirty="0"/>
              <a:t> allows for more invading potential </a:t>
            </a:r>
          </a:p>
          <a:p>
            <a:pPr>
              <a:buFontTx/>
              <a:buChar char="•"/>
            </a:pPr>
            <a:r>
              <a:rPr lang="en-GB" u="sng" dirty="0">
                <a:sym typeface="Arial" charset="0"/>
              </a:rPr>
              <a:t>Not being a fussy eater</a:t>
            </a:r>
            <a:r>
              <a:rPr lang="en-GB" i="1" dirty="0">
                <a:sym typeface="Arial" charset="0"/>
              </a:rPr>
              <a:t> </a:t>
            </a:r>
            <a:r>
              <a:rPr lang="en-GB" dirty="0">
                <a:sym typeface="Arial" charset="0"/>
              </a:rPr>
              <a:t>allows a species to find food from many different sources </a:t>
            </a:r>
            <a:r>
              <a:rPr lang="en-GB" dirty="0"/>
              <a:t>e.g. </a:t>
            </a:r>
            <a:r>
              <a:rPr lang="en-US" b="1" dirty="0">
                <a:solidFill>
                  <a:srgbClr val="000000"/>
                </a:solidFill>
                <a:cs typeface="Arial" charset="0"/>
                <a:sym typeface="Arial" charset="0"/>
              </a:rPr>
              <a:t>black rats </a:t>
            </a:r>
            <a:r>
              <a:rPr lang="en-US" dirty="0">
                <a:solidFill>
                  <a:srgbClr val="000000"/>
                </a:solidFill>
                <a:cs typeface="Arial" charset="0"/>
                <a:sym typeface="Arial" charset="0"/>
              </a:rPr>
              <a:t>(</a:t>
            </a:r>
            <a:r>
              <a:rPr lang="en-GB" i="1" dirty="0" err="1">
                <a:sym typeface="Arial" charset="0"/>
              </a:rPr>
              <a:t>Rattus</a:t>
            </a:r>
            <a:r>
              <a:rPr lang="en-GB" i="1" dirty="0">
                <a:sym typeface="Arial" charset="0"/>
              </a:rPr>
              <a:t> </a:t>
            </a:r>
            <a:r>
              <a:rPr lang="en-GB" i="1" dirty="0" err="1">
                <a:sym typeface="Arial" charset="0"/>
              </a:rPr>
              <a:t>rattus</a:t>
            </a:r>
            <a:r>
              <a:rPr lang="en-GB" i="1" dirty="0">
                <a:sym typeface="Arial" charset="0"/>
              </a:rPr>
              <a:t>)</a:t>
            </a:r>
          </a:p>
          <a:p>
            <a:pPr>
              <a:buFontTx/>
              <a:buChar char="•"/>
            </a:pPr>
            <a:r>
              <a:rPr lang="en-GB" dirty="0">
                <a:sym typeface="Arial" charset="0"/>
              </a:rPr>
              <a:t>An association with humans is often the cause of a species becoming invasive. Many invasive species were introduced deliberately for food, fur or as biological control -  e.g. </a:t>
            </a:r>
            <a:r>
              <a:rPr lang="en-GB" b="1" dirty="0"/>
              <a:t>cane toad</a:t>
            </a:r>
            <a:r>
              <a:rPr lang="en-GB" dirty="0"/>
              <a:t> (</a:t>
            </a:r>
            <a:r>
              <a:rPr lang="en-GB" i="1" dirty="0" err="1"/>
              <a:t>Bufo</a:t>
            </a:r>
            <a:r>
              <a:rPr lang="en-GB" i="1" dirty="0"/>
              <a:t> </a:t>
            </a:r>
            <a:r>
              <a:rPr lang="en-GB" i="1" dirty="0" err="1"/>
              <a:t>marinus</a:t>
            </a:r>
            <a:r>
              <a:rPr lang="en-GB" dirty="0"/>
              <a:t>)</a:t>
            </a:r>
            <a:endParaRPr lang="en-GB" dirty="0">
              <a:sym typeface="Arial" charset="0"/>
            </a:endParaRPr>
          </a:p>
          <a:p>
            <a:pPr>
              <a:buFontTx/>
              <a:buChar char="•"/>
            </a:pPr>
            <a:endParaRPr lang="en-US" dirty="0">
              <a:solidFill>
                <a:srgbClr val="000000"/>
              </a:solidFill>
              <a:cs typeface="Arial" charset="0"/>
              <a:sym typeface="Arial" charset="0"/>
            </a:endParaRPr>
          </a:p>
          <a:p>
            <a:endParaRPr lang="en-US" dirty="0">
              <a:solidFill>
                <a:srgbClr val="000000"/>
              </a:solidFill>
              <a:cs typeface="Arial" charset="0"/>
              <a:sym typeface="Arial"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80FBD7-FE6C-2A48-8671-1708B40908EF}" type="slidenum">
              <a:rPr lang="en-GB"/>
              <a:pPr eaLnBrk="1" hangingPunct="1"/>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pPr>
            <a:r>
              <a:rPr lang="en-GB" dirty="0"/>
              <a:t>Invasive species have a number of different impacts on local habitats and species:</a:t>
            </a:r>
          </a:p>
          <a:p>
            <a:pPr>
              <a:lnSpc>
                <a:spcPct val="90000"/>
              </a:lnSpc>
            </a:pPr>
            <a:endParaRPr lang="en-GB" dirty="0"/>
          </a:p>
          <a:p>
            <a:pPr>
              <a:lnSpc>
                <a:spcPct val="90000"/>
              </a:lnSpc>
            </a:pPr>
            <a:r>
              <a:rPr lang="en-GB" dirty="0"/>
              <a:t>Ecological factors include -</a:t>
            </a:r>
          </a:p>
          <a:p>
            <a:pPr>
              <a:lnSpc>
                <a:spcPct val="90000"/>
              </a:lnSpc>
              <a:buFontTx/>
              <a:buChar char="•"/>
            </a:pPr>
            <a:r>
              <a:rPr lang="en-GB" dirty="0"/>
              <a:t>Reduced biodiversity – one invading species can displace a large number of native ones, e.g. </a:t>
            </a:r>
            <a:r>
              <a:rPr lang="en-GB" b="1" dirty="0"/>
              <a:t>Japanese knotweed</a:t>
            </a:r>
            <a:r>
              <a:rPr lang="en-GB" dirty="0"/>
              <a:t> (</a:t>
            </a:r>
            <a:r>
              <a:rPr lang="en-GB" i="1" dirty="0" err="1"/>
              <a:t>Fallopia</a:t>
            </a:r>
            <a:r>
              <a:rPr lang="en-GB" i="1" dirty="0"/>
              <a:t> japonica</a:t>
            </a:r>
            <a:r>
              <a:rPr lang="en-GB" dirty="0"/>
              <a:t>) </a:t>
            </a:r>
          </a:p>
          <a:p>
            <a:pPr>
              <a:lnSpc>
                <a:spcPct val="90000"/>
              </a:lnSpc>
              <a:buFontTx/>
              <a:buChar char="•"/>
            </a:pPr>
            <a:r>
              <a:rPr lang="en-GB" dirty="0"/>
              <a:t>Direct interactions with native species (predation, parasitism, etc.) e.g. </a:t>
            </a:r>
            <a:r>
              <a:rPr lang="en-US" b="1" dirty="0">
                <a:solidFill>
                  <a:srgbClr val="000000"/>
                </a:solidFill>
                <a:cs typeface="Arial" charset="0"/>
                <a:sym typeface="Arial" charset="0"/>
              </a:rPr>
              <a:t>black rat </a:t>
            </a:r>
            <a:r>
              <a:rPr lang="en-US" dirty="0">
                <a:solidFill>
                  <a:srgbClr val="000000"/>
                </a:solidFill>
                <a:cs typeface="Arial" charset="0"/>
                <a:sym typeface="Arial" charset="0"/>
              </a:rPr>
              <a:t>(</a:t>
            </a:r>
            <a:r>
              <a:rPr lang="en-GB" i="1" dirty="0" err="1">
                <a:sym typeface="Arial" charset="0"/>
              </a:rPr>
              <a:t>Rattus</a:t>
            </a:r>
            <a:r>
              <a:rPr lang="en-GB" i="1" dirty="0">
                <a:sym typeface="Arial" charset="0"/>
              </a:rPr>
              <a:t> </a:t>
            </a:r>
            <a:r>
              <a:rPr lang="en-GB" i="1" dirty="0" err="1">
                <a:sym typeface="Arial" charset="0"/>
              </a:rPr>
              <a:t>rattus</a:t>
            </a:r>
            <a:r>
              <a:rPr lang="en-GB" dirty="0">
                <a:sym typeface="Arial" charset="0"/>
              </a:rPr>
              <a:t>) </a:t>
            </a:r>
            <a:endParaRPr lang="en-GB" dirty="0"/>
          </a:p>
          <a:p>
            <a:pPr>
              <a:lnSpc>
                <a:spcPct val="90000"/>
              </a:lnSpc>
              <a:buFontTx/>
              <a:buChar char="•"/>
            </a:pPr>
            <a:r>
              <a:rPr lang="en-GB" dirty="0"/>
              <a:t>Invasive species can bring diseases with them (an example being </a:t>
            </a:r>
            <a:r>
              <a:rPr lang="en-GB" b="1" dirty="0"/>
              <a:t>squirrel</a:t>
            </a:r>
            <a:r>
              <a:rPr lang="en-GB" dirty="0"/>
              <a:t> pox) that local species are more vulnerable too.</a:t>
            </a:r>
          </a:p>
          <a:p>
            <a:pPr>
              <a:lnSpc>
                <a:spcPct val="90000"/>
              </a:lnSpc>
              <a:buFontTx/>
              <a:buChar char="•"/>
            </a:pPr>
            <a:r>
              <a:rPr lang="en-GB" dirty="0"/>
              <a:t>The complex and often delicate balance of many ecosystems is easily disturbed by invasive species, e.g. </a:t>
            </a:r>
            <a:r>
              <a:rPr lang="en-GB" b="1" dirty="0"/>
              <a:t>American beaver</a:t>
            </a:r>
            <a:r>
              <a:rPr lang="en-GB" dirty="0"/>
              <a:t> (</a:t>
            </a:r>
            <a:r>
              <a:rPr lang="en-GB" i="1" dirty="0"/>
              <a:t>Castor </a:t>
            </a:r>
            <a:r>
              <a:rPr lang="en-GB" i="1" dirty="0" err="1"/>
              <a:t>canadensis</a:t>
            </a:r>
            <a:r>
              <a:rPr lang="en-GB" dirty="0"/>
              <a:t>) deforesting areas and changing water flow.</a:t>
            </a:r>
          </a:p>
          <a:p>
            <a:pPr>
              <a:lnSpc>
                <a:spcPct val="90000"/>
              </a:lnSpc>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t>Economical factors include -</a:t>
            </a:r>
          </a:p>
          <a:p>
            <a:pPr>
              <a:buFontTx/>
              <a:buChar char="•"/>
            </a:pPr>
            <a:r>
              <a:rPr lang="en-GB"/>
              <a:t>Agriculture is a massive worldwide industry. Invasive species that feed on crops cost nations vast sums of money.</a:t>
            </a:r>
          </a:p>
          <a:p>
            <a:pPr>
              <a:buFontTx/>
              <a:buChar char="•"/>
            </a:pPr>
            <a:r>
              <a:rPr lang="en-GB"/>
              <a:t>Programmes to eradicate or control invasive species are often costly and are not always successful. </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0A1A4FA-900D-1E45-BEF4-2F9247154125}"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1120C95E-FE08-2F4C-8D97-EDE1C3E4577F}"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1A4FA-900D-1E45-BEF4-2F9247154125}"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0C95E-FE08-2F4C-8D97-EDE1C3E457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1A4FA-900D-1E45-BEF4-2F9247154125}"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0C95E-FE08-2F4C-8D97-EDE1C3E457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E0A1A4FA-900D-1E45-BEF4-2F9247154125}"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0C95E-FE08-2F4C-8D97-EDE1C3E4577F}"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E0A1A4FA-900D-1E45-BEF4-2F9247154125}"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0C95E-FE08-2F4C-8D97-EDE1C3E4577F}"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A1A4FA-900D-1E45-BEF4-2F9247154125}"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0C95E-FE08-2F4C-8D97-EDE1C3E4577F}"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A1A4FA-900D-1E45-BEF4-2F9247154125}" type="datetimeFigureOut">
              <a:rPr lang="en-US" smtClean="0"/>
              <a:t>11/16/15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0C95E-FE08-2F4C-8D97-EDE1C3E4577F}"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0A1A4FA-900D-1E45-BEF4-2F9247154125}" type="datetimeFigureOut">
              <a:rPr lang="en-US" smtClean="0"/>
              <a:t>11/16/15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0C95E-FE08-2F4C-8D97-EDE1C3E4577F}"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1A4FA-900D-1E45-BEF4-2F9247154125}" type="datetimeFigureOut">
              <a:rPr lang="en-US" smtClean="0"/>
              <a:t>11/16/15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0C95E-FE08-2F4C-8D97-EDE1C3E457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0A1A4FA-900D-1E45-BEF4-2F9247154125}"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0C95E-FE08-2F4C-8D97-EDE1C3E4577F}"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0A1A4FA-900D-1E45-BEF4-2F9247154125}"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0C95E-FE08-2F4C-8D97-EDE1C3E4577F}"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E0A1A4FA-900D-1E45-BEF4-2F9247154125}" type="datetimeFigureOut">
              <a:rPr lang="en-US" smtClean="0"/>
              <a:t>11/16/15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120C95E-FE08-2F4C-8D97-EDE1C3E457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025" y="75357"/>
            <a:ext cx="3379847" cy="3587670"/>
          </a:xfrm>
        </p:spPr>
        <p:txBody>
          <a:bodyPr>
            <a:normAutofit/>
          </a:bodyPr>
          <a:lstStyle/>
          <a:p>
            <a:r>
              <a:rPr lang="en-US" sz="4400" dirty="0">
                <a:solidFill>
                  <a:schemeClr val="bg1"/>
                </a:solidFill>
              </a:rPr>
              <a:t>Unit </a:t>
            </a:r>
            <a:r>
              <a:rPr lang="en-US" sz="4400" dirty="0" smtClean="0">
                <a:solidFill>
                  <a:schemeClr val="bg1"/>
                </a:solidFill>
              </a:rPr>
              <a:t>4</a:t>
            </a:r>
          </a:p>
          <a:p>
            <a:r>
              <a:rPr lang="en-US" sz="4400" dirty="0" smtClean="0">
                <a:solidFill>
                  <a:schemeClr val="bg1"/>
                </a:solidFill>
              </a:rPr>
              <a:t>Lesson 3</a:t>
            </a:r>
          </a:p>
          <a:p>
            <a:r>
              <a:rPr lang="en-US" sz="4400" dirty="0" smtClean="0">
                <a:solidFill>
                  <a:schemeClr val="bg1"/>
                </a:solidFill>
              </a:rPr>
              <a:t> </a:t>
            </a:r>
            <a:r>
              <a:rPr lang="en-US" sz="4400" dirty="0">
                <a:solidFill>
                  <a:schemeClr val="bg1"/>
                </a:solidFill>
              </a:rPr>
              <a:t>11</a:t>
            </a:r>
            <a:r>
              <a:rPr lang="en-US" sz="4400" dirty="0" smtClean="0">
                <a:solidFill>
                  <a:schemeClr val="bg1"/>
                </a:solidFill>
              </a:rPr>
              <a:t>/16/15</a:t>
            </a:r>
          </a:p>
        </p:txBody>
      </p:sp>
      <p:sp>
        <p:nvSpPr>
          <p:cNvPr id="2" name="Title 1"/>
          <p:cNvSpPr>
            <a:spLocks noGrp="1"/>
          </p:cNvSpPr>
          <p:nvPr>
            <p:ph type="title"/>
          </p:nvPr>
        </p:nvSpPr>
        <p:spPr>
          <a:xfrm>
            <a:off x="3873794" y="7599729"/>
            <a:ext cx="5921460" cy="1927225"/>
          </a:xfrm>
        </p:spPr>
        <p:txBody>
          <a:bodyPr>
            <a:normAutofit fontScale="90000"/>
          </a:bodyPr>
          <a:lstStyle/>
          <a:p>
            <a:r>
              <a:rPr lang="en-US" sz="4900" dirty="0"/>
              <a:t>SWBAT </a:t>
            </a:r>
            <a:r>
              <a:rPr lang="en-US" sz="4900" dirty="0" smtClean="0"/>
              <a:t>identify characteristics that make an animal a good invasive species.</a:t>
            </a:r>
            <a:br>
              <a:rPr lang="en-US" sz="4900" dirty="0" smtClean="0"/>
            </a:br>
            <a:r>
              <a:rPr lang="en-US" sz="4900" dirty="0" smtClean="0"/>
              <a:t>Do Now:</a:t>
            </a:r>
            <a:br>
              <a:rPr lang="en-US" sz="4900" dirty="0" smtClean="0"/>
            </a:br>
            <a:r>
              <a:rPr lang="en-US" sz="4900" dirty="0" smtClean="0"/>
              <a:t>How can you measure biodiversity?</a:t>
            </a:r>
            <a:br>
              <a:rPr lang="en-US" sz="4900" dirty="0" smtClean="0"/>
            </a:br>
            <a:r>
              <a:rPr lang="en-US" sz="4900" dirty="0" smtClean="0"/>
              <a:t/>
            </a:r>
            <a:br>
              <a:rPr lang="en-US" sz="4900" dirty="0" smtClean="0"/>
            </a:br>
            <a:r>
              <a:rPr lang="en-US" sz="4900" dirty="0"/>
              <a:t/>
            </a:r>
            <a:br>
              <a:rPr lang="en-US" sz="4900" dirty="0"/>
            </a:br>
            <a:r>
              <a:rPr lang="en-US" sz="5400" dirty="0"/>
              <a:t/>
            </a:r>
            <a:br>
              <a:rPr lang="en-US" sz="5400" dirty="0"/>
            </a:br>
            <a:endParaRPr lang="en-US" sz="5400" dirty="0"/>
          </a:p>
        </p:txBody>
      </p:sp>
    </p:spTree>
    <p:extLst>
      <p:ext uri="{BB962C8B-B14F-4D97-AF65-F5344CB8AC3E}">
        <p14:creationId xmlns:p14="http://schemas.microsoft.com/office/powerpoint/2010/main" val="1210329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sz="quarter" idx="13"/>
          </p:nvPr>
        </p:nvSpPr>
        <p:spPr/>
        <p:txBody>
          <a:bodyPr/>
          <a:lstStyle/>
          <a:p>
            <a:r>
              <a:rPr lang="en-US" sz="3600" dirty="0" smtClean="0"/>
              <a:t>What is an invasive species?</a:t>
            </a:r>
          </a:p>
          <a:p>
            <a:r>
              <a:rPr lang="en-US" sz="3600" dirty="0" smtClean="0"/>
              <a:t>How are invasive species introduced to areas?</a:t>
            </a:r>
          </a:p>
          <a:p>
            <a:r>
              <a:rPr lang="en-US" sz="3600" dirty="0" smtClean="0"/>
              <a:t>How are invasive species bad for the ecosystem?</a:t>
            </a:r>
          </a:p>
          <a:p>
            <a:r>
              <a:rPr lang="en-US" sz="3600" dirty="0" smtClean="0"/>
              <a:t>How are invasive species bad for the economy?</a:t>
            </a:r>
          </a:p>
          <a:p>
            <a:endParaRPr lang="en-US" dirty="0"/>
          </a:p>
        </p:txBody>
      </p:sp>
    </p:spTree>
    <p:extLst>
      <p:ext uri="{BB962C8B-B14F-4D97-AF65-F5344CB8AC3E}">
        <p14:creationId xmlns:p14="http://schemas.microsoft.com/office/powerpoint/2010/main" val="650053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Homework</a:t>
            </a:r>
            <a:endParaRPr lang="en-US" sz="5400" dirty="0"/>
          </a:p>
        </p:txBody>
      </p:sp>
      <p:sp>
        <p:nvSpPr>
          <p:cNvPr id="3" name="Content Placeholder 2"/>
          <p:cNvSpPr>
            <a:spLocks noGrp="1"/>
          </p:cNvSpPr>
          <p:nvPr>
            <p:ph sz="quarter" idx="13"/>
          </p:nvPr>
        </p:nvSpPr>
        <p:spPr/>
        <p:txBody>
          <a:bodyPr>
            <a:noAutofit/>
          </a:bodyPr>
          <a:lstStyle/>
          <a:p>
            <a:r>
              <a:rPr lang="en-US" sz="4800" dirty="0"/>
              <a:t>Research one invasive species in New York. Explain why it is considered an </a:t>
            </a:r>
            <a:r>
              <a:rPr lang="en-US" sz="4800" dirty="0" smtClean="0"/>
              <a:t>invasive </a:t>
            </a:r>
            <a:r>
              <a:rPr lang="en-US" sz="4800" dirty="0" smtClean="0"/>
              <a:t>species in your </a:t>
            </a:r>
            <a:r>
              <a:rPr lang="en-US" sz="4800" b="1" u="sng" dirty="0" smtClean="0"/>
              <a:t>own</a:t>
            </a:r>
            <a:r>
              <a:rPr lang="en-US" sz="4800" dirty="0" smtClean="0"/>
              <a:t> words! </a:t>
            </a:r>
          </a:p>
          <a:p>
            <a:r>
              <a:rPr lang="en-US" sz="4800" dirty="0" smtClean="0"/>
              <a:t>List your source </a:t>
            </a:r>
            <a:endParaRPr lang="en-US" sz="4800" dirty="0"/>
          </a:p>
        </p:txBody>
      </p:sp>
    </p:spTree>
    <p:extLst>
      <p:ext uri="{BB962C8B-B14F-4D97-AF65-F5344CB8AC3E}">
        <p14:creationId xmlns:p14="http://schemas.microsoft.com/office/powerpoint/2010/main" val="1020600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Agenda:</a:t>
            </a:r>
            <a:endParaRPr lang="en-US" sz="4000" dirty="0"/>
          </a:p>
        </p:txBody>
      </p:sp>
      <p:sp>
        <p:nvSpPr>
          <p:cNvPr id="3" name="Content Placeholder 2"/>
          <p:cNvSpPr>
            <a:spLocks noGrp="1"/>
          </p:cNvSpPr>
          <p:nvPr>
            <p:ph sz="quarter" idx="13"/>
          </p:nvPr>
        </p:nvSpPr>
        <p:spPr/>
        <p:txBody>
          <a:bodyPr>
            <a:normAutofit/>
          </a:bodyPr>
          <a:lstStyle/>
          <a:p>
            <a:r>
              <a:rPr lang="en-US" sz="3600" dirty="0" smtClean="0"/>
              <a:t>Lecture</a:t>
            </a:r>
          </a:p>
          <a:p>
            <a:r>
              <a:rPr lang="en-US" sz="3600" dirty="0" smtClean="0"/>
              <a:t>Independent Work</a:t>
            </a:r>
          </a:p>
          <a:p>
            <a:r>
              <a:rPr lang="en-US" sz="3600" dirty="0" smtClean="0"/>
              <a:t>Video</a:t>
            </a:r>
          </a:p>
          <a:p>
            <a:r>
              <a:rPr lang="en-US" sz="3600" dirty="0" smtClean="0"/>
              <a:t>But first– </a:t>
            </a:r>
            <a:r>
              <a:rPr lang="en-US" sz="3600" dirty="0"/>
              <a:t>H</a:t>
            </a:r>
            <a:r>
              <a:rPr lang="en-US" sz="3600" dirty="0" smtClean="0"/>
              <a:t>omework Share!</a:t>
            </a:r>
            <a:endParaRPr lang="en-US" sz="3600" dirty="0"/>
          </a:p>
        </p:txBody>
      </p:sp>
    </p:spTree>
    <p:extLst>
      <p:ext uri="{BB962C8B-B14F-4D97-AF65-F5344CB8AC3E}">
        <p14:creationId xmlns:p14="http://schemas.microsoft.com/office/powerpoint/2010/main" val="103306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85800"/>
            <a:ext cx="8229600" cy="1143000"/>
          </a:xfrm>
        </p:spPr>
        <p:txBody>
          <a:bodyPr/>
          <a:lstStyle/>
          <a:p>
            <a:pPr algn="ctr"/>
            <a:r>
              <a:rPr lang="en-GB" sz="4400" dirty="0">
                <a:latin typeface="Arial" charset="0"/>
              </a:rPr>
              <a:t>Invasive Species</a:t>
            </a:r>
          </a:p>
        </p:txBody>
      </p:sp>
      <p:pic>
        <p:nvPicPr>
          <p:cNvPr id="38916" name="Picture 4" descr="Cuban treefrog (Osteopilus septentrion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28956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Common-carp-being-fed-on-by-an-invasive-species-the-American-signal-cray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57400"/>
            <a:ext cx="28194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Giant-African-snail-on-tree-ro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114800"/>
            <a:ext cx="3200400" cy="2122488"/>
          </a:xfrm>
          <a:prstGeom prst="rect">
            <a:avLst/>
          </a:prstGeom>
          <a:noFill/>
          <a:extLst>
            <a:ext uri="{909E8E84-426E-40dd-AFC4-6F175D3DCCD1}">
              <a14:hiddenFill xmlns:a14="http://schemas.microsoft.com/office/drawing/2010/main">
                <a:solidFill>
                  <a:srgbClr val="FFFFFF"/>
                </a:solidFill>
              </a14:hiddenFill>
            </a:ext>
          </a:extLst>
        </p:spPr>
      </p:pic>
      <p:sp>
        <p:nvSpPr>
          <p:cNvPr id="38921" name="AutoShape 9"/>
          <p:cNvSpPr>
            <a:spLocks noChangeArrowheads="1"/>
          </p:cNvSpPr>
          <p:nvPr/>
        </p:nvSpPr>
        <p:spPr bwMode="auto">
          <a:xfrm>
            <a:off x="2438400" y="1828800"/>
            <a:ext cx="4495800" cy="4114800"/>
          </a:xfrm>
          <a:custGeom>
            <a:avLst/>
            <a:gdLst>
              <a:gd name="G0" fmla="+- 167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18" y="16638"/>
                </a:moveTo>
                <a:cubicBezTo>
                  <a:pt x="19183" y="14998"/>
                  <a:pt x="19930" y="12933"/>
                  <a:pt x="19930" y="10800"/>
                </a:cubicBezTo>
                <a:cubicBezTo>
                  <a:pt x="19930" y="5757"/>
                  <a:pt x="15842" y="1670"/>
                  <a:pt x="10800" y="1670"/>
                </a:cubicBezTo>
                <a:cubicBezTo>
                  <a:pt x="8666" y="1669"/>
                  <a:pt x="6601" y="2416"/>
                  <a:pt x="4961" y="3781"/>
                </a:cubicBezTo>
                <a:close/>
                <a:moveTo>
                  <a:pt x="3781" y="4961"/>
                </a:moveTo>
                <a:cubicBezTo>
                  <a:pt x="2416" y="6601"/>
                  <a:pt x="1669" y="8666"/>
                  <a:pt x="1669" y="10799"/>
                </a:cubicBezTo>
                <a:cubicBezTo>
                  <a:pt x="1670" y="15842"/>
                  <a:pt x="5757" y="19930"/>
                  <a:pt x="10800" y="19930"/>
                </a:cubicBezTo>
                <a:cubicBezTo>
                  <a:pt x="12933" y="19930"/>
                  <a:pt x="14998" y="19183"/>
                  <a:pt x="16638" y="17818"/>
                </a:cubicBezTo>
                <a:close/>
              </a:path>
            </a:pathLst>
          </a:cu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2838584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sz="4000" dirty="0">
                <a:latin typeface="Arial" charset="0"/>
              </a:rPr>
              <a:t>What is an Invasive Species?</a:t>
            </a:r>
          </a:p>
        </p:txBody>
      </p:sp>
      <p:sp>
        <p:nvSpPr>
          <p:cNvPr id="3079" name="Rectangle 7"/>
          <p:cNvSpPr>
            <a:spLocks noGrp="1" noChangeArrowheads="1"/>
          </p:cNvSpPr>
          <p:nvPr>
            <p:ph type="body" idx="4294967295"/>
          </p:nvPr>
        </p:nvSpPr>
        <p:spPr>
          <a:xfrm>
            <a:off x="304800" y="1453904"/>
            <a:ext cx="8305800" cy="2597396"/>
          </a:xfrm>
          <a:prstGeom prst="rect">
            <a:avLst/>
          </a:prstGeom>
        </p:spPr>
        <p:txBody>
          <a:bodyPr/>
          <a:lstStyle/>
          <a:p>
            <a:pPr>
              <a:lnSpc>
                <a:spcPct val="90000"/>
              </a:lnSpc>
            </a:pPr>
            <a:r>
              <a:rPr lang="en-GB" sz="3200" dirty="0">
                <a:latin typeface="Arial" charset="0"/>
              </a:rPr>
              <a:t>A species that </a:t>
            </a:r>
            <a:r>
              <a:rPr lang="en-GB" sz="3200" dirty="0" smtClean="0">
                <a:latin typeface="Arial" charset="0"/>
              </a:rPr>
              <a:t>is </a:t>
            </a:r>
            <a:r>
              <a:rPr lang="en-GB" sz="3200" u="sng" dirty="0">
                <a:latin typeface="Arial" charset="0"/>
              </a:rPr>
              <a:t>not native</a:t>
            </a:r>
            <a:r>
              <a:rPr lang="en-GB" sz="3200" dirty="0">
                <a:latin typeface="Arial" charset="0"/>
              </a:rPr>
              <a:t> to an environment</a:t>
            </a:r>
          </a:p>
          <a:p>
            <a:pPr>
              <a:lnSpc>
                <a:spcPct val="90000"/>
              </a:lnSpc>
            </a:pPr>
            <a:r>
              <a:rPr lang="en-GB" sz="3200" dirty="0">
                <a:latin typeface="Arial" charset="0"/>
              </a:rPr>
              <a:t>Invasive species are </a:t>
            </a:r>
            <a:r>
              <a:rPr lang="en-GB" sz="3200" u="sng" dirty="0" smtClean="0">
                <a:latin typeface="Arial" charset="0"/>
              </a:rPr>
              <a:t>harmful</a:t>
            </a:r>
            <a:r>
              <a:rPr lang="en-GB" sz="3200" dirty="0" smtClean="0">
                <a:latin typeface="Arial" charset="0"/>
              </a:rPr>
              <a:t> </a:t>
            </a:r>
            <a:r>
              <a:rPr lang="en-GB" sz="3200" dirty="0">
                <a:latin typeface="Arial" charset="0"/>
              </a:rPr>
              <a:t>to the local habitat or native species </a:t>
            </a:r>
          </a:p>
          <a:p>
            <a:pPr>
              <a:lnSpc>
                <a:spcPct val="90000"/>
              </a:lnSpc>
            </a:pPr>
            <a:r>
              <a:rPr lang="en-GB" sz="3200" dirty="0">
                <a:latin typeface="Arial" charset="0"/>
              </a:rPr>
              <a:t>Unwanted pest</a:t>
            </a:r>
          </a:p>
        </p:txBody>
      </p:sp>
      <p:pic>
        <p:nvPicPr>
          <p:cNvPr id="3089" name="Picture 17" descr="Black rat (Rattus rat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19600"/>
            <a:ext cx="2895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Rabbit (Oryctolagus cunicu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2667000" cy="1995488"/>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Giant African land s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419600"/>
            <a:ext cx="2971800" cy="197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11"/>
          <p:cNvSpPr>
            <a:spLocks noGrp="1" noChangeArrowheads="1"/>
          </p:cNvSpPr>
          <p:nvPr>
            <p:ph type="title" idx="4294967295"/>
          </p:nvPr>
        </p:nvSpPr>
        <p:spPr>
          <a:xfrm>
            <a:off x="381000" y="-139699"/>
            <a:ext cx="8229600" cy="1143000"/>
          </a:xfrm>
        </p:spPr>
        <p:txBody>
          <a:bodyPr>
            <a:normAutofit/>
          </a:bodyPr>
          <a:lstStyle/>
          <a:p>
            <a:r>
              <a:rPr lang="en-US" sz="4400" dirty="0">
                <a:latin typeface="Arial" charset="0"/>
              </a:rPr>
              <a:t>Different Routes of Invasion</a:t>
            </a:r>
            <a:endParaRPr lang="en-GB" sz="4400" dirty="0">
              <a:solidFill>
                <a:srgbClr val="FF8D00"/>
              </a:solidFill>
              <a:latin typeface="Arial" charset="0"/>
            </a:endParaRPr>
          </a:p>
        </p:txBody>
      </p:sp>
      <p:sp>
        <p:nvSpPr>
          <p:cNvPr id="6156" name="Rectangle 12"/>
          <p:cNvSpPr>
            <a:spLocks noGrp="1" noChangeArrowheads="1"/>
          </p:cNvSpPr>
          <p:nvPr>
            <p:ph type="body" idx="4294967295"/>
          </p:nvPr>
        </p:nvSpPr>
        <p:spPr>
          <a:xfrm>
            <a:off x="457200" y="1157111"/>
            <a:ext cx="8229600" cy="3071989"/>
          </a:xfrm>
        </p:spPr>
        <p:txBody>
          <a:bodyPr>
            <a:normAutofit lnSpcReduction="10000"/>
          </a:bodyPr>
          <a:lstStyle/>
          <a:p>
            <a:pPr marL="457200" indent="-457200">
              <a:lnSpc>
                <a:spcPct val="90000"/>
              </a:lnSpc>
              <a:buFontTx/>
              <a:buNone/>
            </a:pPr>
            <a:r>
              <a:rPr lang="en-GB" sz="3600" dirty="0">
                <a:latin typeface="Arial" charset="0"/>
              </a:rPr>
              <a:t>Most invasions are due to human activities:</a:t>
            </a:r>
          </a:p>
          <a:p>
            <a:pPr marL="457200" indent="-457200">
              <a:lnSpc>
                <a:spcPct val="90000"/>
              </a:lnSpc>
            </a:pPr>
            <a:r>
              <a:rPr lang="en-GB" sz="3600" dirty="0">
                <a:latin typeface="Arial" charset="0"/>
              </a:rPr>
              <a:t>Plant or pet trade</a:t>
            </a:r>
          </a:p>
          <a:p>
            <a:pPr marL="457200" indent="-457200">
              <a:lnSpc>
                <a:spcPct val="90000"/>
              </a:lnSpc>
            </a:pPr>
            <a:r>
              <a:rPr lang="en-GB" sz="3600" dirty="0">
                <a:latin typeface="Arial" charset="0"/>
              </a:rPr>
              <a:t>Commercial shipping</a:t>
            </a:r>
          </a:p>
          <a:p>
            <a:pPr marL="457200" indent="-457200">
              <a:lnSpc>
                <a:spcPct val="90000"/>
              </a:lnSpc>
            </a:pPr>
            <a:r>
              <a:rPr lang="en-GB" sz="3600" dirty="0">
                <a:latin typeface="Arial" charset="0"/>
              </a:rPr>
              <a:t>Tourism</a:t>
            </a:r>
          </a:p>
          <a:p>
            <a:pPr marL="457200" indent="-457200">
              <a:lnSpc>
                <a:spcPct val="90000"/>
              </a:lnSpc>
              <a:buFontTx/>
              <a:buNone/>
            </a:pPr>
            <a:r>
              <a:rPr lang="en-GB" sz="3600" dirty="0">
                <a:latin typeface="Arial" charset="0"/>
              </a:rPr>
              <a:t>…and many other routes…</a:t>
            </a:r>
          </a:p>
          <a:p>
            <a:pPr marL="457200" indent="-457200">
              <a:lnSpc>
                <a:spcPct val="90000"/>
              </a:lnSpc>
              <a:buFontTx/>
              <a:buNone/>
            </a:pPr>
            <a:endParaRPr lang="en-GB" sz="2800" dirty="0">
              <a:latin typeface="Arial" charset="0"/>
            </a:endParaRPr>
          </a:p>
          <a:p>
            <a:pPr marL="457200" indent="-457200">
              <a:lnSpc>
                <a:spcPct val="90000"/>
              </a:lnSpc>
              <a:buFontTx/>
              <a:buNone/>
            </a:pPr>
            <a:endParaRPr lang="en-GB" sz="2800" dirty="0">
              <a:latin typeface="Arial" charset="0"/>
            </a:endParaRPr>
          </a:p>
        </p:txBody>
      </p:sp>
      <p:pic>
        <p:nvPicPr>
          <p:cNvPr id="6163" name="Picture 19" descr="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95800"/>
            <a:ext cx="2667000" cy="1776413"/>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Cr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95800"/>
            <a:ext cx="2609850" cy="1725613"/>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Pl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2667000" cy="177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95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56">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p:cNvSpPr>
            <a:spLocks noGrp="1" noChangeArrowheads="1"/>
          </p:cNvSpPr>
          <p:nvPr>
            <p:ph type="title" idx="4294967295"/>
          </p:nvPr>
        </p:nvSpPr>
        <p:spPr/>
        <p:txBody>
          <a:bodyPr>
            <a:noAutofit/>
          </a:bodyPr>
          <a:lstStyle/>
          <a:p>
            <a:pPr algn="ctr"/>
            <a:r>
              <a:rPr lang="en-US" sz="4000" dirty="0" smtClean="0">
                <a:latin typeface="Arial" charset="0"/>
              </a:rPr>
              <a:t> </a:t>
            </a:r>
            <a:r>
              <a:rPr lang="en-US" sz="4000" dirty="0">
                <a:latin typeface="Arial" charset="0"/>
              </a:rPr>
              <a:t>What Characteristics Make A Good Invader?</a:t>
            </a:r>
            <a:endParaRPr lang="en-GB" sz="4000" dirty="0">
              <a:latin typeface="Arial" charset="0"/>
            </a:endParaRPr>
          </a:p>
        </p:txBody>
      </p:sp>
      <p:sp>
        <p:nvSpPr>
          <p:cNvPr id="5130" name="Rectangle 10"/>
          <p:cNvSpPr>
            <a:spLocks noGrp="1" noChangeArrowheads="1"/>
          </p:cNvSpPr>
          <p:nvPr>
            <p:ph type="body" idx="4294967295"/>
          </p:nvPr>
        </p:nvSpPr>
        <p:spPr>
          <a:xfrm>
            <a:off x="381000" y="1638547"/>
            <a:ext cx="8305800" cy="4990853"/>
          </a:xfrm>
        </p:spPr>
        <p:txBody>
          <a:bodyPr>
            <a:normAutofit fontScale="92500" lnSpcReduction="10000"/>
          </a:bodyPr>
          <a:lstStyle/>
          <a:p>
            <a:r>
              <a:rPr lang="en-GB" sz="4400" dirty="0">
                <a:latin typeface="Arial" charset="0"/>
              </a:rPr>
              <a:t>Rapid reproduction</a:t>
            </a:r>
          </a:p>
          <a:p>
            <a:r>
              <a:rPr lang="en-GB" sz="4400" dirty="0">
                <a:latin typeface="Arial" charset="0"/>
              </a:rPr>
              <a:t>Fast growth</a:t>
            </a:r>
          </a:p>
          <a:p>
            <a:r>
              <a:rPr lang="en-GB" sz="4400" dirty="0">
                <a:latin typeface="Arial" charset="0"/>
              </a:rPr>
              <a:t>High dispersal</a:t>
            </a:r>
          </a:p>
          <a:p>
            <a:r>
              <a:rPr lang="en-GB" sz="4400" dirty="0">
                <a:latin typeface="Arial" charset="0"/>
              </a:rPr>
              <a:t>Tolerant to many different conditions</a:t>
            </a:r>
          </a:p>
          <a:p>
            <a:r>
              <a:rPr lang="en-GB" sz="4400" dirty="0">
                <a:latin typeface="Arial" charset="0"/>
              </a:rPr>
              <a:t>Able to live off many different foods</a:t>
            </a:r>
          </a:p>
          <a:p>
            <a:r>
              <a:rPr lang="en-GB" sz="4400" dirty="0">
                <a:latin typeface="Arial" charset="0"/>
              </a:rPr>
              <a:t>Used by humans</a:t>
            </a:r>
          </a:p>
          <a:p>
            <a:pPr>
              <a:buFontTx/>
              <a:buNone/>
            </a:pPr>
            <a:endParaRPr lang="en-GB" sz="2800" dirty="0">
              <a:latin typeface="Arial" charset="0"/>
            </a:endParaRPr>
          </a:p>
          <a:p>
            <a:endParaRPr lang="en-GB" sz="3000" dirty="0">
              <a:latin typeface="Arial" charset="0"/>
            </a:endParaRPr>
          </a:p>
        </p:txBody>
      </p:sp>
      <p:sp>
        <p:nvSpPr>
          <p:cNvPr id="5135" name="WordArt 15"/>
          <p:cNvSpPr>
            <a:spLocks noChangeArrowheads="1" noChangeShapeType="1" noTextEdit="1"/>
          </p:cNvSpPr>
          <p:nvPr/>
        </p:nvSpPr>
        <p:spPr bwMode="auto">
          <a:xfrm>
            <a:off x="5867400" y="2057400"/>
            <a:ext cx="1371600" cy="1524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ea typeface="Arial Black"/>
                <a:cs typeface="Arial Black"/>
              </a:rPr>
              <a:t>?</a:t>
            </a:r>
          </a:p>
        </p:txBody>
      </p:sp>
      <p:sp>
        <p:nvSpPr>
          <p:cNvPr id="5138" name="WordArt 18"/>
          <p:cNvSpPr>
            <a:spLocks noChangeArrowheads="1" noChangeShapeType="1" noTextEdit="1"/>
          </p:cNvSpPr>
          <p:nvPr/>
        </p:nvSpPr>
        <p:spPr bwMode="auto">
          <a:xfrm rot="721683">
            <a:off x="7086600" y="2743200"/>
            <a:ext cx="83820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ea typeface="Arial Black"/>
                <a:cs typeface="Arial Black"/>
              </a:rPr>
              <a:t>?</a:t>
            </a:r>
          </a:p>
        </p:txBody>
      </p:sp>
    </p:spTree>
    <p:extLst>
      <p:ext uri="{BB962C8B-B14F-4D97-AF65-F5344CB8AC3E}">
        <p14:creationId xmlns:p14="http://schemas.microsoft.com/office/powerpoint/2010/main" val="4257548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Trees-felled-by-American-beav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19600"/>
            <a:ext cx="2819400" cy="195421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American beaver (Castor canaden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19600"/>
            <a:ext cx="2819400" cy="1981200"/>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6"/>
          <p:cNvSpPr>
            <a:spLocks noGrp="1" noChangeArrowheads="1"/>
          </p:cNvSpPr>
          <p:nvPr>
            <p:ph type="title" idx="4294967295"/>
          </p:nvPr>
        </p:nvSpPr>
        <p:spPr>
          <a:xfrm>
            <a:off x="457200" y="72218"/>
            <a:ext cx="8229600" cy="1143000"/>
          </a:xfrm>
        </p:spPr>
        <p:txBody>
          <a:bodyPr/>
          <a:lstStyle/>
          <a:p>
            <a:r>
              <a:rPr lang="en-US" dirty="0">
                <a:latin typeface="Arial" charset="0"/>
              </a:rPr>
              <a:t>The Impact of Invasive Species</a:t>
            </a:r>
            <a:endParaRPr lang="en-GB" dirty="0">
              <a:latin typeface="Arial" charset="0"/>
            </a:endParaRPr>
          </a:p>
        </p:txBody>
      </p:sp>
      <p:sp>
        <p:nvSpPr>
          <p:cNvPr id="7175" name="Rectangle 7"/>
          <p:cNvSpPr>
            <a:spLocks noGrp="1" noChangeArrowheads="1"/>
          </p:cNvSpPr>
          <p:nvPr>
            <p:ph type="body" idx="4294967295"/>
          </p:nvPr>
        </p:nvSpPr>
        <p:spPr>
          <a:xfrm>
            <a:off x="457200" y="1206418"/>
            <a:ext cx="8610600" cy="4889582"/>
          </a:xfrm>
        </p:spPr>
        <p:txBody>
          <a:bodyPr/>
          <a:lstStyle/>
          <a:p>
            <a:r>
              <a:rPr lang="en-GB" sz="3200" dirty="0">
                <a:latin typeface="Arial" charset="0"/>
              </a:rPr>
              <a:t>Ecological:</a:t>
            </a:r>
          </a:p>
          <a:p>
            <a:pPr lvl="1"/>
            <a:r>
              <a:rPr lang="en-GB" sz="3200" dirty="0">
                <a:latin typeface="Arial" charset="0"/>
              </a:rPr>
              <a:t>Reduce native biodiversity</a:t>
            </a:r>
          </a:p>
          <a:p>
            <a:pPr lvl="1"/>
            <a:r>
              <a:rPr lang="en-GB" sz="3200" dirty="0" smtClean="0">
                <a:latin typeface="Arial" charset="0"/>
              </a:rPr>
              <a:t>Predators of </a:t>
            </a:r>
            <a:r>
              <a:rPr lang="en-GB" sz="3200" dirty="0">
                <a:latin typeface="Arial" charset="0"/>
              </a:rPr>
              <a:t>local species </a:t>
            </a:r>
          </a:p>
          <a:p>
            <a:pPr lvl="1"/>
            <a:r>
              <a:rPr lang="en-GB" sz="3200" dirty="0">
                <a:latin typeface="Arial" charset="0"/>
              </a:rPr>
              <a:t>Spread of disease</a:t>
            </a:r>
          </a:p>
          <a:p>
            <a:pPr lvl="1"/>
            <a:r>
              <a:rPr lang="en-GB" sz="3200" dirty="0">
                <a:latin typeface="Arial" charset="0"/>
              </a:rPr>
              <a:t>Upset balance of local ecosystem</a:t>
            </a:r>
            <a:endParaRPr lang="en-GB" sz="3200" i="1" dirty="0">
              <a:latin typeface="Arial" charset="0"/>
            </a:endParaRPr>
          </a:p>
          <a:p>
            <a:pPr lvl="1"/>
            <a:endParaRPr lang="en-GB" sz="2800" dirty="0">
              <a:latin typeface="Arial" charset="0"/>
            </a:endParaRPr>
          </a:p>
        </p:txBody>
      </p:sp>
    </p:spTree>
    <p:extLst>
      <p:ext uri="{BB962C8B-B14F-4D97-AF65-F5344CB8AC3E}">
        <p14:creationId xmlns:p14="http://schemas.microsoft.com/office/powerpoint/2010/main" val="3130033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7178"/>
                                        </p:tgtEl>
                                        <p:attrNameLst>
                                          <p:attrName>style.visibility</p:attrName>
                                        </p:attrNameLst>
                                      </p:cBhvr>
                                      <p:to>
                                        <p:strVal val="visible"/>
                                      </p:to>
                                    </p:set>
                                    <p:animEffect transition="in" filter="checkerboard(across)">
                                      <p:cBhvr>
                                        <p:cTn id="23"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457200" y="22154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b="1" dirty="0">
                <a:solidFill>
                  <a:srgbClr val="2E2224"/>
                </a:solidFill>
              </a:rPr>
              <a:t>The Impact of Invasive Species</a:t>
            </a:r>
            <a:endParaRPr lang="en-GB" sz="4400" b="1" dirty="0">
              <a:solidFill>
                <a:srgbClr val="2E2224"/>
              </a:solidFill>
            </a:endParaRPr>
          </a:p>
        </p:txBody>
      </p:sp>
      <p:sp>
        <p:nvSpPr>
          <p:cNvPr id="64517" name="Rectangle 5"/>
          <p:cNvSpPr>
            <a:spLocks noChangeArrowheads="1"/>
          </p:cNvSpPr>
          <p:nvPr/>
        </p:nvSpPr>
        <p:spPr bwMode="auto">
          <a:xfrm>
            <a:off x="685800" y="1120963"/>
            <a:ext cx="7772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GB" sz="3600" dirty="0">
                <a:solidFill>
                  <a:schemeClr val="bg1"/>
                </a:solidFill>
              </a:rPr>
              <a:t> </a:t>
            </a:r>
            <a:r>
              <a:rPr lang="en-GB" sz="3600" dirty="0" smtClean="0"/>
              <a:t>Economics:</a:t>
            </a:r>
            <a:endParaRPr lang="en-GB" sz="3600" dirty="0"/>
          </a:p>
          <a:p>
            <a:pPr lvl="1">
              <a:buFontTx/>
              <a:buChar char="-"/>
            </a:pPr>
            <a:r>
              <a:rPr lang="en-GB" sz="3600" dirty="0"/>
              <a:t> Very expensive - </a:t>
            </a:r>
            <a:r>
              <a:rPr lang="en-GB" sz="3600" dirty="0" smtClean="0"/>
              <a:t>cause </a:t>
            </a:r>
            <a:r>
              <a:rPr lang="en-GB" sz="3600" dirty="0"/>
              <a:t>many </a:t>
            </a:r>
            <a:r>
              <a:rPr lang="en-GB" sz="3600" dirty="0" smtClean="0"/>
              <a:t>billions of dollars of damage </a:t>
            </a:r>
            <a:r>
              <a:rPr lang="en-GB" sz="3600" dirty="0"/>
              <a:t>every year!</a:t>
            </a:r>
          </a:p>
          <a:p>
            <a:pPr lvl="1">
              <a:buFontTx/>
              <a:buChar char="-"/>
            </a:pPr>
            <a:r>
              <a:rPr lang="en-GB" sz="3600" dirty="0"/>
              <a:t> </a:t>
            </a:r>
            <a:r>
              <a:rPr lang="en-GB" sz="3600" u="sng" dirty="0"/>
              <a:t>Very expensive to </a:t>
            </a:r>
            <a:r>
              <a:rPr lang="en-GB" sz="3600" u="sng" dirty="0" smtClean="0"/>
              <a:t>eradicate (remove) </a:t>
            </a:r>
            <a:r>
              <a:rPr lang="en-GB" sz="3600" u="sng" dirty="0"/>
              <a:t>invasive species</a:t>
            </a:r>
          </a:p>
        </p:txBody>
      </p:sp>
      <p:pic>
        <p:nvPicPr>
          <p:cNvPr id="64519" name="Picture 7" descr="MC9003392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838" y="4797887"/>
            <a:ext cx="1876962" cy="187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98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3"/>
          </p:nvPr>
        </p:nvSpPr>
        <p:spPr/>
        <p:txBody>
          <a:bodyPr/>
          <a:lstStyle/>
          <a:p>
            <a:r>
              <a:rPr lang="en-US" dirty="0"/>
              <a:t>http://</a:t>
            </a:r>
            <a:r>
              <a:rPr lang="en-US" dirty="0" err="1"/>
              <a:t>www.animalplanet.com</a:t>
            </a:r>
            <a:r>
              <a:rPr lang="en-US" dirty="0"/>
              <a:t>/</a:t>
            </a:r>
            <a:r>
              <a:rPr lang="en-US" dirty="0" err="1"/>
              <a:t>tv</a:t>
            </a:r>
            <a:r>
              <a:rPr lang="en-US" dirty="0"/>
              <a:t>-shows/other/videos/killer-aliens-war-on-invasive-species/</a:t>
            </a:r>
          </a:p>
        </p:txBody>
      </p:sp>
    </p:spTree>
    <p:extLst>
      <p:ext uri="{BB962C8B-B14F-4D97-AF65-F5344CB8AC3E}">
        <p14:creationId xmlns:p14="http://schemas.microsoft.com/office/powerpoint/2010/main" val="10107226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650</TotalTime>
  <Words>689</Words>
  <Application>Microsoft Macintosh PowerPoint</Application>
  <PresentationFormat>On-screen Show (4:3)</PresentationFormat>
  <Paragraphs>103</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Soho</vt:lpstr>
      <vt:lpstr>SWBAT identify characteristics that make an animal a good invasive species. Do Now: How can you measure biodiversity?    </vt:lpstr>
      <vt:lpstr>Agenda:</vt:lpstr>
      <vt:lpstr>Invasive Species</vt:lpstr>
      <vt:lpstr>What is an Invasive Species?</vt:lpstr>
      <vt:lpstr>Different Routes of Invasion</vt:lpstr>
      <vt:lpstr> What Characteristics Make A Good Invader?</vt:lpstr>
      <vt:lpstr>The Impact of Invasive Species</vt:lpstr>
      <vt:lpstr>PowerPoint Presentation</vt:lpstr>
      <vt:lpstr>Video</vt:lpstr>
      <vt:lpstr>Let’s review</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SWBAT define invasive species. SWBAT analyze the impacts of an invasive species on the environment. </dc:title>
  <dc:creator>Kayla McDaniel</dc:creator>
  <cp:lastModifiedBy>Kayla McDaniel</cp:lastModifiedBy>
  <cp:revision>31</cp:revision>
  <dcterms:created xsi:type="dcterms:W3CDTF">2013-11-06T01:33:06Z</dcterms:created>
  <dcterms:modified xsi:type="dcterms:W3CDTF">2015-11-16T15:59:44Z</dcterms:modified>
</cp:coreProperties>
</file>