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79" r:id="rId3"/>
    <p:sldId id="280" r:id="rId4"/>
    <p:sldId id="274" r:id="rId5"/>
    <p:sldId id="270" r:id="rId6"/>
    <p:sldId id="271" r:id="rId7"/>
    <p:sldId id="272" r:id="rId8"/>
    <p:sldId id="276" r:id="rId9"/>
    <p:sldId id="275" r:id="rId10"/>
    <p:sldId id="281" r:id="rId11"/>
    <p:sldId id="282" r:id="rId12"/>
    <p:sldId id="267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FFE30F96-C5A8-234C-8881-DA546AB62CDE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2F55F2A-5FF3-4C48-B2CE-B3B87C6E6C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nbury.k12.ct.us/elemweb/aaaoldElempages/sitesweb/foodweb/indexfoodweb.html" TargetMode="Externa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iencebitz.com/?page_id=25" TargetMode="External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iencebitz.com/?page_id=25" TargetMode="External"/><Relationship Id="rId3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iencebitz.com/?page_id=25" TargetMode="External"/><Relationship Id="rId3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chantedlearning.com/subjects/foodchain/" TargetMode="External"/><Relationship Id="rId3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ology.tutorvista.com/ecology/food-web.html" TargetMode="Externa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576" y="50645"/>
            <a:ext cx="6957245" cy="187249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Unit 3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Lesson </a:t>
            </a:r>
            <a:r>
              <a:rPr lang="en-US" sz="2800" dirty="0" smtClean="0">
                <a:solidFill>
                  <a:srgbClr val="FFFFFF"/>
                </a:solidFill>
              </a:rPr>
              <a:t>3                                              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10/21/</a:t>
            </a:r>
            <a:r>
              <a:rPr lang="en-US" sz="2800" dirty="0" smtClean="0">
                <a:solidFill>
                  <a:srgbClr val="FFFFFF"/>
                </a:solidFill>
              </a:rPr>
              <a:t>15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199" y="3956596"/>
            <a:ext cx="5334000" cy="3193142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SWBAT </a:t>
            </a:r>
            <a:r>
              <a:rPr lang="en-US" sz="4900" dirty="0"/>
              <a:t>to </a:t>
            </a:r>
            <a:r>
              <a:rPr lang="en-US" sz="4900" dirty="0" smtClean="0"/>
              <a:t>explain energy flow between different trophic levels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u="sng" dirty="0" smtClean="0"/>
              <a:t>Do Now</a:t>
            </a:r>
            <a:r>
              <a:rPr lang="en-US" sz="4900" u="sng" dirty="0" smtClean="0"/>
              <a:t>:</a:t>
            </a:r>
            <a:r>
              <a:rPr lang="en-US" sz="4900" dirty="0" smtClean="0"/>
              <a:t> Do most ecosystems need more producers or consumers? Why?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7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Pyramid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yrami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16" y="1756906"/>
            <a:ext cx="7989215" cy="480536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8062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Pyramid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73" y="2093653"/>
            <a:ext cx="6659544" cy="39813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167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Energy Transfer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5175" y="1420013"/>
            <a:ext cx="7612064" cy="2519974"/>
          </a:xfrm>
        </p:spPr>
        <p:txBody>
          <a:bodyPr/>
          <a:lstStyle/>
          <a:p>
            <a:r>
              <a:rPr lang="en-US" sz="3600" dirty="0" smtClean="0"/>
              <a:t>Where does the energy go? </a:t>
            </a:r>
          </a:p>
          <a:p>
            <a:r>
              <a:rPr lang="en-US" sz="3600" dirty="0" smtClean="0"/>
              <a:t>Cellular respiration, feces, urine, heat loss, death, decay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1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After you’ve corrected the amount of liquid in each test tube, pour ALL the liquid back into one test tube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33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Investigation</a:t>
            </a:r>
          </a:p>
          <a:p>
            <a:r>
              <a:rPr lang="en-US" sz="3200" dirty="0" smtClean="0"/>
              <a:t>Mini-Lecture</a:t>
            </a:r>
          </a:p>
          <a:p>
            <a:r>
              <a:rPr lang="en-US" sz="3200" dirty="0" smtClean="0"/>
              <a:t>Group Work</a:t>
            </a:r>
          </a:p>
          <a:p>
            <a:r>
              <a:rPr lang="en-US" sz="3200" dirty="0" smtClean="0"/>
              <a:t>Exit Ticket/Pass Back Exams/Homework</a:t>
            </a:r>
          </a:p>
          <a:p>
            <a:r>
              <a:rPr lang="en-US" sz="3200" dirty="0" smtClean="0"/>
              <a:t>Announcement: Periods 4 and 5 will have a sub tomorrow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5137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Trophic Levels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Engage: In your groups, construct a food chain suing the images on the cards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402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Trophic level: The number of steps an organism is from the start of a food chain.</a:t>
            </a:r>
            <a:endParaRPr lang="en-US" sz="4400" dirty="0"/>
          </a:p>
        </p:txBody>
      </p:sp>
      <p:pic>
        <p:nvPicPr>
          <p:cNvPr id="5" name="irc_mi" descr="http://www.danbury.k12.ct.us/elemweb/aaaoldElempages/sitesweb/foodweb/media/foodchai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13" y="3610428"/>
            <a:ext cx="5833473" cy="31202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183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Trophic Levels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5330613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/>
              <a:t>1</a:t>
            </a:r>
            <a:r>
              <a:rPr lang="en-US" sz="4000" u="sng" baseline="30000" dirty="0" smtClean="0"/>
              <a:t>st</a:t>
            </a:r>
            <a:r>
              <a:rPr lang="en-US" sz="4000" u="sng" dirty="0" smtClean="0"/>
              <a:t> trophic level</a:t>
            </a:r>
            <a:r>
              <a:rPr lang="en-US" sz="4000" dirty="0" smtClean="0"/>
              <a:t>- producers</a:t>
            </a:r>
          </a:p>
          <a:p>
            <a:pPr marL="0" indent="0">
              <a:buNone/>
            </a:pPr>
            <a:r>
              <a:rPr lang="en-US" sz="4000" u="sng" dirty="0" smtClean="0"/>
              <a:t>2</a:t>
            </a:r>
            <a:r>
              <a:rPr lang="en-US" sz="4000" u="sng" baseline="30000" dirty="0" smtClean="0"/>
              <a:t>nd</a:t>
            </a:r>
            <a:r>
              <a:rPr lang="en-US" sz="4000" u="sng" dirty="0" smtClean="0"/>
              <a:t> trophic level</a:t>
            </a:r>
            <a:r>
              <a:rPr lang="en-US" sz="4000" dirty="0" smtClean="0"/>
              <a:t>- primary consumers (animals that eat plants)</a:t>
            </a:r>
          </a:p>
        </p:txBody>
      </p:sp>
      <p:pic>
        <p:nvPicPr>
          <p:cNvPr id="5" name="irc_mi" descr="http://sciencebitz.com/wp-content/uploads/2010/08/graden-food-chain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933" y="1298448"/>
            <a:ext cx="3172460" cy="5153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763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Trophic Levels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4907280" cy="4937760"/>
          </a:xfrm>
        </p:spPr>
        <p:txBody>
          <a:bodyPr>
            <a:normAutofit fontScale="85000" lnSpcReduction="10000"/>
          </a:bodyPr>
          <a:lstStyle/>
          <a:p>
            <a:r>
              <a:rPr lang="en-US" sz="4800" u="sng" dirty="0" smtClean="0"/>
              <a:t>3r</a:t>
            </a:r>
            <a:r>
              <a:rPr lang="en-US" sz="4800" u="sng" baseline="30000" dirty="0" smtClean="0"/>
              <a:t>d</a:t>
            </a:r>
            <a:r>
              <a:rPr lang="en-US" sz="4800" u="sng" dirty="0" smtClean="0"/>
              <a:t> trophic level: </a:t>
            </a:r>
            <a:r>
              <a:rPr lang="en-US" sz="4800" dirty="0" smtClean="0"/>
              <a:t>Secondary consumers (eat primary consumers)</a:t>
            </a:r>
          </a:p>
          <a:p>
            <a:r>
              <a:rPr lang="en-US" sz="4800" u="sng" dirty="0" smtClean="0"/>
              <a:t>4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trophic level: </a:t>
            </a:r>
            <a:r>
              <a:rPr lang="en-US" sz="4800" dirty="0" smtClean="0"/>
              <a:t>Tertiary consumers (eat </a:t>
            </a:r>
            <a:r>
              <a:rPr lang="en-US" sz="4800" dirty="0" smtClean="0"/>
              <a:t>secondary </a:t>
            </a:r>
            <a:r>
              <a:rPr lang="en-US" sz="4800" dirty="0" smtClean="0"/>
              <a:t>consumers)</a:t>
            </a:r>
            <a:endParaRPr lang="en-US" sz="4800" dirty="0"/>
          </a:p>
        </p:txBody>
      </p:sp>
      <p:pic>
        <p:nvPicPr>
          <p:cNvPr id="5" name="irc_mi" descr="http://sciencebitz.com/wp-content/uploads/2010/08/graden-food-chain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933" y="1298448"/>
            <a:ext cx="3172460" cy="5153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517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Trophic levels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4822613" cy="4937760"/>
          </a:xfrm>
        </p:spPr>
        <p:txBody>
          <a:bodyPr>
            <a:normAutofit/>
          </a:bodyPr>
          <a:lstStyle/>
          <a:p>
            <a:r>
              <a:rPr lang="en-US" sz="4400" u="sng" dirty="0" smtClean="0"/>
              <a:t>5</a:t>
            </a:r>
            <a:r>
              <a:rPr lang="en-US" sz="4400" u="sng" baseline="30000" dirty="0" smtClean="0"/>
              <a:t>th</a:t>
            </a:r>
            <a:r>
              <a:rPr lang="en-US" sz="4400" u="sng" dirty="0" smtClean="0"/>
              <a:t> trophic level: </a:t>
            </a:r>
            <a:r>
              <a:rPr lang="en-US" sz="4400" dirty="0" smtClean="0"/>
              <a:t>quaternary consumers (eat </a:t>
            </a:r>
            <a:r>
              <a:rPr lang="en-US" sz="4400" dirty="0" smtClean="0"/>
              <a:t>tertiary </a:t>
            </a:r>
            <a:r>
              <a:rPr lang="en-US" sz="4400" dirty="0" smtClean="0"/>
              <a:t>consumers)</a:t>
            </a:r>
            <a:endParaRPr lang="en-US" sz="4400" dirty="0"/>
          </a:p>
        </p:txBody>
      </p:sp>
      <p:pic>
        <p:nvPicPr>
          <p:cNvPr id="5" name="irc_mi" descr="http://sciencebitz.com/wp-content/uploads/2010/08/graden-food-chain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933" y="1298448"/>
            <a:ext cx="3172460" cy="5153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72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rc_mi" descr="http://www.enchantedlearning.com/subjects/foodchain/trophiclevels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428" y="635000"/>
            <a:ext cx="7300686" cy="560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80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Can an organism occupy more than one trophic level?</a:t>
            </a:r>
            <a:endParaRPr lang="en-US" sz="4400" dirty="0"/>
          </a:p>
        </p:txBody>
      </p:sp>
      <p:pic>
        <p:nvPicPr>
          <p:cNvPr id="4" name="irc_mi" descr="http://images.tutorvista.com/content/ecosystem/food-web-grassland-ecosystem.jpe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064" y="3193142"/>
            <a:ext cx="5789794" cy="3410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896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3097</TotalTime>
  <Words>203</Words>
  <Application>Microsoft Macintosh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Soho</vt:lpstr>
      <vt:lpstr>SWBAT to explain energy flow between different trophic levels Do Now: Do most ecosystems need more producers or consumers? Why?  </vt:lpstr>
      <vt:lpstr>Agenda:</vt:lpstr>
      <vt:lpstr>Trophic Levels Investigation</vt:lpstr>
      <vt:lpstr>Vocab:</vt:lpstr>
      <vt:lpstr>Trophic Levels</vt:lpstr>
      <vt:lpstr>Trophic Levels</vt:lpstr>
      <vt:lpstr>Trophic levels</vt:lpstr>
      <vt:lpstr>PowerPoint Presentation</vt:lpstr>
      <vt:lpstr>Turn and talk</vt:lpstr>
      <vt:lpstr>Pyramid of Energy</vt:lpstr>
      <vt:lpstr>Pyramid of Numbers</vt:lpstr>
      <vt:lpstr>Energy Transfer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SWBAt SWBAT to identify how energy is transferred through an ecosystem with a pyramid of biomass, a pyramid of numbers, and a pyramid of energy.    SWBAT calculate energy efficiency coefficient  </dc:title>
  <dc:creator>Kayla McDaniel</dc:creator>
  <cp:lastModifiedBy>Kayla McDaniel</cp:lastModifiedBy>
  <cp:revision>58</cp:revision>
  <dcterms:created xsi:type="dcterms:W3CDTF">2013-10-29T00:47:24Z</dcterms:created>
  <dcterms:modified xsi:type="dcterms:W3CDTF">2015-10-21T19:37:58Z</dcterms:modified>
</cp:coreProperties>
</file>