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69" r:id="rId3"/>
    <p:sldId id="258" r:id="rId4"/>
    <p:sldId id="259" r:id="rId5"/>
    <p:sldId id="262" r:id="rId6"/>
    <p:sldId id="260" r:id="rId7"/>
    <p:sldId id="263" r:id="rId8"/>
    <p:sldId id="261" r:id="rId9"/>
    <p:sldId id="265" r:id="rId10"/>
    <p:sldId id="267" r:id="rId11"/>
    <p:sldId id="264" r:id="rId12"/>
    <p:sldId id="270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C1633-759D-4B49-9F2B-C1CF192ADC85}" type="datetimeFigureOut">
              <a:rPr lang="en-US" smtClean="0"/>
              <a:t>11/6/15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58E37-CA33-9D49-AF89-B49F5AA5B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0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8E37-CA33-9D49-AF89-B49F5AA5B6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27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would happen if all the red mangroves died off?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58E37-CA33-9D49-AF89-B49F5AA5B6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90AE053-F692-C046-BEBF-57F91FE2DDD9}" type="datetimeFigureOut">
              <a:rPr lang="en-US" smtClean="0"/>
              <a:t>11/6/15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D84DB0BC-D98B-6245-A3AC-BFF988EEE7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E053-F692-C046-BEBF-57F91FE2DDD9}" type="datetimeFigureOut">
              <a:rPr lang="en-US" smtClean="0"/>
              <a:t>11/6/15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B0BC-D98B-6245-A3AC-BFF988EEE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E053-F692-C046-BEBF-57F91FE2DDD9}" type="datetimeFigureOut">
              <a:rPr lang="en-US" smtClean="0"/>
              <a:t>11/6/15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B0BC-D98B-6245-A3AC-BFF988EEE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E053-F692-C046-BEBF-57F91FE2DDD9}" type="datetimeFigureOut">
              <a:rPr lang="en-US" smtClean="0"/>
              <a:t>11/6/15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B0BC-D98B-6245-A3AC-BFF988EEE7F4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90AE053-F692-C046-BEBF-57F91FE2DDD9}" type="datetimeFigureOut">
              <a:rPr lang="en-US" smtClean="0"/>
              <a:t>11/6/15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B0BC-D98B-6245-A3AC-BFF988EEE7F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E053-F692-C046-BEBF-57F91FE2DDD9}" type="datetimeFigureOut">
              <a:rPr lang="en-US" smtClean="0"/>
              <a:t>11/6/15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B0BC-D98B-6245-A3AC-BFF988EEE7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E053-F692-C046-BEBF-57F91FE2DDD9}" type="datetimeFigureOut">
              <a:rPr lang="en-US" smtClean="0"/>
              <a:t>11/6/15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B0BC-D98B-6245-A3AC-BFF988EEE7F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0AE053-F692-C046-BEBF-57F91FE2DDD9}" type="datetimeFigureOut">
              <a:rPr lang="en-US" smtClean="0"/>
              <a:t>11/6/15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B0BC-D98B-6245-A3AC-BFF988EEE7F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E053-F692-C046-BEBF-57F91FE2DDD9}" type="datetimeFigureOut">
              <a:rPr lang="en-US" smtClean="0"/>
              <a:t>11/6/15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B0BC-D98B-6245-A3AC-BFF988EEE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90AE053-F692-C046-BEBF-57F91FE2DDD9}" type="datetimeFigureOut">
              <a:rPr lang="en-US" smtClean="0"/>
              <a:t>11/6/15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B0BC-D98B-6245-A3AC-BFF988EEE7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90AE053-F692-C046-BEBF-57F91FE2DDD9}" type="datetimeFigureOut">
              <a:rPr lang="en-US" smtClean="0"/>
              <a:t>11/6/15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B0BC-D98B-6245-A3AC-BFF988EEE7F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390AE053-F692-C046-BEBF-57F91FE2DDD9}" type="datetimeFigureOut">
              <a:rPr lang="en-US" smtClean="0"/>
              <a:t>11/6/15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D84DB0BC-D98B-6245-A3AC-BFF988EEE7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umanesociety.org/news/news/2010/08/prairie_dog_wallpaper.html" TargetMode="External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endspace.com/lessons/Xr5WWfcWUycbzQ/beaver-dam-ecology" TargetMode="Externa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cean.nationalgeographic.com/ocean/photos/sea-urchins/" TargetMode="External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cean.nationalgeographic.com/ocean/photos/sea-urchins/" TargetMode="External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hyperlink" Target="http://blog.lib.umn.edu/stoe0062/psy_1001%20section%2021%20spring%202012/2012/03/the-intricacy-of-bird-songs.html" TargetMode="External"/><Relationship Id="rId5" Type="http://schemas.openxmlformats.org/officeDocument/2006/relationships/image" Target="../media/image11.jpeg"/><Relationship Id="rId6" Type="http://schemas.openxmlformats.org/officeDocument/2006/relationships/hyperlink" Target="http://www.allseasonstreecare.com/insects.html" TargetMode="External"/><Relationship Id="rId7" Type="http://schemas.openxmlformats.org/officeDocument/2006/relationships/image" Target="../media/image12.jpeg"/><Relationship Id="rId8" Type="http://schemas.openxmlformats.org/officeDocument/2006/relationships/hyperlink" Target="http://www.statesymbolsusa.org/Kentucky/animal_GraySquirrel.html" TargetMode="External"/><Relationship Id="rId9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lantsinthemail.com/shade_trees/Sugar_Maple_Tree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cgov.com/erm/natural/mangroves.htm" TargetMode="External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83" y="143386"/>
            <a:ext cx="5120640" cy="158115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Unit 3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11/</a:t>
            </a:r>
            <a:r>
              <a:rPr lang="en-US" sz="4000" dirty="0">
                <a:solidFill>
                  <a:schemeClr val="bg1"/>
                </a:solidFill>
              </a:rPr>
              <a:t>6</a:t>
            </a:r>
            <a:r>
              <a:rPr lang="en-US" sz="4000" dirty="0" smtClean="0">
                <a:solidFill>
                  <a:schemeClr val="bg1"/>
                </a:solidFill>
              </a:rPr>
              <a:t>/15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Lesson 12</a:t>
            </a:r>
          </a:p>
          <a:p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7200" y="143386"/>
            <a:ext cx="4878027" cy="714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SWBAT </a:t>
            </a:r>
            <a:r>
              <a:rPr lang="en-US" sz="4400" dirty="0" smtClean="0"/>
              <a:t>identify the importance of keystone species in an ecosystem.</a:t>
            </a:r>
          </a:p>
          <a:p>
            <a:r>
              <a:rPr lang="en-US" sz="4400" u="sng" dirty="0" smtClean="0"/>
              <a:t>Do Now: </a:t>
            </a:r>
            <a:r>
              <a:rPr lang="en-US" sz="4400" dirty="0" smtClean="0"/>
              <a:t>Why is lichen a pioneer species in primary succession and not in secondary succession?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30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890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Example: Keystone Species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200" dirty="0" smtClean="0"/>
              <a:t>Prairie Dogs</a:t>
            </a:r>
          </a:p>
          <a:p>
            <a:endParaRPr lang="en-US" sz="2800" dirty="0" smtClean="0"/>
          </a:p>
          <a:p>
            <a:r>
              <a:rPr lang="en-US" sz="4800" dirty="0" smtClean="0"/>
              <a:t>Tunnel</a:t>
            </a:r>
          </a:p>
          <a:p>
            <a:pPr lvl="1"/>
            <a:r>
              <a:rPr lang="en-US" sz="4800" dirty="0" smtClean="0"/>
              <a:t>Helps channel rain water into the water table</a:t>
            </a:r>
          </a:p>
          <a:p>
            <a:pPr lvl="1"/>
            <a:endParaRPr lang="en-US" sz="4800" dirty="0"/>
          </a:p>
          <a:p>
            <a:r>
              <a:rPr lang="en-US" sz="4800" dirty="0" smtClean="0"/>
              <a:t>Burrow</a:t>
            </a:r>
          </a:p>
          <a:p>
            <a:pPr lvl="1"/>
            <a:r>
              <a:rPr lang="en-US" sz="4800" dirty="0" smtClean="0"/>
              <a:t>Mixes different layers of the soil</a:t>
            </a:r>
          </a:p>
          <a:p>
            <a:pPr lvl="1"/>
            <a:r>
              <a:rPr lang="en-US" sz="4800" dirty="0" smtClean="0"/>
              <a:t>Aerates the soil</a:t>
            </a:r>
            <a:endParaRPr lang="en-US" sz="4800" dirty="0"/>
          </a:p>
        </p:txBody>
      </p:sp>
      <p:pic>
        <p:nvPicPr>
          <p:cNvPr id="4" name="irc_mi" descr="http://www.humanesociety.org/assets/images/logos_odd_sizes/wallpaper/prairie_dog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067" y="1117601"/>
            <a:ext cx="2404533" cy="1605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38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Identifying Keystone Species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2415" y="1962574"/>
            <a:ext cx="8595360" cy="4937760"/>
          </a:xfrm>
        </p:spPr>
        <p:txBody>
          <a:bodyPr>
            <a:normAutofit lnSpcReduction="10000"/>
          </a:bodyPr>
          <a:lstStyle/>
          <a:p>
            <a:r>
              <a:rPr lang="en-US" sz="5400" dirty="0" smtClean="0"/>
              <a:t>What would happen if it was removed?</a:t>
            </a:r>
          </a:p>
          <a:p>
            <a:r>
              <a:rPr lang="en-US" sz="5400" dirty="0" smtClean="0"/>
              <a:t>How many species would be affected</a:t>
            </a:r>
            <a:r>
              <a:rPr lang="en-US" sz="5400" dirty="0" smtClean="0"/>
              <a:t>?</a:t>
            </a:r>
          </a:p>
          <a:p>
            <a:r>
              <a:rPr lang="en-US" sz="5400" dirty="0" smtClean="0"/>
              <a:t>Write in</a:t>
            </a:r>
            <a:r>
              <a:rPr lang="en-US" sz="5400" b="1" dirty="0" smtClean="0"/>
              <a:t> COMPLETE </a:t>
            </a:r>
            <a:r>
              <a:rPr lang="en-US" sz="5400" dirty="0" smtClean="0"/>
              <a:t>sentences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7935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996" b="996"/>
          <a:stretch>
            <a:fillRect/>
          </a:stretch>
        </p:blipFill>
        <p:spPr>
          <a:xfrm>
            <a:off x="3779874" y="3510927"/>
            <a:ext cx="5087901" cy="2922837"/>
          </a:xfrm>
        </p:spPr>
      </p:pic>
    </p:spTree>
    <p:extLst>
      <p:ext uri="{BB962C8B-B14F-4D97-AF65-F5344CB8AC3E}">
        <p14:creationId xmlns:p14="http://schemas.microsoft.com/office/powerpoint/2010/main" val="2624781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Homework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Unit 3 Review sheet– No late review sheets will be accepted!</a:t>
            </a:r>
          </a:p>
        </p:txBody>
      </p:sp>
    </p:spTree>
    <p:extLst>
      <p:ext uri="{BB962C8B-B14F-4D97-AF65-F5344CB8AC3E}">
        <p14:creationId xmlns:p14="http://schemas.microsoft.com/office/powerpoint/2010/main" val="413514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Mini-lecture</a:t>
            </a:r>
          </a:p>
          <a:p>
            <a:r>
              <a:rPr lang="en-US" sz="3600" dirty="0" smtClean="0"/>
              <a:t>Independent Practice</a:t>
            </a:r>
          </a:p>
          <a:p>
            <a:r>
              <a:rPr lang="en-US" sz="3600" dirty="0" smtClean="0"/>
              <a:t>Homework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834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236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Keystone Species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55955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 A plant or animal that plays a unique role in the way an ecosystem functions.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734" y="3809744"/>
            <a:ext cx="4637404" cy="286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1154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Keystone Species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Without a keystone species , the ecosystem would be dramatically </a:t>
            </a:r>
            <a:r>
              <a:rPr lang="en-US" sz="4800" dirty="0" smtClean="0"/>
              <a:t>different or cease to exist.</a:t>
            </a:r>
            <a:endParaRPr lang="en-US" sz="4000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8" y="4459111"/>
            <a:ext cx="3942315" cy="2253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cpeezers.files.wordpress.com/2010/12/060web1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87" y="4233048"/>
            <a:ext cx="3384208" cy="2338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842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Keystone Species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300" dirty="0" smtClean="0"/>
              <a:t>The absence of  a keystone species may cause:</a:t>
            </a:r>
          </a:p>
          <a:p>
            <a:pPr lvl="2"/>
            <a:r>
              <a:rPr lang="en-US" sz="4300" dirty="0" smtClean="0"/>
              <a:t>Other species to go extinct</a:t>
            </a:r>
          </a:p>
          <a:p>
            <a:pPr lvl="2"/>
            <a:r>
              <a:rPr lang="en-US" sz="4300" dirty="0" smtClean="0"/>
              <a:t>Increase in the population of other species</a:t>
            </a:r>
          </a:p>
          <a:p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12" y="5282147"/>
            <a:ext cx="2509230" cy="1575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255" y="4590232"/>
            <a:ext cx="3081739" cy="2046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6053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Example: Keystone Species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rc_mi" descr="http://tbird1687.tripod.com/sitebuildercontent/sitebuilderpictures/ott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3846927"/>
            <a:ext cx="1986995" cy="2447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images.nationalgeographic.com/wpf/media-live/photos/000/179/cache/sea-urchins08-sea-urchin_17935_600x450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706" y="1533465"/>
            <a:ext cx="3004762" cy="209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geog.ucsb.edu/img/news/2012/figure_1_5_Kelp_Forest_1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468" y="4693336"/>
            <a:ext cx="2772402" cy="1724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1819796" y="2578267"/>
            <a:ext cx="1042591" cy="10519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497901" y="3355539"/>
            <a:ext cx="1196497" cy="8607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8249" y="6312963"/>
            <a:ext cx="182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Otters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15417" y="3846927"/>
            <a:ext cx="195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 urchin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75884" y="6497802"/>
            <a:ext cx="195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519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Example: Keystone Species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rc_mi" descr="http://tbird1687.tripod.com/sitebuildercontent/sitebuilderpictures/ott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3846927"/>
            <a:ext cx="1986995" cy="2447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images.nationalgeographic.com/wpf/media-live/photos/000/179/cache/sea-urchins08-sea-urchin_17935_600x450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706" y="1533465"/>
            <a:ext cx="3004762" cy="209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geog.ucsb.edu/img/news/2012/figure_1_5_Kelp_Forest_1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468" y="4693336"/>
            <a:ext cx="2772402" cy="1724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1819796" y="2578267"/>
            <a:ext cx="1042591" cy="10519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370232" y="3253500"/>
            <a:ext cx="1211304" cy="13494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8249" y="6312963"/>
            <a:ext cx="182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Otters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15417" y="3846927"/>
            <a:ext cx="195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 urchin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75884" y="6497802"/>
            <a:ext cx="195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Kelp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634672" y="1533465"/>
            <a:ext cx="0" cy="182207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76225" y="3630191"/>
            <a:ext cx="1985090" cy="278812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6225" y="3630191"/>
            <a:ext cx="1985090" cy="278812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819555" y="4693336"/>
            <a:ext cx="37913" cy="198895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00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Example: Keystone Species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rc_mi" descr="http://www.plantsinthemail.com/images/plants/plants_site/sugar_maple_tree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31" y="3564075"/>
            <a:ext cx="1857708" cy="20947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50131" y="5866876"/>
            <a:ext cx="2718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Sugar Maple</a:t>
            </a:r>
            <a:endParaRPr lang="en-US" dirty="0"/>
          </a:p>
        </p:txBody>
      </p:sp>
      <p:pic>
        <p:nvPicPr>
          <p:cNvPr id="6" name="irc_mi" descr="http://blog.lib.umn.edu/stoe0062/psy_1001%20section%2021%20spring%202012/Bird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66" y="1659467"/>
            <a:ext cx="2304203" cy="174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www.allseasonstreecare.com/images/insects/catepillars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26266"/>
            <a:ext cx="2117513" cy="2745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rc_mi" descr="http://www.statesymbolsusa.org/IMAGES/Kentucky/squirrel-gray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66" y="4578106"/>
            <a:ext cx="2549102" cy="21614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 flipV="1">
            <a:off x="3200400" y="1507067"/>
            <a:ext cx="2684568" cy="2057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00400" y="1507067"/>
            <a:ext cx="2684568" cy="218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62133" y="2573867"/>
            <a:ext cx="2455334" cy="30849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248400" y="2573867"/>
            <a:ext cx="2117513" cy="32930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00400" y="4436533"/>
            <a:ext cx="2861733" cy="24214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200400" y="4436533"/>
            <a:ext cx="2684568" cy="23030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608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Example: Keystone Species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4800" dirty="0" smtClean="0"/>
              <a:t>Red Mangrove</a:t>
            </a:r>
          </a:p>
          <a:p>
            <a:endParaRPr lang="en-US" sz="4800" dirty="0" smtClean="0"/>
          </a:p>
          <a:p>
            <a:r>
              <a:rPr lang="en-US" sz="4800" dirty="0" smtClean="0"/>
              <a:t>Protects soil from erosion</a:t>
            </a:r>
          </a:p>
          <a:p>
            <a:endParaRPr lang="en-US" sz="4800" dirty="0"/>
          </a:p>
          <a:p>
            <a:r>
              <a:rPr lang="en-US" sz="4800" dirty="0" smtClean="0"/>
              <a:t>Provides protection for small fish</a:t>
            </a:r>
            <a:endParaRPr lang="en-US" sz="4800" dirty="0"/>
          </a:p>
        </p:txBody>
      </p:sp>
      <p:pic>
        <p:nvPicPr>
          <p:cNvPr id="4" name="irc_mi" descr="http://www.pbcgov.com/erm/natural/_images/redmangrove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20" y="1430868"/>
            <a:ext cx="2807547" cy="2074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45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893</TotalTime>
  <Words>216</Words>
  <Application>Microsoft Macintosh PowerPoint</Application>
  <PresentationFormat>On-screen Show (4:3)</PresentationFormat>
  <Paragraphs>53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Soho</vt:lpstr>
      <vt:lpstr>PowerPoint Presentation</vt:lpstr>
      <vt:lpstr>Agenda</vt:lpstr>
      <vt:lpstr>Keystone Species</vt:lpstr>
      <vt:lpstr>Keystone Species</vt:lpstr>
      <vt:lpstr>Keystone Species</vt:lpstr>
      <vt:lpstr>Example: Keystone Species</vt:lpstr>
      <vt:lpstr>Example: Keystone Species</vt:lpstr>
      <vt:lpstr>Example: Keystone Species</vt:lpstr>
      <vt:lpstr>Example: Keystone Species</vt:lpstr>
      <vt:lpstr>Example: Keystone Species</vt:lpstr>
      <vt:lpstr>Identifying Keystone Species</vt:lpstr>
      <vt:lpstr>PowerPoint Presentation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</dc:title>
  <dc:creator>Kayla McDaniel</dc:creator>
  <cp:lastModifiedBy>Kayla McDaniel</cp:lastModifiedBy>
  <cp:revision>34</cp:revision>
  <dcterms:created xsi:type="dcterms:W3CDTF">2013-10-24T23:39:53Z</dcterms:created>
  <dcterms:modified xsi:type="dcterms:W3CDTF">2015-11-06T15:59:02Z</dcterms:modified>
</cp:coreProperties>
</file>