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75" r:id="rId3"/>
    <p:sldId id="272" r:id="rId4"/>
    <p:sldId id="258" r:id="rId5"/>
    <p:sldId id="259" r:id="rId6"/>
    <p:sldId id="260" r:id="rId7"/>
    <p:sldId id="261" r:id="rId8"/>
    <p:sldId id="262" r:id="rId9"/>
    <p:sldId id="270" r:id="rId10"/>
    <p:sldId id="271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2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9/30/15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gnussonfarm.com/products/soils.htm" TargetMode="Externa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bc.net.au/gardening/stories/s3683111.htm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tech.mcc.edu/~abaker/comw100/project2/uses.html" TargetMode="Externa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reamstime.com/royalty-free-stock-photos-red-silt-image2131288" TargetMode="Externa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ighresolutiontextures.com/hi-res-textures-of-concrete-clay-and-slate" TargetMode="Externa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643" y="5699383"/>
            <a:ext cx="9753600" cy="2595025"/>
          </a:xfrm>
        </p:spPr>
        <p:txBody>
          <a:bodyPr numCol="1">
            <a:noAutofit/>
          </a:bodyPr>
          <a:lstStyle/>
          <a:p>
            <a:pPr algn="ctr"/>
            <a:r>
              <a:rPr lang="en-US" sz="4400" b="1" dirty="0" smtClean="0"/>
              <a:t>SWBAT identify how soil composition affects soil fertility.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Do Now: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dirty="0"/>
              <a:t>1) Draw a picture of a soil profile that includes all five horizons and label them.</a:t>
            </a:r>
            <a:br>
              <a:rPr lang="en-US" sz="4400" dirty="0"/>
            </a:br>
            <a:r>
              <a:rPr lang="en-US" sz="4400" dirty="0"/>
              <a:t>2) What is humus?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601" y="174479"/>
            <a:ext cx="11904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ES Unit 2                                                                 </a:t>
            </a:r>
            <a:r>
              <a:rPr lang="en-US" sz="3600" dirty="0"/>
              <a:t>9</a:t>
            </a:r>
            <a:r>
              <a:rPr lang="en-US" sz="3600" dirty="0" smtClean="0"/>
              <a:t>/30/15</a:t>
            </a:r>
            <a:endParaRPr lang="en-US" sz="3600" dirty="0"/>
          </a:p>
          <a:p>
            <a:r>
              <a:rPr lang="en-US" sz="3600" dirty="0" smtClean="0"/>
              <a:t>Lesson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429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Loam: </a:t>
            </a:r>
            <a:r>
              <a:rPr lang="en-US" sz="4800" b="1" dirty="0" smtClean="0"/>
              <a:t>Ideal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40% </a:t>
            </a:r>
            <a:r>
              <a:rPr lang="en-US" sz="4400" b="1" dirty="0" smtClean="0"/>
              <a:t>sand, 40</a:t>
            </a:r>
            <a:r>
              <a:rPr lang="en-US" sz="4400" b="1" dirty="0"/>
              <a:t>% </a:t>
            </a:r>
            <a:r>
              <a:rPr lang="en-US" sz="4400" b="1" dirty="0" smtClean="0"/>
              <a:t>silt, 20</a:t>
            </a:r>
            <a:r>
              <a:rPr lang="en-US" sz="4400" b="1" dirty="0"/>
              <a:t>% </a:t>
            </a:r>
            <a:r>
              <a:rPr lang="en-US" sz="4400" b="1" dirty="0" smtClean="0"/>
              <a:t>clay</a:t>
            </a:r>
          </a:p>
          <a:p>
            <a:r>
              <a:rPr lang="en-US" sz="4400" dirty="0"/>
              <a:t>E</a:t>
            </a:r>
            <a:r>
              <a:rPr lang="en-US" sz="4400" dirty="0" smtClean="0"/>
              <a:t>nough </a:t>
            </a:r>
            <a:r>
              <a:rPr lang="en-US" sz="4400" dirty="0"/>
              <a:t>spaces for air and water </a:t>
            </a:r>
            <a:endParaRPr lang="en-US" sz="4400" dirty="0" smtClean="0"/>
          </a:p>
          <a:p>
            <a:r>
              <a:rPr lang="en-US" sz="4400" b="1" dirty="0" smtClean="0"/>
              <a:t>Plant </a:t>
            </a:r>
            <a:r>
              <a:rPr lang="en-US" sz="4400" b="1" dirty="0"/>
              <a:t>roots can easily grow through spaces </a:t>
            </a:r>
            <a:endParaRPr lang="en-US" sz="4400" b="1" dirty="0" smtClean="0"/>
          </a:p>
          <a:p>
            <a:r>
              <a:rPr lang="en-US" sz="4400" b="1" dirty="0" smtClean="0"/>
              <a:t>Enough </a:t>
            </a:r>
            <a:r>
              <a:rPr lang="en-US" sz="4400" b="1" dirty="0"/>
              <a:t>clay to let it stick together and hold </a:t>
            </a:r>
            <a:r>
              <a:rPr lang="en-US" sz="4400" b="1" dirty="0" smtClean="0"/>
              <a:t>humus</a:t>
            </a:r>
          </a:p>
        </p:txBody>
      </p:sp>
      <p:pic>
        <p:nvPicPr>
          <p:cNvPr id="5" name="irc_mi" descr="http://www.magnussonfarm.com/images/soils/loam.jpg">
            <a:hlinkClick r:id="rId2"/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4055" y="285379"/>
            <a:ext cx="2775140" cy="18365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3983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Compost on </a:t>
            </a:r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Bring in black and white newspaper!</a:t>
            </a:r>
          </a:p>
          <a:p>
            <a:r>
              <a:rPr lang="en-US" sz="5400" dirty="0" smtClean="0"/>
              <a:t>Bring in food scraps (orange peels, apple cores, egg shells, vegetable scraps)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5113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Research a country that is experiencing soil erosion and write a </a:t>
            </a:r>
            <a:r>
              <a:rPr lang="en-US" sz="4400" u="sng" dirty="0" smtClean="0"/>
              <a:t>paragraph</a:t>
            </a:r>
            <a:r>
              <a:rPr lang="en-US" sz="4400" dirty="0" smtClean="0"/>
              <a:t> explaining how it is affecting the country</a:t>
            </a:r>
          </a:p>
        </p:txBody>
      </p:sp>
    </p:spTree>
    <p:extLst>
      <p:ext uri="{BB962C8B-B14F-4D97-AF65-F5344CB8AC3E}">
        <p14:creationId xmlns:p14="http://schemas.microsoft.com/office/powerpoint/2010/main" val="188234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Important minerals for fertile soil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Potassium</a:t>
            </a:r>
          </a:p>
          <a:p>
            <a:r>
              <a:rPr lang="en-US" sz="6000" dirty="0" smtClean="0"/>
              <a:t>Nitrogen</a:t>
            </a:r>
          </a:p>
          <a:p>
            <a:r>
              <a:rPr lang="en-US" sz="6000" dirty="0" smtClean="0"/>
              <a:t>Phosphorous</a:t>
            </a:r>
          </a:p>
          <a:p>
            <a:r>
              <a:rPr lang="en-US" sz="6000" dirty="0" smtClean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976721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Fertile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Dark, crumbly, and holds water well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1474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Composition of soil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307012" cy="4963504"/>
          </a:xfrm>
        </p:spPr>
        <p:txBody>
          <a:bodyPr>
            <a:normAutofit/>
          </a:bodyPr>
          <a:lstStyle/>
          <a:p>
            <a:r>
              <a:rPr lang="en-US" sz="4400" b="1" dirty="0"/>
              <a:t>Soils </a:t>
            </a:r>
            <a:r>
              <a:rPr lang="en-US" sz="4400" b="1" dirty="0" smtClean="0"/>
              <a:t>are diverse</a:t>
            </a:r>
            <a:r>
              <a:rPr lang="en-US" sz="4400" dirty="0"/>
              <a:t>!</a:t>
            </a:r>
            <a:r>
              <a:rPr lang="en-US" sz="4400" dirty="0" smtClean="0"/>
              <a:t> </a:t>
            </a:r>
            <a:endParaRPr lang="en-US" sz="4400" dirty="0"/>
          </a:p>
          <a:p>
            <a:r>
              <a:rPr lang="en-US" sz="4400" dirty="0" smtClean="0"/>
              <a:t>There are 12 main types of soil</a:t>
            </a:r>
          </a:p>
          <a:p>
            <a:pPr lvl="1"/>
            <a:r>
              <a:rPr lang="en-US" sz="4400" b="1" dirty="0" smtClean="0"/>
              <a:t>Have different arrangements of the same basic components</a:t>
            </a:r>
            <a:endParaRPr lang="en-US" sz="4400" b="1" dirty="0"/>
          </a:p>
          <a:p>
            <a:endParaRPr lang="en-US" dirty="0"/>
          </a:p>
        </p:txBody>
      </p:sp>
      <p:pic>
        <p:nvPicPr>
          <p:cNvPr id="4" name="irc_mi" descr="http://www.abc.net.au/gardening/images/soil%20composition_larg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0989" y="4808627"/>
            <a:ext cx="4256393" cy="190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2934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772"/>
            <a:ext cx="861060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Soil </a:t>
            </a:r>
            <a:r>
              <a:rPr lang="en-US" b="1" dirty="0" smtClean="0"/>
              <a:t>Particles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87" y="468147"/>
            <a:ext cx="10820400" cy="40241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/>
              <a:t>Every soil type is a mixture of sand, silt, clay, and organic matter</a:t>
            </a:r>
            <a:r>
              <a:rPr lang="en-US" sz="4400" b="1" dirty="0" smtClean="0"/>
              <a:t>.</a:t>
            </a:r>
          </a:p>
          <a:p>
            <a:pPr marL="0" indent="0">
              <a:buNone/>
            </a:pPr>
            <a:r>
              <a:rPr lang="en-US" sz="4400" b="1" dirty="0" smtClean="0"/>
              <a:t>The amount of various soil particles define its texture.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547" y="3803354"/>
            <a:ext cx="8203657" cy="285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6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Sand: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9557"/>
            <a:ext cx="10820400" cy="4760032"/>
          </a:xfrm>
        </p:spPr>
        <p:txBody>
          <a:bodyPr>
            <a:no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41177"/>
              </p:ext>
            </p:extLst>
          </p:nvPr>
        </p:nvGraphicFramePr>
        <p:xfrm>
          <a:off x="1236369" y="2057401"/>
          <a:ext cx="9710672" cy="4214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5336"/>
                <a:gridCol w="4855336"/>
              </a:tblGrid>
              <a:tr h="741365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Pros: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Cons:</a:t>
                      </a:r>
                      <a:endParaRPr lang="en-US" sz="4000" dirty="0"/>
                    </a:p>
                  </a:txBody>
                  <a:tcPr/>
                </a:tc>
              </a:tr>
              <a:tr h="34732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/>
                        <a:t>Allow</a:t>
                      </a:r>
                      <a:r>
                        <a:rPr lang="en-US" sz="2800" b="1" baseline="0" dirty="0" smtClean="0"/>
                        <a:t> air into the soil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Too coarse (rough)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Big</a:t>
                      </a:r>
                      <a:r>
                        <a:rPr lang="en-US" sz="2800" baseline="0" dirty="0" smtClean="0"/>
                        <a:t> spaces between particles = </a:t>
                      </a:r>
                      <a:r>
                        <a:rPr lang="en-US" sz="2800" b="1" baseline="0" dirty="0" smtClean="0"/>
                        <a:t>doesn’t hold water or nutrients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/>
                        <a:t>Doesn’t stick together well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rc_mi" descr="http://edtech.mcc.edu/%7Eabaker/comw100/project2/sand%204.JPG">
            <a:hlinkClick r:id="rId2"/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2857" y="3739937"/>
            <a:ext cx="3827671" cy="2296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326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058"/>
            <a:ext cx="101600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Silt: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39743"/>
              </p:ext>
            </p:extLst>
          </p:nvPr>
        </p:nvGraphicFramePr>
        <p:xfrm>
          <a:off x="1284520" y="1386928"/>
          <a:ext cx="9882052" cy="4483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026"/>
                <a:gridCol w="4941026"/>
              </a:tblGrid>
              <a:tr h="89677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Pros: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Cons:</a:t>
                      </a:r>
                      <a:endParaRPr lang="en-US" sz="4000" dirty="0"/>
                    </a:p>
                  </a:txBody>
                  <a:tcPr/>
                </a:tc>
              </a:tr>
              <a:tr h="35870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Finer than sand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="0" dirty="0" smtClean="0"/>
                        <a:t>Makes mud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="1" dirty="0" smtClean="0"/>
                        <a:t>Excellent farmland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Too light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="0" baseline="0" dirty="0" smtClean="0"/>
                        <a:t>Erodes easily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="1" baseline="0" dirty="0" smtClean="0"/>
                        <a:t>Blown away in dust storms and carried down streams in floods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rc_mi" descr="http://thumbs.dreamstime.com/z/red-silt-2131288.jpg">
            <a:hlinkClick r:id="rId2"/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264" y="4832352"/>
            <a:ext cx="3379658" cy="2025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47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Clay: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1072"/>
            <a:ext cx="10820400" cy="4024125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55340"/>
              </p:ext>
            </p:extLst>
          </p:nvPr>
        </p:nvGraphicFramePr>
        <p:xfrm>
          <a:off x="887960" y="1639920"/>
          <a:ext cx="998112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564"/>
                <a:gridCol w="4990564"/>
              </a:tblGrid>
              <a:tr h="54788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Pros: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Cons:</a:t>
                      </a:r>
                    </a:p>
                  </a:txBody>
                  <a:tcPr/>
                </a:tc>
              </a:tr>
              <a:tr h="37826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/>
                        <a:t>Changes</a:t>
                      </a:r>
                      <a:r>
                        <a:rPr lang="en-US" sz="2800" b="0" baseline="0" dirty="0" smtClean="0"/>
                        <a:t> soil chemistry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/>
                        <a:t>Gives off minerals and absorbs acids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dirty="0" smtClean="0"/>
                        <a:t>When dry,</a:t>
                      </a:r>
                      <a:r>
                        <a:rPr lang="en-US" sz="2800" b="0" baseline="0" dirty="0" smtClean="0"/>
                        <a:t> it’s almost as hard as concrete</a:t>
                      </a:r>
                      <a:endParaRPr lang="en-US" sz="28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Too fine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Tiny Spaces between soil particles = </a:t>
                      </a:r>
                      <a:r>
                        <a:rPr lang="en-US" sz="2800" b="0" dirty="0" smtClean="0"/>
                        <a:t>no air can get through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/>
                        <a:t>Plant roots can’t push</a:t>
                      </a:r>
                      <a:r>
                        <a:rPr lang="en-US" sz="2800" b="1" baseline="0" dirty="0" smtClean="0"/>
                        <a:t> through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baseline="0" dirty="0" smtClean="0"/>
                        <a:t>Most </a:t>
                      </a:r>
                      <a:r>
                        <a:rPr lang="en-US" sz="2800" b="1" baseline="0" dirty="0" smtClean="0"/>
                        <a:t>bacteria and organisms can’t live here </a:t>
                      </a:r>
                      <a:r>
                        <a:rPr lang="en-US" sz="2800" baseline="0" dirty="0" smtClean="0"/>
                        <a:t>(can’t breathe)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rc_mi" descr="http://www.highresolutiontextures.com/textures/concrete/hrt_clay_1.jpg">
            <a:hlinkClick r:id="rId2"/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151" y="4157418"/>
            <a:ext cx="3966858" cy="2522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15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and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Why might it be beneficial to have a mixture of different particles in soil?</a:t>
            </a:r>
          </a:p>
        </p:txBody>
      </p:sp>
    </p:spTree>
    <p:extLst>
      <p:ext uri="{BB962C8B-B14F-4D97-AF65-F5344CB8AC3E}">
        <p14:creationId xmlns:p14="http://schemas.microsoft.com/office/powerpoint/2010/main" val="38216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1418</TotalTime>
  <Words>304</Words>
  <Application>Microsoft Macintosh PowerPoint</Application>
  <PresentationFormat>Custom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SWBAT identify how soil composition affects soil fertility.  Do Now: 1) Draw a picture of a soil profile that includes all five horizons and label them. 2) What is humus?  </vt:lpstr>
      <vt:lpstr>Important minerals for fertile soil</vt:lpstr>
      <vt:lpstr>Fertile Soil</vt:lpstr>
      <vt:lpstr>Composition of soil</vt:lpstr>
      <vt:lpstr>Soil Particles </vt:lpstr>
      <vt:lpstr>Sand:</vt:lpstr>
      <vt:lpstr>Silt:</vt:lpstr>
      <vt:lpstr>Clay:</vt:lpstr>
      <vt:lpstr>Stop and think</vt:lpstr>
      <vt:lpstr>Loam: Ideal Soil</vt:lpstr>
      <vt:lpstr>Making Compost on Monday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</dc:title>
  <dc:creator>Scott Larsen</dc:creator>
  <cp:lastModifiedBy>Kayla McDaniel</cp:lastModifiedBy>
  <cp:revision>59</cp:revision>
  <dcterms:created xsi:type="dcterms:W3CDTF">2013-10-28T17:02:17Z</dcterms:created>
  <dcterms:modified xsi:type="dcterms:W3CDTF">2015-09-30T17:48:02Z</dcterms:modified>
</cp:coreProperties>
</file>