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681" r:id="rId1"/>
  </p:sldMasterIdLst>
  <p:sldIdLst>
    <p:sldId id="256" r:id="rId2"/>
    <p:sldId id="281" r:id="rId3"/>
    <p:sldId id="279" r:id="rId4"/>
    <p:sldId id="257" r:id="rId5"/>
    <p:sldId id="258" r:id="rId6"/>
    <p:sldId id="278" r:id="rId7"/>
    <p:sldId id="259" r:id="rId8"/>
    <p:sldId id="262" r:id="rId9"/>
    <p:sldId id="265" r:id="rId10"/>
    <p:sldId id="263" r:id="rId11"/>
    <p:sldId id="280" r:id="rId12"/>
    <p:sldId id="260" r:id="rId13"/>
    <p:sldId id="276" r:id="rId14"/>
    <p:sldId id="285" r:id="rId15"/>
    <p:sldId id="287" r:id="rId16"/>
    <p:sldId id="28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-34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9/29/15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uttler.hubpages.com/hub/Soil-pH" TargetMode="Externa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uttler.hubpages.com/hub/Soil-pH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late-tectonics.org/plate-tectonics/characteristics-of-the-lithosphere-and-asthenosphere.html" TargetMode="External"/><Relationship Id="rId3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akeforestnc.gov/soil-erosion-101-.aspx" TargetMode="Externa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uttler.hubpages.com/hub/Soil-pH" TargetMode="Externa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uttler.hubpages.com/hub/Soil-pH" TargetMode="Externa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uttler.hubpages.com/hub/Soil-pH" TargetMode="Externa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uttler.hubpages.com/hub/Soil-pH" TargetMode="Externa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538" y="703385"/>
            <a:ext cx="10748665" cy="560217"/>
          </a:xfrm>
        </p:spPr>
        <p:txBody>
          <a:bodyPr/>
          <a:lstStyle/>
          <a:p>
            <a:r>
              <a:rPr lang="en-US" sz="3600" b="1" dirty="0" smtClean="0"/>
              <a:t>ES Unit 2</a:t>
            </a:r>
            <a:br>
              <a:rPr lang="en-US" sz="3600" b="1" dirty="0" smtClean="0"/>
            </a:br>
            <a:r>
              <a:rPr lang="en-US" sz="3600" b="1" dirty="0" smtClean="0"/>
              <a:t>Lesson 4                                                                                9/29/15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4116" y="1989982"/>
            <a:ext cx="9040921" cy="2393375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SWBAT explain the formation of soil by examining its profile.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Do Now: Is air pressure in the mesosphere higher or lower than air pressure in the thermosphere? Why? (use elevation in your response)</a:t>
            </a: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1645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525" y="330660"/>
            <a:ext cx="1016000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C horizon – Parent Rock</a:t>
            </a:r>
            <a:endParaRPr lang="en-US" sz="6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197409"/>
              </p:ext>
            </p:extLst>
          </p:nvPr>
        </p:nvGraphicFramePr>
        <p:xfrm>
          <a:off x="3142445" y="2560161"/>
          <a:ext cx="5811055" cy="274320"/>
        </p:xfrm>
        <a:graphic>
          <a:graphicData uri="http://schemas.openxmlformats.org/drawingml/2006/table">
            <a:tbl>
              <a:tblPr/>
              <a:tblGrid>
                <a:gridCol w="5137865"/>
                <a:gridCol w="67319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42445" y="1507247"/>
            <a:ext cx="81394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endParaRPr lang="en-US" sz="4000" dirty="0" smtClean="0"/>
          </a:p>
          <a:p>
            <a:pPr fontAlgn="t"/>
            <a:r>
              <a:rPr lang="en-US" sz="4000" dirty="0"/>
              <a:t>This horizon can be very deep. There's no organic </a:t>
            </a:r>
            <a:r>
              <a:rPr lang="en-US" sz="4000" dirty="0" smtClean="0"/>
              <a:t>matter at </a:t>
            </a:r>
            <a:r>
              <a:rPr lang="en-US" sz="4000" dirty="0"/>
              <a:t>all.</a:t>
            </a:r>
          </a:p>
          <a:p>
            <a:pPr fontAlgn="t"/>
            <a:endParaRPr lang="en-US" sz="4000" dirty="0"/>
          </a:p>
          <a:p>
            <a:pPr fontAlgn="t"/>
            <a:r>
              <a:rPr lang="en-US" sz="4000" dirty="0"/>
              <a:t> All rock particles, full of minerals.</a:t>
            </a:r>
          </a:p>
          <a:p>
            <a:pPr fontAlgn="t"/>
            <a:endParaRPr lang="en-US" sz="4000" dirty="0"/>
          </a:p>
          <a:p>
            <a:pPr fontAlgn="t"/>
            <a:r>
              <a:rPr lang="en-US" sz="4000" dirty="0" smtClean="0"/>
              <a:t>Layers above are derived from this layer. </a:t>
            </a:r>
          </a:p>
          <a:p>
            <a:pPr fontAlgn="t"/>
            <a:endParaRPr lang="en-US" dirty="0"/>
          </a:p>
        </p:txBody>
      </p:sp>
      <p:pic>
        <p:nvPicPr>
          <p:cNvPr id="7" name="irc_mi" descr="http://s1.hubimg.com/u/7498450_f26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0577"/>
            <a:ext cx="3001615" cy="4870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65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 Horizon- Bedrock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0" y="1567072"/>
            <a:ext cx="7800970" cy="48337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Masses of hard rocks</a:t>
            </a:r>
            <a:endParaRPr lang="en-US" sz="4000" dirty="0"/>
          </a:p>
        </p:txBody>
      </p:sp>
      <p:pic>
        <p:nvPicPr>
          <p:cNvPr id="4" name="irc_mi" descr="http://s1.hubimg.com/u/7498450_f26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0577"/>
            <a:ext cx="3001615" cy="4870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acial drift over bedrock phot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605" y="2573296"/>
            <a:ext cx="6168154" cy="3513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16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Why isn’t there soil on other planets?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256" y="2413501"/>
            <a:ext cx="10820400" cy="4024125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0853" y="2764572"/>
            <a:ext cx="6329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They have plenty of rocks BUT no living organisms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6" y="2738524"/>
            <a:ext cx="4712398" cy="337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4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Recipe for soil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Rock</a:t>
            </a:r>
          </a:p>
          <a:p>
            <a:r>
              <a:rPr lang="en-US" sz="4800" dirty="0" smtClean="0"/>
              <a:t>Physical weathering</a:t>
            </a:r>
          </a:p>
          <a:p>
            <a:r>
              <a:rPr lang="en-US" sz="4800" dirty="0" smtClean="0"/>
              <a:t>Chemical weathering</a:t>
            </a:r>
          </a:p>
          <a:p>
            <a:r>
              <a:rPr lang="en-US" sz="4800" dirty="0" smtClean="0"/>
              <a:t>Biological actions (decomposers!)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120" y="144239"/>
            <a:ext cx="3931770" cy="2453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935" y="5005882"/>
            <a:ext cx="2472578" cy="185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9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Ask two group members before me!!</a:t>
            </a:r>
            <a:endParaRPr lang="en-US" sz="3600" dirty="0"/>
          </a:p>
        </p:txBody>
      </p:sp>
      <p:pic>
        <p:nvPicPr>
          <p:cNvPr id="4" name="Picture 3" descr="Soil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29" y="2776195"/>
            <a:ext cx="6784193" cy="3671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3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are the different horizons of soil?</a:t>
            </a:r>
          </a:p>
          <a:p>
            <a:r>
              <a:rPr lang="en-US" sz="4000" dirty="0" smtClean="0"/>
              <a:t>What is the lithosphere?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88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Making Compost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Making Compost on Monday!</a:t>
            </a:r>
          </a:p>
          <a:p>
            <a:r>
              <a:rPr lang="en-US" sz="4800" dirty="0" smtClean="0"/>
              <a:t>Start bringing in food scraps (vegetable peels, egg shells, apple cores).</a:t>
            </a:r>
          </a:p>
          <a:p>
            <a:r>
              <a:rPr lang="en-US" sz="4800" dirty="0" smtClean="0"/>
              <a:t>Black and White newspaper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3425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lithosphere (geosphere): Outermost solid layer of the planet</a:t>
            </a:r>
            <a:endParaRPr lang="en-US" sz="4400" dirty="0"/>
          </a:p>
        </p:txBody>
      </p:sp>
      <p:pic>
        <p:nvPicPr>
          <p:cNvPr id="4" name="irc_mi" descr="http://plate-tectonics.org//Lithosphere%20and%20Asthenosphere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06" y="3033541"/>
            <a:ext cx="5466080" cy="329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442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Humus: organic substance that contains fully decayed animal or vegetable matter.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450" y="3824973"/>
            <a:ext cx="3471151" cy="260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Turn and Talk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In what ways is soil an important part of your everyday life?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2084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What is Soil?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smtClean="0"/>
              <a:t>A thin layer of material that covers the land</a:t>
            </a:r>
          </a:p>
          <a:p>
            <a:r>
              <a:rPr lang="en-US" sz="4800" dirty="0" smtClean="0"/>
              <a:t>Mixture of:</a:t>
            </a:r>
          </a:p>
          <a:p>
            <a:pPr lvl="1"/>
            <a:r>
              <a:rPr lang="en-US" sz="4800" dirty="0" smtClean="0"/>
              <a:t>Organic remains</a:t>
            </a:r>
          </a:p>
          <a:p>
            <a:pPr lvl="1"/>
            <a:r>
              <a:rPr lang="en-US" sz="4800" dirty="0" smtClean="0"/>
              <a:t>Clay</a:t>
            </a:r>
          </a:p>
          <a:p>
            <a:pPr lvl="1"/>
            <a:r>
              <a:rPr lang="en-US" sz="4800" dirty="0"/>
              <a:t>R</a:t>
            </a:r>
            <a:r>
              <a:rPr lang="en-US" sz="4800" dirty="0" smtClean="0"/>
              <a:t>ock</a:t>
            </a:r>
          </a:p>
          <a:p>
            <a:pPr lvl="1"/>
            <a:endParaRPr lang="en-US" sz="3400" dirty="0"/>
          </a:p>
          <a:p>
            <a:endParaRPr lang="en-US" dirty="0"/>
          </a:p>
        </p:txBody>
      </p:sp>
      <p:pic>
        <p:nvPicPr>
          <p:cNvPr id="4" name="irc_mi" descr="http://www.wakeforestnc.gov/Data/Sites/1/media/departments/engineering/soil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40" y="2595676"/>
            <a:ext cx="4498794" cy="349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03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Horizons of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949" y="1496553"/>
            <a:ext cx="4937737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3600" dirty="0" smtClean="0"/>
          </a:p>
          <a:p>
            <a:r>
              <a:rPr lang="en-US" sz="3600" dirty="0" smtClean="0"/>
              <a:t>Horizontal Layers:</a:t>
            </a:r>
          </a:p>
          <a:p>
            <a:pPr lvl="1"/>
            <a:r>
              <a:rPr lang="en-US" sz="3400" dirty="0"/>
              <a:t>0n</a:t>
            </a:r>
          </a:p>
          <a:p>
            <a:pPr lvl="1"/>
            <a:r>
              <a:rPr lang="en-US" sz="3400" dirty="0" smtClean="0"/>
              <a:t>All</a:t>
            </a:r>
            <a:endParaRPr lang="en-US" sz="3400" dirty="0"/>
          </a:p>
          <a:p>
            <a:pPr lvl="1"/>
            <a:r>
              <a:rPr lang="en-US" sz="3400" dirty="0" smtClean="0"/>
              <a:t>Birthdays</a:t>
            </a:r>
            <a:endParaRPr lang="en-US" sz="3400" dirty="0"/>
          </a:p>
          <a:p>
            <a:pPr lvl="1"/>
            <a:r>
              <a:rPr lang="tr-TR" sz="3400" dirty="0" err="1" smtClean="0"/>
              <a:t>Cupcakes</a:t>
            </a:r>
            <a:endParaRPr lang="tr-TR" sz="3400" dirty="0"/>
          </a:p>
          <a:p>
            <a:pPr lvl="1"/>
            <a:r>
              <a:rPr lang="en-US" sz="3400" dirty="0" smtClean="0"/>
              <a:t>Rock</a:t>
            </a:r>
            <a:endParaRPr lang="en-US" sz="3400" dirty="0"/>
          </a:p>
        </p:txBody>
      </p:sp>
      <p:pic>
        <p:nvPicPr>
          <p:cNvPr id="6" name="irc_mi" descr="http://s1.hubimg.com/u/7498450_f26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81" y="767145"/>
            <a:ext cx="5770930" cy="5720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8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O horizon - Ground Level</a:t>
            </a:r>
            <a:endParaRPr lang="en-US" sz="6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197409"/>
              </p:ext>
            </p:extLst>
          </p:nvPr>
        </p:nvGraphicFramePr>
        <p:xfrm>
          <a:off x="3142445" y="2560161"/>
          <a:ext cx="5811055" cy="274320"/>
        </p:xfrm>
        <a:graphic>
          <a:graphicData uri="http://schemas.openxmlformats.org/drawingml/2006/table">
            <a:tbl>
              <a:tblPr/>
              <a:tblGrid>
                <a:gridCol w="5137865"/>
                <a:gridCol w="67319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31176" y="2057401"/>
            <a:ext cx="78885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Plants grow </a:t>
            </a:r>
            <a:r>
              <a:rPr lang="en-US" sz="4000" dirty="0"/>
              <a:t>and animals live here. 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Composed of organic material: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/>
              <a:t>W</a:t>
            </a:r>
            <a:r>
              <a:rPr lang="en-US" sz="4000" dirty="0" smtClean="0"/>
              <a:t>aste from organisms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 smtClean="0"/>
              <a:t>Bodies of decomposing organisms</a:t>
            </a:r>
          </a:p>
          <a:p>
            <a:pPr marL="457200" indent="-457200">
              <a:buFont typeface="Arial"/>
              <a:buChar char="•"/>
            </a:pPr>
            <a:r>
              <a:rPr lang="en-US" sz="4000" dirty="0" smtClean="0"/>
              <a:t>Live organisms</a:t>
            </a:r>
            <a:endParaRPr lang="en-US" sz="4000" dirty="0"/>
          </a:p>
        </p:txBody>
      </p:sp>
      <p:pic>
        <p:nvPicPr>
          <p:cNvPr id="7" name="irc_mi" descr="http://s1.hubimg.com/u/7498450_f26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0577"/>
            <a:ext cx="3001615" cy="4870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2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921" y="227330"/>
            <a:ext cx="101600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 horizon - </a:t>
            </a:r>
            <a:r>
              <a:rPr lang="en-US" sz="6000" b="1" dirty="0" err="1" smtClean="0"/>
              <a:t>TopSoil</a:t>
            </a:r>
            <a:endParaRPr lang="en-US" sz="6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197409"/>
              </p:ext>
            </p:extLst>
          </p:nvPr>
        </p:nvGraphicFramePr>
        <p:xfrm>
          <a:off x="3142445" y="2560161"/>
          <a:ext cx="5811055" cy="274320"/>
        </p:xfrm>
        <a:graphic>
          <a:graphicData uri="http://schemas.openxmlformats.org/drawingml/2006/table">
            <a:tbl>
              <a:tblPr/>
              <a:tblGrid>
                <a:gridCol w="5137865"/>
                <a:gridCol w="67319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03808" y="2202287"/>
            <a:ext cx="813944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4000" dirty="0" smtClean="0"/>
              <a:t>Plants extend their roots into this layer</a:t>
            </a:r>
          </a:p>
          <a:p>
            <a:pPr fontAlgn="t"/>
            <a:endParaRPr lang="en-US" sz="4000" dirty="0" smtClean="0"/>
          </a:p>
          <a:p>
            <a:pPr fontAlgn="t"/>
            <a:r>
              <a:rPr lang="en-US" sz="4000" dirty="0" smtClean="0"/>
              <a:t>Made up of previously decomposed humus from the O layer and weathered rock.</a:t>
            </a:r>
          </a:p>
          <a:p>
            <a:pPr fontAlgn="t"/>
            <a:endParaRPr lang="en-US" sz="2800" dirty="0"/>
          </a:p>
          <a:p>
            <a:pPr fontAlgn="t"/>
            <a:endParaRPr lang="en-US" sz="2800" dirty="0"/>
          </a:p>
        </p:txBody>
      </p:sp>
      <p:pic>
        <p:nvPicPr>
          <p:cNvPr id="7" name="irc_mi" descr="http://s1.hubimg.com/u/7498450_f26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0577"/>
            <a:ext cx="3001615" cy="4870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22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083" y="386681"/>
            <a:ext cx="101600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B horizon - Subsoil</a:t>
            </a:r>
            <a:endParaRPr lang="en-US" sz="6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197409"/>
              </p:ext>
            </p:extLst>
          </p:nvPr>
        </p:nvGraphicFramePr>
        <p:xfrm>
          <a:off x="3142445" y="2560161"/>
          <a:ext cx="5811055" cy="274320"/>
        </p:xfrm>
        <a:graphic>
          <a:graphicData uri="http://schemas.openxmlformats.org/drawingml/2006/table">
            <a:tbl>
              <a:tblPr/>
              <a:tblGrid>
                <a:gridCol w="5137865"/>
                <a:gridCol w="67319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42445" y="2176529"/>
            <a:ext cx="8139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3600" dirty="0"/>
              <a:t>M</a:t>
            </a:r>
            <a:r>
              <a:rPr lang="en-US" sz="3600" dirty="0" smtClean="0"/>
              <a:t>ix </a:t>
            </a:r>
            <a:r>
              <a:rPr lang="en-US" sz="3600" dirty="0"/>
              <a:t>of mineral particles and some humus near the </a:t>
            </a:r>
            <a:r>
              <a:rPr lang="en-US" sz="3600" dirty="0" smtClean="0"/>
              <a:t>top</a:t>
            </a:r>
          </a:p>
          <a:p>
            <a:pPr fontAlgn="t"/>
            <a:endParaRPr lang="en-US" sz="3600" dirty="0" smtClean="0"/>
          </a:p>
          <a:p>
            <a:pPr fontAlgn="t"/>
            <a:r>
              <a:rPr lang="en-US" sz="3600" dirty="0" smtClean="0"/>
              <a:t>Brown and red color</a:t>
            </a:r>
          </a:p>
          <a:p>
            <a:pPr marL="1028700" lvl="1" indent="-571500" fontAlgn="t">
              <a:buFont typeface="Arial"/>
              <a:buChar char="•"/>
            </a:pPr>
            <a:r>
              <a:rPr lang="en-US" sz="3600" dirty="0"/>
              <a:t>	</a:t>
            </a:r>
            <a:r>
              <a:rPr lang="en-US" sz="3600" dirty="0" smtClean="0"/>
              <a:t>Clay</a:t>
            </a:r>
          </a:p>
          <a:p>
            <a:pPr marL="1028700" lvl="1" indent="-571500" fontAlgn="t">
              <a:buFont typeface="Arial"/>
              <a:buChar char="•"/>
            </a:pPr>
            <a:endParaRPr lang="en-US" sz="3600" dirty="0" smtClean="0"/>
          </a:p>
        </p:txBody>
      </p:sp>
      <p:pic>
        <p:nvPicPr>
          <p:cNvPr id="7" name="irc_mi" descr="http://s1.hubimg.com/u/7498450_f26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0577"/>
            <a:ext cx="3001615" cy="4870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85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1472</TotalTime>
  <Words>311</Words>
  <Application>Microsoft Macintosh PowerPoint</Application>
  <PresentationFormat>Custom</PresentationFormat>
  <Paragraphs>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ES Unit 2 Lesson 4                                                                                9/29/15</vt:lpstr>
      <vt:lpstr>Vocab:</vt:lpstr>
      <vt:lpstr>Vocab</vt:lpstr>
      <vt:lpstr>Turn and Talk</vt:lpstr>
      <vt:lpstr>What is Soil?</vt:lpstr>
      <vt:lpstr>Horizons of Soil</vt:lpstr>
      <vt:lpstr>O horizon - Ground Level</vt:lpstr>
      <vt:lpstr>A horizon - TopSoil</vt:lpstr>
      <vt:lpstr>B horizon - Subsoil</vt:lpstr>
      <vt:lpstr>C horizon – Parent Rock</vt:lpstr>
      <vt:lpstr>R Horizon- Bedrock</vt:lpstr>
      <vt:lpstr>Why isn’t there soil on other planets? </vt:lpstr>
      <vt:lpstr>Recipe for soil</vt:lpstr>
      <vt:lpstr>Classwork</vt:lpstr>
      <vt:lpstr>Review</vt:lpstr>
      <vt:lpstr>Making Compost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Larsen</dc:creator>
  <cp:lastModifiedBy>Kayla McDaniel</cp:lastModifiedBy>
  <cp:revision>62</cp:revision>
  <dcterms:created xsi:type="dcterms:W3CDTF">2013-10-28T00:01:33Z</dcterms:created>
  <dcterms:modified xsi:type="dcterms:W3CDTF">2015-09-29T23:19:21Z</dcterms:modified>
</cp:coreProperties>
</file>