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68" r:id="rId3"/>
    <p:sldId id="267" r:id="rId4"/>
    <p:sldId id="258" r:id="rId5"/>
    <p:sldId id="259" r:id="rId6"/>
    <p:sldId id="262" r:id="rId7"/>
    <p:sldId id="260" r:id="rId8"/>
    <p:sldId id="265" r:id="rId9"/>
    <p:sldId id="264" r:id="rId10"/>
    <p:sldId id="266" r:id="rId11"/>
    <p:sldId id="26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0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4853C-0121-7F4E-9B82-8BD61F171E3C}" type="datetimeFigureOut">
              <a:rPr lang="en-US" smtClean="0"/>
              <a:t>9/21/15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8FCC4-388B-DE4D-A131-C2E09CBDA86C}" type="slidenum">
              <a:rPr lang="en-US" smtClean="0"/>
              <a:t>‹#›</a:t>
            </a:fld>
            <a:endParaRPr lang="en-US"/>
          </a:p>
        </p:txBody>
      </p:sp>
    </p:spTree>
    <p:extLst>
      <p:ext uri="{BB962C8B-B14F-4D97-AF65-F5344CB8AC3E}">
        <p14:creationId xmlns:p14="http://schemas.microsoft.com/office/powerpoint/2010/main" val="446367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The earth wasn’t hospitable to living</a:t>
            </a:r>
            <a:r>
              <a:rPr lang="en-US" baseline="0" dirty="0" smtClean="0"/>
              <a:t> organisms. It has undergone many changes that has made it able to support life. </a:t>
            </a:r>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1</a:t>
            </a:fld>
            <a:endParaRPr lang="en-US"/>
          </a:p>
        </p:txBody>
      </p:sp>
    </p:spTree>
    <p:extLst>
      <p:ext uri="{BB962C8B-B14F-4D97-AF65-F5344CB8AC3E}">
        <p14:creationId xmlns:p14="http://schemas.microsoft.com/office/powerpoint/2010/main" val="43760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Earth formed 4.6 billion years ago. However, humans didn’t arrive until 195,00 years ago. For the majority of the time that earth has been in existence, we have not been present on earth. This is because the conditions on earth have not always been conducive to the development of humans. </a:t>
            </a:r>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4</a:t>
            </a:fld>
            <a:endParaRPr lang="en-US"/>
          </a:p>
        </p:txBody>
      </p:sp>
    </p:spTree>
    <p:extLst>
      <p:ext uri="{BB962C8B-B14F-4D97-AF65-F5344CB8AC3E}">
        <p14:creationId xmlns:p14="http://schemas.microsoft.com/office/powerpoint/2010/main" val="85388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major changes you see between these two maps?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Earth had 18% Carbon Dioxide when it first formed, why are humans concerned with a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content of .03% today? Humans weren’t alive when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5</a:t>
            </a:fld>
            <a:endParaRPr lang="en-US"/>
          </a:p>
        </p:txBody>
      </p:sp>
    </p:spTree>
    <p:extLst>
      <p:ext uri="{BB962C8B-B14F-4D97-AF65-F5344CB8AC3E}">
        <p14:creationId xmlns:p14="http://schemas.microsoft.com/office/powerpoint/2010/main" val="205014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organisms that inhabited</a:t>
            </a:r>
            <a:r>
              <a:rPr lang="en-US" baseline="0" dirty="0" smtClean="0"/>
              <a:t> earth when earth was oxygen deficient were prokaryotes that obtained energy through fermentation. Prokaryotes are simple, single-celled organisms. </a:t>
            </a:r>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6</a:t>
            </a:fld>
            <a:endParaRPr lang="en-US"/>
          </a:p>
        </p:txBody>
      </p:sp>
    </p:spTree>
    <p:extLst>
      <p:ext uri="{BB962C8B-B14F-4D97-AF65-F5344CB8AC3E}">
        <p14:creationId xmlns:p14="http://schemas.microsoft.com/office/powerpoint/2010/main" val="366791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Cyanobacteria began producing</a:t>
            </a:r>
            <a:r>
              <a:rPr lang="en-US" baseline="0" dirty="0" smtClean="0"/>
              <a:t> oxygen through photosynthesis. Through photosynthesis, Cyanobacteria removed CO</a:t>
            </a:r>
            <a:r>
              <a:rPr lang="en-US" baseline="-25000" dirty="0" smtClean="0"/>
              <a:t>2</a:t>
            </a:r>
            <a:r>
              <a:rPr lang="en-US" baseline="0" dirty="0" smtClean="0"/>
              <a:t> from the atmosphere and added oxygen (0</a:t>
            </a:r>
            <a:r>
              <a:rPr lang="en-US" baseline="-25000" dirty="0" smtClean="0"/>
              <a:t>2</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7</a:t>
            </a:fld>
            <a:endParaRPr lang="en-US"/>
          </a:p>
        </p:txBody>
      </p:sp>
    </p:spTree>
    <p:extLst>
      <p:ext uri="{BB962C8B-B14F-4D97-AF65-F5344CB8AC3E}">
        <p14:creationId xmlns:p14="http://schemas.microsoft.com/office/powerpoint/2010/main" val="21614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increased</a:t>
            </a:r>
            <a:r>
              <a:rPr lang="en-US" baseline="0" dirty="0" smtClean="0"/>
              <a:t> levels of oxygen permitted the development of more complex organisms, eukaryotes. </a:t>
            </a:r>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8</a:t>
            </a:fld>
            <a:endParaRPr lang="en-US"/>
          </a:p>
        </p:txBody>
      </p:sp>
    </p:spTree>
    <p:extLst>
      <p:ext uri="{BB962C8B-B14F-4D97-AF65-F5344CB8AC3E}">
        <p14:creationId xmlns:p14="http://schemas.microsoft.com/office/powerpoint/2010/main" val="31130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UV rays are harmful to humans</a:t>
            </a:r>
            <a:r>
              <a:rPr lang="en-US" baseline="0" dirty="0" smtClean="0"/>
              <a:t> as they are known to cause skin cancer. The ozone layer is extremely important because it shields the earth from UV rays. </a:t>
            </a:r>
            <a:endParaRPr lang="en-US" dirty="0"/>
          </a:p>
        </p:txBody>
      </p:sp>
      <p:sp>
        <p:nvSpPr>
          <p:cNvPr id="4" name="Slide Number Placeholder 3"/>
          <p:cNvSpPr>
            <a:spLocks noGrp="1"/>
          </p:cNvSpPr>
          <p:nvPr>
            <p:ph type="sldNum" sz="quarter" idx="10"/>
          </p:nvPr>
        </p:nvSpPr>
        <p:spPr/>
        <p:txBody>
          <a:bodyPr/>
          <a:lstStyle/>
          <a:p>
            <a:fld id="{5118FCC4-388B-DE4D-A131-C2E09CBDA86C}" type="slidenum">
              <a:rPr lang="en-US" smtClean="0"/>
              <a:t>9</a:t>
            </a:fld>
            <a:endParaRPr lang="en-US"/>
          </a:p>
        </p:txBody>
      </p:sp>
    </p:spTree>
    <p:extLst>
      <p:ext uri="{BB962C8B-B14F-4D97-AF65-F5344CB8AC3E}">
        <p14:creationId xmlns:p14="http://schemas.microsoft.com/office/powerpoint/2010/main" val="397592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answers: Increased level of oxygen, decreased level of CO</a:t>
            </a:r>
            <a:r>
              <a:rPr lang="en-US" baseline="-25000" dirty="0" smtClean="0"/>
              <a:t>2</a:t>
            </a:r>
            <a:r>
              <a:rPr lang="en-US" baseline="0" dirty="0" smtClean="0"/>
              <a:t>, formation of </a:t>
            </a:r>
            <a:r>
              <a:rPr lang="en-US" baseline="0" smtClean="0"/>
              <a:t>the ozone layer.</a:t>
            </a:r>
            <a:endParaRPr lang="en-US" baseline="-25000" dirty="0"/>
          </a:p>
        </p:txBody>
      </p:sp>
      <p:sp>
        <p:nvSpPr>
          <p:cNvPr id="4" name="Slide Number Placeholder 3"/>
          <p:cNvSpPr>
            <a:spLocks noGrp="1"/>
          </p:cNvSpPr>
          <p:nvPr>
            <p:ph type="sldNum" sz="quarter" idx="10"/>
          </p:nvPr>
        </p:nvSpPr>
        <p:spPr/>
        <p:txBody>
          <a:bodyPr/>
          <a:lstStyle/>
          <a:p>
            <a:fld id="{5118FCC4-388B-DE4D-A131-C2E09CBDA86C}" type="slidenum">
              <a:rPr lang="en-US" smtClean="0"/>
              <a:t>11</a:t>
            </a:fld>
            <a:endParaRPr lang="en-US"/>
          </a:p>
        </p:txBody>
      </p:sp>
    </p:spTree>
    <p:extLst>
      <p:ext uri="{BB962C8B-B14F-4D97-AF65-F5344CB8AC3E}">
        <p14:creationId xmlns:p14="http://schemas.microsoft.com/office/powerpoint/2010/main" val="425696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9DAD4D3-5CFE-2345-B141-FD24A58B4126}"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AD4D3-5CFE-2345-B141-FD24A58B4126}"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68C79-F968-824E-A597-E059690E0C9F}"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9DAD4D3-5CFE-2345-B141-FD24A58B4126}"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9DAD4D3-5CFE-2345-B141-FD24A58B4126}"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9DAD4D3-5CFE-2345-B141-FD24A58B4126}"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9DAD4D3-5CFE-2345-B141-FD24A58B4126}"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8C79-F968-824E-A597-E059690E0C9F}"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AD4D3-5CFE-2345-B141-FD24A58B4126}"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9DAD4D3-5CFE-2345-B141-FD24A58B4126}"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9DAD4D3-5CFE-2345-B141-FD24A58B4126}" type="datetimeFigureOut">
              <a:rPr lang="en-US" smtClean="0"/>
              <a:t>9/21/15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DAD4D3-5CFE-2345-B141-FD24A58B4126}" type="datetimeFigureOut">
              <a:rPr lang="en-US" smtClean="0"/>
              <a:t>9/21/15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AD4D3-5CFE-2345-B141-FD24A58B4126}" type="datetimeFigureOut">
              <a:rPr lang="en-US" smtClean="0"/>
              <a:t>9/21/15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AD4D3-5CFE-2345-B141-FD24A58B4126}"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68C79-F968-824E-A597-E059690E0C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9DAD4D3-5CFE-2345-B141-FD24A58B4126}" type="datetimeFigureOut">
              <a:rPr lang="en-US" smtClean="0"/>
              <a:t>9/21/15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0A68C79-F968-824E-A597-E059690E0C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universetoday.com/41702/picture-of-earth-from-space/" TargetMode="External"/><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www.teachengineering.org/view_lesson.php?url=collection/cub_/lessons/cub_air/cub_air_lesson07.xml"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scienceforkids.kidipede.com/biology/cells/lysosome.htm"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sercblog.si.edu/?p=2047"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hyperlink" Target="http://www.theozonehole.com/"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7509"/>
            <a:ext cx="8193479" cy="1290047"/>
          </a:xfrm>
        </p:spPr>
        <p:txBody>
          <a:bodyPr/>
          <a:lstStyle/>
          <a:p>
            <a:pPr algn="l"/>
            <a:r>
              <a:rPr lang="en-US" sz="3200" dirty="0" smtClean="0"/>
              <a:t>ES Unit </a:t>
            </a:r>
            <a:r>
              <a:rPr lang="en-US" sz="3200" dirty="0" smtClean="0"/>
              <a:t>2                                 9/22/15</a:t>
            </a:r>
            <a:br>
              <a:rPr lang="en-US" sz="3200" dirty="0" smtClean="0"/>
            </a:br>
            <a:r>
              <a:rPr lang="en-US" sz="3200" dirty="0" smtClean="0"/>
              <a:t>Lesson 1                                  </a:t>
            </a:r>
            <a:r>
              <a:rPr lang="en-US" sz="3200" dirty="0" smtClean="0"/>
              <a:t/>
            </a:r>
            <a:br>
              <a:rPr lang="en-US" sz="3200" dirty="0" smtClean="0"/>
            </a:br>
            <a:endParaRPr lang="en-US" sz="2400" dirty="0"/>
          </a:p>
        </p:txBody>
      </p:sp>
      <p:sp>
        <p:nvSpPr>
          <p:cNvPr id="4" name="Content Placeholder 3"/>
          <p:cNvSpPr>
            <a:spLocks noGrp="1"/>
          </p:cNvSpPr>
          <p:nvPr>
            <p:ph idx="1"/>
          </p:nvPr>
        </p:nvSpPr>
        <p:spPr>
          <a:xfrm>
            <a:off x="549275" y="1651242"/>
            <a:ext cx="8042276" cy="4343400"/>
          </a:xfrm>
        </p:spPr>
        <p:txBody>
          <a:bodyPr>
            <a:normAutofit fontScale="77500" lnSpcReduction="20000"/>
          </a:bodyPr>
          <a:lstStyle/>
          <a:p>
            <a:pPr marL="0" indent="0" algn="ctr">
              <a:buNone/>
            </a:pPr>
            <a:r>
              <a:rPr lang="en-US" sz="6600" dirty="0"/>
              <a:t>SWBAT identify how the changes in the earth’s atmosphere resulted in conditions fit for </a:t>
            </a:r>
            <a:r>
              <a:rPr lang="en-US" sz="6600" dirty="0" smtClean="0"/>
              <a:t>life.</a:t>
            </a:r>
            <a:endParaRPr lang="en-US" sz="6400" dirty="0" smtClean="0"/>
          </a:p>
          <a:p>
            <a:pPr marL="0" indent="0" algn="ctr">
              <a:buNone/>
            </a:pPr>
            <a:r>
              <a:rPr lang="en-US" sz="6400" dirty="0" smtClean="0"/>
              <a:t>Do </a:t>
            </a:r>
            <a:r>
              <a:rPr lang="en-US" sz="6400" dirty="0" smtClean="0"/>
              <a:t>Now</a:t>
            </a:r>
            <a:r>
              <a:rPr lang="en-US" sz="6400" dirty="0" smtClean="0"/>
              <a:t>: Approximately how old is earth?</a:t>
            </a:r>
            <a:endParaRPr lang="en-US" sz="6400" dirty="0"/>
          </a:p>
          <a:p>
            <a:endParaRPr lang="en-US" dirty="0"/>
          </a:p>
        </p:txBody>
      </p:sp>
    </p:spTree>
    <p:extLst>
      <p:ext uri="{BB962C8B-B14F-4D97-AF65-F5344CB8AC3E}">
        <p14:creationId xmlns:p14="http://schemas.microsoft.com/office/powerpoint/2010/main" val="3907888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Life</a:t>
            </a:r>
            <a:endParaRPr lang="en-US" dirty="0"/>
          </a:p>
        </p:txBody>
      </p:sp>
      <p:sp>
        <p:nvSpPr>
          <p:cNvPr id="3" name="Content Placeholder 2"/>
          <p:cNvSpPr>
            <a:spLocks noGrp="1"/>
          </p:cNvSpPr>
          <p:nvPr>
            <p:ph idx="1"/>
          </p:nvPr>
        </p:nvSpPr>
        <p:spPr/>
        <p:txBody>
          <a:bodyPr>
            <a:normAutofit/>
          </a:bodyPr>
          <a:lstStyle/>
          <a:p>
            <a:r>
              <a:rPr lang="en-US" sz="4000" dirty="0" smtClean="0"/>
              <a:t>All life was soft-bodied: no bones or shells</a:t>
            </a:r>
          </a:p>
          <a:p>
            <a:r>
              <a:rPr lang="en-US" sz="4000" dirty="0" smtClean="0"/>
              <a:t>All life was aquatic</a:t>
            </a:r>
            <a:endParaRPr lang="en-US" sz="4000" dirty="0"/>
          </a:p>
        </p:txBody>
      </p:sp>
      <p:pic>
        <p:nvPicPr>
          <p:cNvPr id="4" name="Picture 3" descr="nimals and plants from the Ediacarian period"/>
          <p:cNvPicPr/>
          <p:nvPr/>
        </p:nvPicPr>
        <p:blipFill>
          <a:blip r:embed="rId2">
            <a:extLst>
              <a:ext uri="{28A0092B-C50C-407E-A947-70E740481C1C}">
                <a14:useLocalDpi xmlns:a14="http://schemas.microsoft.com/office/drawing/2010/main" val="0"/>
              </a:ext>
            </a:extLst>
          </a:blip>
          <a:srcRect/>
          <a:stretch>
            <a:fillRect/>
          </a:stretch>
        </p:blipFill>
        <p:spPr bwMode="auto">
          <a:xfrm>
            <a:off x="5073418" y="3836978"/>
            <a:ext cx="4070582" cy="3021022"/>
          </a:xfrm>
          <a:prstGeom prst="rect">
            <a:avLst/>
          </a:prstGeom>
          <a:noFill/>
          <a:ln>
            <a:noFill/>
          </a:ln>
        </p:spPr>
      </p:pic>
    </p:spTree>
    <p:extLst>
      <p:ext uri="{BB962C8B-B14F-4D97-AF65-F5344CB8AC3E}">
        <p14:creationId xmlns:p14="http://schemas.microsoft.com/office/powerpoint/2010/main" val="349312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Exit ticket </a:t>
            </a:r>
            <a:endParaRPr lang="en-US" sz="5400" dirty="0"/>
          </a:p>
        </p:txBody>
      </p:sp>
      <p:sp>
        <p:nvSpPr>
          <p:cNvPr id="3" name="Content Placeholder 2"/>
          <p:cNvSpPr>
            <a:spLocks noGrp="1"/>
          </p:cNvSpPr>
          <p:nvPr>
            <p:ph idx="1"/>
          </p:nvPr>
        </p:nvSpPr>
        <p:spPr/>
        <p:txBody>
          <a:bodyPr>
            <a:noAutofit/>
          </a:bodyPr>
          <a:lstStyle/>
          <a:p>
            <a:pPr marL="0" indent="0">
              <a:buNone/>
            </a:pPr>
            <a:r>
              <a:rPr lang="en-US" sz="5400" dirty="0" smtClean="0"/>
              <a:t>List 2 changes that the early atmosphere underwent that allowed human beings to inhabit the earth</a:t>
            </a:r>
            <a:endParaRPr lang="en-US" sz="5400" dirty="0"/>
          </a:p>
        </p:txBody>
      </p:sp>
    </p:spTree>
    <p:extLst>
      <p:ext uri="{BB962C8B-B14F-4D97-AF65-F5344CB8AC3E}">
        <p14:creationId xmlns:p14="http://schemas.microsoft.com/office/powerpoint/2010/main" val="2942067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Spheres</a:t>
            </a:r>
            <a:endParaRPr lang="en-US" dirty="0"/>
          </a:p>
        </p:txBody>
      </p:sp>
      <p:sp>
        <p:nvSpPr>
          <p:cNvPr id="3" name="Content Placeholder 2"/>
          <p:cNvSpPr>
            <a:spLocks noGrp="1"/>
          </p:cNvSpPr>
          <p:nvPr>
            <p:ph idx="1"/>
          </p:nvPr>
        </p:nvSpPr>
        <p:spPr/>
        <p:txBody>
          <a:bodyPr>
            <a:normAutofit/>
          </a:bodyPr>
          <a:lstStyle/>
          <a:p>
            <a:r>
              <a:rPr lang="en-US" sz="2800" dirty="0"/>
              <a:t>B</a:t>
            </a:r>
            <a:r>
              <a:rPr lang="en-US" sz="2800" dirty="0" smtClean="0"/>
              <a:t>iosphere, lithosphere, atmosphere, and hydrosphere (BLAH)</a:t>
            </a:r>
          </a:p>
          <a:p>
            <a:r>
              <a:rPr lang="en-US" sz="2800" dirty="0" smtClean="0"/>
              <a:t>~ 3 weeks</a:t>
            </a:r>
          </a:p>
          <a:p>
            <a:r>
              <a:rPr lang="en-US" sz="2800" dirty="0" smtClean="0"/>
              <a:t>Lab: making compost!!</a:t>
            </a:r>
          </a:p>
          <a:p>
            <a:r>
              <a:rPr lang="en-US" sz="2800" dirty="0" smtClean="0"/>
              <a:t>EQs:</a:t>
            </a:r>
          </a:p>
          <a:p>
            <a:pPr lvl="1"/>
            <a:r>
              <a:rPr lang="en-US" sz="2600" b="1" i="1" dirty="0"/>
              <a:t>How are the four spheres connected</a:t>
            </a:r>
            <a:r>
              <a:rPr lang="en-US" sz="2600" b="1" i="1" dirty="0" smtClean="0"/>
              <a:t>?</a:t>
            </a:r>
            <a:endParaRPr lang="en-US" sz="2600" dirty="0"/>
          </a:p>
          <a:p>
            <a:pPr lvl="1"/>
            <a:r>
              <a:rPr lang="en-US" sz="2600" b="1" i="1" dirty="0"/>
              <a:t>How does water cycle throughout the four spheres?</a:t>
            </a:r>
            <a:endParaRPr lang="en-US" sz="2600" dirty="0"/>
          </a:p>
          <a:p>
            <a:endParaRPr lang="en-US" sz="2800" dirty="0"/>
          </a:p>
        </p:txBody>
      </p:sp>
    </p:spTree>
    <p:extLst>
      <p:ext uri="{BB962C8B-B14F-4D97-AF65-F5344CB8AC3E}">
        <p14:creationId xmlns:p14="http://schemas.microsoft.com/office/powerpoint/2010/main" val="2571029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Reading/Graphing</a:t>
            </a:r>
          </a:p>
          <a:p>
            <a:r>
              <a:rPr lang="en-US" dirty="0" smtClean="0"/>
              <a:t>Mini-lecture</a:t>
            </a:r>
            <a:endParaRPr lang="en-US" dirty="0"/>
          </a:p>
        </p:txBody>
      </p:sp>
      <p:pic>
        <p:nvPicPr>
          <p:cNvPr id="4" name="Picture 3"/>
          <p:cNvPicPr>
            <a:picLocks noChangeAspect="1"/>
          </p:cNvPicPr>
          <p:nvPr/>
        </p:nvPicPr>
        <p:blipFill>
          <a:blip r:embed="rId2"/>
          <a:stretch>
            <a:fillRect/>
          </a:stretch>
        </p:blipFill>
        <p:spPr>
          <a:xfrm>
            <a:off x="215900" y="3114322"/>
            <a:ext cx="8699500" cy="3467100"/>
          </a:xfrm>
          <a:prstGeom prst="rect">
            <a:avLst/>
          </a:prstGeom>
        </p:spPr>
      </p:pic>
    </p:spTree>
    <p:extLst>
      <p:ext uri="{BB962C8B-B14F-4D97-AF65-F5344CB8AC3E}">
        <p14:creationId xmlns:p14="http://schemas.microsoft.com/office/powerpoint/2010/main" val="229692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1600201"/>
            <a:ext cx="4324350" cy="4343400"/>
          </a:xfrm>
        </p:spPr>
        <p:txBody>
          <a:bodyPr>
            <a:normAutofit/>
          </a:bodyPr>
          <a:lstStyle/>
          <a:p>
            <a:r>
              <a:rPr lang="en-US" sz="4400" dirty="0" smtClean="0"/>
              <a:t>Earth formed 4.6 billion years ago</a:t>
            </a:r>
            <a:endParaRPr lang="en-US" sz="4400" dirty="0"/>
          </a:p>
        </p:txBody>
      </p:sp>
      <p:pic>
        <p:nvPicPr>
          <p:cNvPr id="4" name="irc_mi" descr="http://d1jqu7g1y74ds1.cloudfront.net/wp-content/uploads/2010/05/Earth-Western-Hemisphere.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206999" y="711200"/>
            <a:ext cx="3178175" cy="3178175"/>
          </a:xfrm>
          <a:prstGeom prst="rect">
            <a:avLst/>
          </a:prstGeom>
          <a:noFill/>
          <a:ln>
            <a:noFill/>
          </a:ln>
        </p:spPr>
      </p:pic>
      <p:sp>
        <p:nvSpPr>
          <p:cNvPr id="6" name="TextBox 5"/>
          <p:cNvSpPr txBox="1"/>
          <p:nvPr/>
        </p:nvSpPr>
        <p:spPr>
          <a:xfrm>
            <a:off x="793750" y="4147433"/>
            <a:ext cx="3913744" cy="2554545"/>
          </a:xfrm>
          <a:prstGeom prst="rect">
            <a:avLst/>
          </a:prstGeom>
          <a:noFill/>
        </p:spPr>
        <p:txBody>
          <a:bodyPr wrap="square" rtlCol="0">
            <a:spAutoFit/>
          </a:bodyPr>
          <a:lstStyle/>
          <a:p>
            <a:pPr marL="285750" indent="-285750">
              <a:buFont typeface="Arial"/>
              <a:buChar char="•"/>
            </a:pPr>
            <a:r>
              <a:rPr lang="en-US" sz="4000" dirty="0" smtClean="0"/>
              <a:t>Humans arrived 195,000 years ago </a:t>
            </a:r>
            <a:endParaRPr lang="en-US" sz="4000" dirty="0"/>
          </a:p>
        </p:txBody>
      </p:sp>
      <p:pic>
        <p:nvPicPr>
          <p:cNvPr id="8" name="Picture 7"/>
          <p:cNvPicPr>
            <a:picLocks noChangeAspect="1"/>
          </p:cNvPicPr>
          <p:nvPr/>
        </p:nvPicPr>
        <p:blipFill>
          <a:blip r:embed="rId5"/>
          <a:stretch>
            <a:fillRect/>
          </a:stretch>
        </p:blipFill>
        <p:spPr>
          <a:xfrm>
            <a:off x="4603701" y="4289778"/>
            <a:ext cx="4131076" cy="2256978"/>
          </a:xfrm>
          <a:prstGeom prst="rect">
            <a:avLst/>
          </a:prstGeom>
        </p:spPr>
      </p:pic>
    </p:spTree>
    <p:extLst>
      <p:ext uri="{BB962C8B-B14F-4D97-AF65-F5344CB8AC3E}">
        <p14:creationId xmlns:p14="http://schemas.microsoft.com/office/powerpoint/2010/main" val="372277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r>
              <a:rPr lang="en-US" dirty="0" smtClean="0"/>
              <a:t>Atmospheric </a:t>
            </a:r>
            <a:r>
              <a:rPr lang="en-US" dirty="0"/>
              <a:t>C</a:t>
            </a:r>
            <a:r>
              <a:rPr lang="en-US" dirty="0" smtClean="0"/>
              <a:t>hanges</a:t>
            </a:r>
            <a:endParaRPr lang="en-US" dirty="0"/>
          </a:p>
        </p:txBody>
      </p:sp>
      <p:pic>
        <p:nvPicPr>
          <p:cNvPr id="5" name="irc_mi" descr="http://www.teachengineering.org/collection/cub_/lessons/cub_images/cub_air_lesson07_fig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49274" y="1635125"/>
            <a:ext cx="8439151" cy="5077362"/>
          </a:xfrm>
          <a:prstGeom prst="rect">
            <a:avLst/>
          </a:prstGeom>
          <a:noFill/>
          <a:ln>
            <a:noFill/>
          </a:ln>
        </p:spPr>
      </p:pic>
      <p:sp>
        <p:nvSpPr>
          <p:cNvPr id="6" name="TextBox 5"/>
          <p:cNvSpPr txBox="1"/>
          <p:nvPr/>
        </p:nvSpPr>
        <p:spPr>
          <a:xfrm>
            <a:off x="7067551" y="5006459"/>
            <a:ext cx="1774824" cy="369332"/>
          </a:xfrm>
          <a:prstGeom prst="rect">
            <a:avLst/>
          </a:prstGeom>
          <a:noFill/>
        </p:spPr>
        <p:txBody>
          <a:bodyPr wrap="square" rtlCol="0">
            <a:spAutoFit/>
          </a:bodyPr>
          <a:lstStyle/>
          <a:p>
            <a:r>
              <a:rPr lang="en-US" b="1" dirty="0" smtClean="0">
                <a:solidFill>
                  <a:srgbClr val="FF0000"/>
                </a:solidFill>
              </a:rPr>
              <a:t>No oxygen!</a:t>
            </a:r>
            <a:endParaRPr lang="en-US" b="1" dirty="0">
              <a:solidFill>
                <a:srgbClr val="FF0000"/>
              </a:solidFill>
            </a:endParaRPr>
          </a:p>
        </p:txBody>
      </p:sp>
      <p:sp>
        <p:nvSpPr>
          <p:cNvPr id="7" name="TextBox 6"/>
          <p:cNvSpPr txBox="1"/>
          <p:nvPr/>
        </p:nvSpPr>
        <p:spPr>
          <a:xfrm>
            <a:off x="4616449" y="1252463"/>
            <a:ext cx="4527551" cy="461665"/>
          </a:xfrm>
          <a:prstGeom prst="rect">
            <a:avLst/>
          </a:prstGeom>
          <a:noFill/>
        </p:spPr>
        <p:txBody>
          <a:bodyPr wrap="square" rtlCol="0">
            <a:spAutoFit/>
          </a:bodyPr>
          <a:lstStyle/>
          <a:p>
            <a:r>
              <a:rPr lang="en-US" sz="2400" b="1" dirty="0"/>
              <a:t>4</a:t>
            </a:r>
            <a:r>
              <a:rPr lang="en-US" sz="2400" b="1" dirty="0" smtClean="0"/>
              <a:t>.6 to 2.3 billion years ago</a:t>
            </a:r>
            <a:endParaRPr lang="en-US" sz="2400" b="1" dirty="0"/>
          </a:p>
        </p:txBody>
      </p:sp>
    </p:spTree>
    <p:extLst>
      <p:ext uri="{BB962C8B-B14F-4D97-AF65-F5344CB8AC3E}">
        <p14:creationId xmlns:p14="http://schemas.microsoft.com/office/powerpoint/2010/main" val="810245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during oxygen deficient earth</a:t>
            </a:r>
            <a:endParaRPr lang="en-US" dirty="0"/>
          </a:p>
        </p:txBody>
      </p:sp>
      <p:sp>
        <p:nvSpPr>
          <p:cNvPr id="3" name="Content Placeholder 2"/>
          <p:cNvSpPr>
            <a:spLocks noGrp="1"/>
          </p:cNvSpPr>
          <p:nvPr>
            <p:ph idx="1"/>
          </p:nvPr>
        </p:nvSpPr>
        <p:spPr>
          <a:xfrm>
            <a:off x="549275" y="1600201"/>
            <a:ext cx="8042276" cy="1939924"/>
          </a:xfrm>
        </p:spPr>
        <p:txBody>
          <a:bodyPr>
            <a:normAutofit fontScale="85000" lnSpcReduction="20000"/>
          </a:bodyPr>
          <a:lstStyle/>
          <a:p>
            <a:r>
              <a:rPr lang="en-US" sz="3600" dirty="0" smtClean="0"/>
              <a:t>Prokaryotes that obtained energy through fermentation were the only organisms.</a:t>
            </a:r>
          </a:p>
          <a:p>
            <a:r>
              <a:rPr lang="en-US" sz="3600" dirty="0" smtClean="0"/>
              <a:t>Fermentation does not require oxygen!</a:t>
            </a:r>
            <a:endParaRPr lang="en-US" sz="3600" dirty="0"/>
          </a:p>
        </p:txBody>
      </p:sp>
      <p:pic>
        <p:nvPicPr>
          <p:cNvPr id="5" name="irc_mi" descr="http://scienceforkids.kidipede.com/biology/cells/pictures/lysoso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147082" y="3540125"/>
            <a:ext cx="5357030" cy="3016250"/>
          </a:xfrm>
          <a:prstGeom prst="rect">
            <a:avLst/>
          </a:prstGeom>
          <a:noFill/>
          <a:ln>
            <a:noFill/>
          </a:ln>
        </p:spPr>
      </p:pic>
    </p:spTree>
    <p:extLst>
      <p:ext uri="{BB962C8B-B14F-4D97-AF65-F5344CB8AC3E}">
        <p14:creationId xmlns:p14="http://schemas.microsoft.com/office/powerpoint/2010/main" val="2993482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Introduction of Oxygen</a:t>
            </a:r>
            <a:endParaRPr lang="en-US" dirty="0"/>
          </a:p>
        </p:txBody>
      </p:sp>
      <p:sp>
        <p:nvSpPr>
          <p:cNvPr id="3" name="Content Placeholder 2"/>
          <p:cNvSpPr>
            <a:spLocks noGrp="1"/>
          </p:cNvSpPr>
          <p:nvPr>
            <p:ph idx="1"/>
          </p:nvPr>
        </p:nvSpPr>
        <p:spPr/>
        <p:txBody>
          <a:bodyPr>
            <a:noAutofit/>
          </a:bodyPr>
          <a:lstStyle/>
          <a:p>
            <a:r>
              <a:rPr lang="en-US" sz="4000" dirty="0" smtClean="0"/>
              <a:t>Cyanobacteria produce oxygen through photosynthesis</a:t>
            </a:r>
          </a:p>
          <a:p>
            <a:endParaRPr lang="en-US" sz="4000" dirty="0"/>
          </a:p>
          <a:p>
            <a:r>
              <a:rPr lang="en-US" sz="3200" dirty="0"/>
              <a:t>6CO</a:t>
            </a:r>
            <a:r>
              <a:rPr lang="en-US" sz="3200" baseline="-25000" dirty="0"/>
              <a:t>2 </a:t>
            </a:r>
            <a:r>
              <a:rPr lang="en-US" sz="3200" dirty="0"/>
              <a:t>+ 6H</a:t>
            </a:r>
            <a:r>
              <a:rPr lang="en-US" sz="3200" baseline="-25000" dirty="0"/>
              <a:t>2</a:t>
            </a:r>
            <a:r>
              <a:rPr lang="en-US" sz="3200" dirty="0"/>
              <a:t>O ------&gt; C</a:t>
            </a:r>
            <a:r>
              <a:rPr lang="en-US" sz="3200" baseline="-25000" dirty="0"/>
              <a:t>6</a:t>
            </a:r>
            <a:r>
              <a:rPr lang="en-US" sz="3200" dirty="0"/>
              <a:t>H</a:t>
            </a:r>
            <a:r>
              <a:rPr lang="en-US" sz="3200" baseline="-25000" dirty="0"/>
              <a:t>12</a:t>
            </a:r>
            <a:r>
              <a:rPr lang="en-US" sz="3200" dirty="0"/>
              <a:t>O</a:t>
            </a:r>
            <a:r>
              <a:rPr lang="en-US" sz="3200" baseline="-25000" dirty="0"/>
              <a:t>6 </a:t>
            </a:r>
            <a:r>
              <a:rPr lang="en-US" sz="3200" dirty="0"/>
              <a:t>+ 6O</a:t>
            </a:r>
            <a:r>
              <a:rPr lang="en-US" sz="3200" baseline="-25000" dirty="0"/>
              <a:t>2</a:t>
            </a:r>
            <a:r>
              <a:rPr lang="en-US" sz="3200" baseline="30000" dirty="0"/>
              <a:t/>
            </a:r>
            <a:br>
              <a:rPr lang="en-US" sz="3200" baseline="30000" dirty="0"/>
            </a:br>
            <a:r>
              <a:rPr lang="en-US" sz="3200" baseline="30000" dirty="0" smtClean="0"/>
              <a:t>                      </a:t>
            </a:r>
          </a:p>
          <a:p>
            <a:pPr marL="0" indent="0">
              <a:buNone/>
            </a:pPr>
            <a:r>
              <a:rPr lang="en-US" sz="3200" baseline="30000" dirty="0" smtClean="0"/>
              <a:t>                             Sunlight </a:t>
            </a:r>
            <a:r>
              <a:rPr lang="en-US" sz="3200" baseline="30000" dirty="0"/>
              <a:t>energy </a:t>
            </a:r>
            <a:endParaRPr lang="en-US" sz="3200" dirty="0"/>
          </a:p>
        </p:txBody>
      </p:sp>
      <p:pic>
        <p:nvPicPr>
          <p:cNvPr id="4" name="irc_mi" descr="http://sercblog.si.edu/wp-content/uploads/2012/05/Cyanobacteria_JamesGolden.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98293" y="2388679"/>
            <a:ext cx="1893258" cy="1517840"/>
          </a:xfrm>
          <a:prstGeom prst="rect">
            <a:avLst/>
          </a:prstGeom>
          <a:noFill/>
          <a:ln>
            <a:noFill/>
          </a:ln>
        </p:spPr>
      </p:pic>
      <p:sp>
        <p:nvSpPr>
          <p:cNvPr id="9" name="Up Arrow 8"/>
          <p:cNvSpPr/>
          <p:nvPr/>
        </p:nvSpPr>
        <p:spPr>
          <a:xfrm rot="10800000">
            <a:off x="1397000" y="4587875"/>
            <a:ext cx="460375" cy="13557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7016750" y="4587875"/>
            <a:ext cx="460375" cy="13557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272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6674"/>
          </a:xfrm>
        </p:spPr>
        <p:txBody>
          <a:bodyPr/>
          <a:lstStyle/>
          <a:p>
            <a:r>
              <a:rPr lang="en-US" dirty="0" smtClean="0"/>
              <a:t>New life</a:t>
            </a:r>
            <a:endParaRPr lang="en-US" dirty="0"/>
          </a:p>
        </p:txBody>
      </p:sp>
      <p:sp>
        <p:nvSpPr>
          <p:cNvPr id="3" name="Content Placeholder 2"/>
          <p:cNvSpPr>
            <a:spLocks noGrp="1"/>
          </p:cNvSpPr>
          <p:nvPr>
            <p:ph idx="1"/>
          </p:nvPr>
        </p:nvSpPr>
        <p:spPr>
          <a:xfrm>
            <a:off x="549274" y="1076750"/>
            <a:ext cx="5554075" cy="4892674"/>
          </a:xfrm>
        </p:spPr>
        <p:txBody>
          <a:bodyPr>
            <a:normAutofit fontScale="92500" lnSpcReduction="10000"/>
          </a:bodyPr>
          <a:lstStyle/>
          <a:p>
            <a:pPr marL="0" indent="0">
              <a:buNone/>
            </a:pPr>
            <a:r>
              <a:rPr lang="en-US" sz="3500" dirty="0"/>
              <a:t>E</a:t>
            </a:r>
            <a:r>
              <a:rPr lang="en-US" sz="3500" dirty="0" smtClean="0"/>
              <a:t>volution of eukaryotes:</a:t>
            </a:r>
            <a:endParaRPr lang="en-US" sz="3500" dirty="0"/>
          </a:p>
          <a:p>
            <a:r>
              <a:rPr lang="en-US" sz="3500" dirty="0" smtClean="0"/>
              <a:t>More complex cells and bodies</a:t>
            </a:r>
          </a:p>
          <a:p>
            <a:r>
              <a:rPr lang="en-US" sz="3500" dirty="0" smtClean="0"/>
              <a:t>Use oxygen for respiration</a:t>
            </a:r>
          </a:p>
          <a:p>
            <a:r>
              <a:rPr lang="en-US" sz="3500" dirty="0" smtClean="0"/>
              <a:t>Contain a nucleus and other organelles</a:t>
            </a:r>
          </a:p>
          <a:p>
            <a:r>
              <a:rPr lang="en-US" sz="3500" dirty="0" smtClean="0"/>
              <a:t>Many have multicellular body structures</a:t>
            </a:r>
          </a:p>
          <a:p>
            <a:pPr marL="0" indent="0">
              <a:buNone/>
            </a:pPr>
            <a:endParaRPr lang="en-US" dirty="0" smtClean="0"/>
          </a:p>
          <a:p>
            <a:pPr marL="0" indent="0">
              <a:buNone/>
            </a:pPr>
            <a:endParaRPr lang="en-US" dirty="0"/>
          </a:p>
        </p:txBody>
      </p:sp>
      <p:pic>
        <p:nvPicPr>
          <p:cNvPr id="5" name="Picture 4" descr="http://library.thinkquest.org/C004535/media/liver_cell.gif"/>
          <p:cNvPicPr/>
          <p:nvPr/>
        </p:nvPicPr>
        <p:blipFill>
          <a:blip r:embed="rId3">
            <a:extLst>
              <a:ext uri="{28A0092B-C50C-407E-A947-70E740481C1C}">
                <a14:useLocalDpi xmlns:a14="http://schemas.microsoft.com/office/drawing/2010/main" val="0"/>
              </a:ext>
            </a:extLst>
          </a:blip>
          <a:srcRect/>
          <a:stretch>
            <a:fillRect/>
          </a:stretch>
        </p:blipFill>
        <p:spPr bwMode="auto">
          <a:xfrm>
            <a:off x="6273801" y="3523087"/>
            <a:ext cx="2870199" cy="2159000"/>
          </a:xfrm>
          <a:prstGeom prst="rect">
            <a:avLst/>
          </a:prstGeom>
          <a:noFill/>
          <a:ln>
            <a:noFill/>
          </a:ln>
        </p:spPr>
      </p:pic>
    </p:spTree>
    <p:extLst>
      <p:ext uri="{BB962C8B-B14F-4D97-AF65-F5344CB8AC3E}">
        <p14:creationId xmlns:p14="http://schemas.microsoft.com/office/powerpoint/2010/main" val="2759184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a:t>
            </a:r>
            <a:r>
              <a:rPr lang="en-US" dirty="0"/>
              <a:t>O</a:t>
            </a:r>
            <a:r>
              <a:rPr lang="en-US" dirty="0" smtClean="0"/>
              <a:t>zone Layer</a:t>
            </a:r>
            <a:endParaRPr lang="en-US" dirty="0"/>
          </a:p>
        </p:txBody>
      </p:sp>
      <p:sp>
        <p:nvSpPr>
          <p:cNvPr id="5" name="Content Placeholder 4"/>
          <p:cNvSpPr>
            <a:spLocks noGrp="1"/>
          </p:cNvSpPr>
          <p:nvPr>
            <p:ph idx="1"/>
          </p:nvPr>
        </p:nvSpPr>
        <p:spPr>
          <a:xfrm>
            <a:off x="549275" y="1600201"/>
            <a:ext cx="3975100" cy="4343400"/>
          </a:xfrm>
        </p:spPr>
        <p:txBody>
          <a:bodyPr>
            <a:normAutofit/>
          </a:bodyPr>
          <a:lstStyle/>
          <a:p>
            <a:r>
              <a:rPr lang="en-US" sz="4300" dirty="0" smtClean="0"/>
              <a:t>The ozone layer (0</a:t>
            </a:r>
            <a:r>
              <a:rPr lang="en-US" sz="4300" baseline="-25000" dirty="0" smtClean="0"/>
              <a:t>3</a:t>
            </a:r>
            <a:r>
              <a:rPr lang="en-US" sz="4300" dirty="0" smtClean="0"/>
              <a:t>) shields the earth from UV rays</a:t>
            </a:r>
          </a:p>
          <a:p>
            <a:pPr marL="0" indent="0">
              <a:buNone/>
            </a:pPr>
            <a:endParaRPr lang="en-US" dirty="0"/>
          </a:p>
        </p:txBody>
      </p:sp>
      <p:pic>
        <p:nvPicPr>
          <p:cNvPr id="6" name="irc_mi" descr="http://www.theozonehole.com/images/index.39.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968876" y="1825625"/>
            <a:ext cx="3800474" cy="3702050"/>
          </a:xfrm>
          <a:prstGeom prst="rect">
            <a:avLst/>
          </a:prstGeom>
          <a:noFill/>
          <a:ln>
            <a:noFill/>
          </a:ln>
        </p:spPr>
      </p:pic>
    </p:spTree>
    <p:extLst>
      <p:ext uri="{BB962C8B-B14F-4D97-AF65-F5344CB8AC3E}">
        <p14:creationId xmlns:p14="http://schemas.microsoft.com/office/powerpoint/2010/main" val="181794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2684</TotalTime>
  <Words>471</Words>
  <Application>Microsoft Macintosh PowerPoint</Application>
  <PresentationFormat>On-screen Show (4:3)</PresentationFormat>
  <Paragraphs>56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Breeze</vt:lpstr>
      <vt:lpstr>ES Unit 2                                 9/22/15 Lesson 1                                   </vt:lpstr>
      <vt:lpstr>The Four Spheres</vt:lpstr>
      <vt:lpstr>Agenda</vt:lpstr>
      <vt:lpstr>PowerPoint Presentation</vt:lpstr>
      <vt:lpstr>Atmospheric Changes</vt:lpstr>
      <vt:lpstr>Life during oxygen deficient earth</vt:lpstr>
      <vt:lpstr>The Introduction of Oxygen</vt:lpstr>
      <vt:lpstr>New life</vt:lpstr>
      <vt:lpstr>Formation of the Ozone Layer</vt:lpstr>
      <vt:lpstr>Early Life</vt:lpstr>
      <vt:lpstr>Exit ticket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Unit 1 Lesson 7 SWBAT identify how the changes in the earth’s atmosphere resulted in conditions fit for life </dc:title>
  <dc:creator>Kayla McDaniel</dc:creator>
  <cp:lastModifiedBy>Kayla McDaniel</cp:lastModifiedBy>
  <cp:revision>63</cp:revision>
  <dcterms:created xsi:type="dcterms:W3CDTF">2013-09-13T05:31:55Z</dcterms:created>
  <dcterms:modified xsi:type="dcterms:W3CDTF">2015-09-22T16:42:22Z</dcterms:modified>
</cp:coreProperties>
</file>