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67" r:id="rId3"/>
    <p:sldId id="271" r:id="rId4"/>
    <p:sldId id="258" r:id="rId5"/>
    <p:sldId id="262" r:id="rId6"/>
    <p:sldId id="257" r:id="rId7"/>
    <p:sldId id="259" r:id="rId8"/>
    <p:sldId id="261" r:id="rId9"/>
    <p:sldId id="266" r:id="rId10"/>
    <p:sldId id="263" r:id="rId11"/>
    <p:sldId id="265" r:id="rId12"/>
    <p:sldId id="268" r:id="rId13"/>
    <p:sldId id="272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2" d="100"/>
          <a:sy n="32" d="100"/>
        </p:scale>
        <p:origin x="-15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77612-B95D-A84C-95EB-AEBFB2B4AB88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54D64-21DB-FD4B-BAC0-C65C3E919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45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54D64-21DB-FD4B-BAC0-C65C3E9193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47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About 84% evaporates from the ocean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54D64-21DB-FD4B-BAC0-C65C3E9193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95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acre of corn can transpire about 4,000</a:t>
            </a:r>
            <a:r>
              <a:rPr lang="en-US" baseline="0" dirty="0" smtClean="0"/>
              <a:t> gallons of water a day.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54D64-21DB-FD4B-BAC0-C65C3E9193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68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C08F-1734-DB48-9395-A8AECEF88E86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535E-D56C-1741-9B28-5E8F82FC6B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C08F-1734-DB48-9395-A8AECEF88E86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535E-D56C-1741-9B28-5E8F82FC6B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C08F-1734-DB48-9395-A8AECEF88E86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535E-D56C-1741-9B28-5E8F82FC6B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C08F-1734-DB48-9395-A8AECEF88E86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535E-D56C-1741-9B28-5E8F82FC6B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C08F-1734-DB48-9395-A8AECEF88E86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535E-D56C-1741-9B28-5E8F82FC6B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C08F-1734-DB48-9395-A8AECEF88E86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535E-D56C-1741-9B28-5E8F82FC6B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C08F-1734-DB48-9395-A8AECEF88E86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535E-D56C-1741-9B28-5E8F82FC6B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C08F-1734-DB48-9395-A8AECEF88E86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535E-D56C-1741-9B28-5E8F82FC6B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C08F-1734-DB48-9395-A8AECEF88E86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535E-D56C-1741-9B28-5E8F82FC6B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C08F-1734-DB48-9395-A8AECEF88E86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535E-D56C-1741-9B28-5E8F82FC6B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C08F-1734-DB48-9395-A8AECEF88E86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535E-D56C-1741-9B28-5E8F82FC6B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C08F-1734-DB48-9395-A8AECEF88E86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535E-D56C-1741-9B28-5E8F82FC6B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4AC08F-1734-DB48-9395-A8AECEF88E86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8537535E-D56C-1741-9B28-5E8F82FC6B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hyperlink" Target="http://www.heatpump-reviews.com/Sensible-and-Latent-Heat.html" TargetMode="External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ips.woodlandtree.com/terrantip2012_4.html" TargetMode="External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2506303"/>
            <a:ext cx="6881361" cy="4000596"/>
          </a:xfrm>
        </p:spPr>
        <p:txBody>
          <a:bodyPr/>
          <a:lstStyle/>
          <a:p>
            <a:r>
              <a:rPr lang="en-US" sz="4400" dirty="0"/>
              <a:t>Aim: How </a:t>
            </a:r>
            <a:r>
              <a:rPr lang="en-US" sz="4400" dirty="0" smtClean="0"/>
              <a:t>is water recycled?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Do </a:t>
            </a:r>
            <a:r>
              <a:rPr lang="en-US" sz="4400" dirty="0" smtClean="0"/>
              <a:t>Now: What are two sources of fresh water in the hydrosphere?</a:t>
            </a:r>
            <a:br>
              <a:rPr lang="en-US" sz="4400" dirty="0" smtClean="0"/>
            </a:br>
            <a:r>
              <a:rPr lang="en-US" sz="4400" dirty="0" smtClean="0"/>
              <a:t>What two factors affect water density in the ocean?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489" y="0"/>
            <a:ext cx="8240562" cy="1451285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ES Unit 2                                         10/13/15</a:t>
            </a:r>
          </a:p>
          <a:p>
            <a:pPr algn="l"/>
            <a:r>
              <a:rPr lang="en-US" sz="2800" dirty="0" smtClean="0"/>
              <a:t>Lesson 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668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6" y="1600200"/>
            <a:ext cx="4147762" cy="4905549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Water vapor cools in the atmosphere</a:t>
            </a:r>
          </a:p>
          <a:p>
            <a:r>
              <a:rPr lang="en-US" sz="3600" dirty="0" smtClean="0"/>
              <a:t>Water vapor </a:t>
            </a:r>
            <a:r>
              <a:rPr lang="en-US" sz="3600" dirty="0" smtClean="0">
                <a:sym typeface="Wingdings"/>
              </a:rPr>
              <a:t> liquid water</a:t>
            </a:r>
          </a:p>
          <a:p>
            <a:r>
              <a:rPr lang="en-US" sz="3600" dirty="0" smtClean="0">
                <a:sym typeface="Wingdings"/>
              </a:rPr>
              <a:t>Tiny water droplets form clouds</a:t>
            </a:r>
            <a:endParaRPr lang="en-US" sz="3600" dirty="0"/>
          </a:p>
        </p:txBody>
      </p:sp>
      <p:pic>
        <p:nvPicPr>
          <p:cNvPr id="6" name="irc_mi" descr="http://kefacoat.com/wp-content/uploads/2009/06/blue-water-drops-condensation-thumb18091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634" y="1739505"/>
            <a:ext cx="2763746" cy="199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www.empowernetwork.com/carrington/files/2013/01/pictures-in-the-clouds-empower-network.jpg?id=carringt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634" y="4244393"/>
            <a:ext cx="2943364" cy="2133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369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5525976" cy="4343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Many water droplets condense and fall to earth </a:t>
            </a:r>
          </a:p>
          <a:p>
            <a:r>
              <a:rPr lang="en-US" sz="4000" dirty="0" smtClean="0"/>
              <a:t>Rain, hail, snow, sleet</a:t>
            </a:r>
            <a:endParaRPr lang="en-US" sz="4000" dirty="0"/>
          </a:p>
        </p:txBody>
      </p:sp>
      <p:pic>
        <p:nvPicPr>
          <p:cNvPr id="4" name="Picture 3" descr="ain shaft from a tropical rain cloud - NOA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2674436"/>
            <a:ext cx="3033587" cy="2565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805424" y="63754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80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Complete numbers 1, 2, 3 and 5</a:t>
            </a:r>
            <a:endParaRPr lang="en-US" sz="3600" dirty="0"/>
          </a:p>
        </p:txBody>
      </p:sp>
      <p:pic>
        <p:nvPicPr>
          <p:cNvPr id="4" name="irc_mi" descr="http://www.enchantedlearning.com/geology/label/watercycle/label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172" y="2749184"/>
            <a:ext cx="6129655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920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E.S. Current Event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594725" cy="509512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Great to see such interest in environmental issues!</a:t>
            </a:r>
          </a:p>
          <a:p>
            <a:r>
              <a:rPr lang="en-US" sz="3200" dirty="0" smtClean="0"/>
              <a:t>Circles mean grammar or spelling mistake</a:t>
            </a:r>
          </a:p>
          <a:p>
            <a:r>
              <a:rPr lang="en-US" sz="3200" dirty="0" smtClean="0"/>
              <a:t>Don’t say we humans or us humans</a:t>
            </a:r>
            <a:r>
              <a:rPr lang="en-US" sz="3200" dirty="0" smtClean="0">
                <a:sym typeface="Wingdings"/>
              </a:rPr>
              <a:t> just humans!</a:t>
            </a:r>
          </a:p>
          <a:p>
            <a:r>
              <a:rPr lang="en-US" sz="3200" dirty="0" smtClean="0"/>
              <a:t>Make sure to list the name of the author, the name of the article, and the news source</a:t>
            </a:r>
          </a:p>
          <a:p>
            <a:r>
              <a:rPr lang="en-US" sz="3200" dirty="0" smtClean="0"/>
              <a:t>Summaries (1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paragraph) shouldn’t have </a:t>
            </a:r>
            <a:r>
              <a:rPr lang="en-US" sz="3200" dirty="0" smtClean="0"/>
              <a:t>quotes</a:t>
            </a:r>
          </a:p>
          <a:p>
            <a:r>
              <a:rPr lang="en-US" sz="3200" dirty="0" smtClean="0"/>
              <a:t>Always turn in rubric and bring in a note if absent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748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Complete Unit 2 Review Sheet– No review sheets will be accepted late!!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9930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and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Share what you learned about the hydrosphere with your table partners.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21582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Mini-lecture</a:t>
            </a:r>
          </a:p>
          <a:p>
            <a:r>
              <a:rPr lang="en-US" dirty="0" smtClean="0"/>
              <a:t>Video</a:t>
            </a:r>
          </a:p>
          <a:p>
            <a:r>
              <a:rPr lang="en-US" dirty="0" smtClean="0"/>
              <a:t>Independent practice</a:t>
            </a:r>
          </a:p>
          <a:p>
            <a:r>
              <a:rPr lang="en-US" dirty="0" smtClean="0"/>
              <a:t>Pass back ES current events summary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71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There is a fixed amount of water on earth.</a:t>
            </a:r>
          </a:p>
          <a:p>
            <a:r>
              <a:rPr lang="en-US" sz="4000" dirty="0"/>
              <a:t>Water is a renewable resource</a:t>
            </a:r>
            <a:r>
              <a:rPr lang="en-US" sz="4000" dirty="0" smtClean="0"/>
              <a:t>.</a:t>
            </a:r>
          </a:p>
          <a:p>
            <a:r>
              <a:rPr lang="en-US" sz="4000" dirty="0" smtClean="0"/>
              <a:t>Water is constantly recycled</a:t>
            </a:r>
          </a:p>
        </p:txBody>
      </p:sp>
    </p:spTree>
    <p:extLst>
      <p:ext uri="{BB962C8B-B14F-4D97-AF65-F5344CB8AC3E}">
        <p14:creationId xmlns:p14="http://schemas.microsoft.com/office/powerpoint/2010/main" val="3530372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irc_mi" descr="http://www.atmos.illinois.edu/earths_atmosphere/images/water_cycle/hydrologic_cycle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43" y="224138"/>
            <a:ext cx="7295281" cy="6300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0268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67289"/>
            <a:ext cx="8042276" cy="1336956"/>
          </a:xfrm>
        </p:spPr>
        <p:txBody>
          <a:bodyPr/>
          <a:lstStyle/>
          <a:p>
            <a:r>
              <a:rPr lang="en-US" dirty="0" smtClean="0"/>
              <a:t>The Water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885" y="1269667"/>
            <a:ext cx="5287160" cy="434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Also </a:t>
            </a:r>
            <a:r>
              <a:rPr lang="en-US" sz="3600" dirty="0" smtClean="0">
                <a:solidFill>
                  <a:schemeClr val="tx1"/>
                </a:solidFill>
              </a:rPr>
              <a:t>known as The Hydrologic Cycle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Water moves through 3 phases: liquid, solid, and gas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The water cycle is driven by energy from the sun (heat) and gravity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" name="Picture 4" descr="he Water Cycl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045" y="2293924"/>
            <a:ext cx="3171190" cy="275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0884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Storage: Reservoirs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5060355" cy="5066932"/>
          </a:xfrm>
        </p:spPr>
        <p:txBody>
          <a:bodyPr>
            <a:normAutofit fontScale="92500"/>
          </a:bodyPr>
          <a:lstStyle/>
          <a:p>
            <a:r>
              <a:rPr lang="en-US" sz="4000" dirty="0" smtClean="0"/>
              <a:t>Where water is stored</a:t>
            </a:r>
          </a:p>
          <a:p>
            <a:pPr lvl="1"/>
            <a:r>
              <a:rPr lang="en-US" sz="4000" dirty="0" smtClean="0"/>
              <a:t>Examples: oceans, lakes, glaciers, the atmosphere</a:t>
            </a:r>
            <a:endParaRPr lang="en-US" dirty="0"/>
          </a:p>
          <a:p>
            <a:r>
              <a:rPr lang="en-US" sz="4200" dirty="0" smtClean="0"/>
              <a:t>May be stored as liquid, solid, or gas</a:t>
            </a:r>
          </a:p>
        </p:txBody>
      </p:sp>
      <p:pic>
        <p:nvPicPr>
          <p:cNvPr id="5" name="irc_mi" descr="http://www.hazenandsawyer.com/uploads/images/resizer_cache/9f5f9d1385b6f3703a5c0853d83e514cae26bfd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630" y="3374425"/>
            <a:ext cx="3581961" cy="2634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5803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Evaporation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10" y="1600201"/>
            <a:ext cx="4861016" cy="434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Liquid </a:t>
            </a:r>
            <a:r>
              <a:rPr lang="en-US" sz="3600" dirty="0" smtClean="0">
                <a:sym typeface="Wingdings"/>
              </a:rPr>
              <a:t> gas</a:t>
            </a:r>
            <a:endParaRPr lang="en-US" sz="3600" dirty="0" smtClean="0"/>
          </a:p>
          <a:p>
            <a:r>
              <a:rPr lang="en-US" sz="3600" dirty="0" smtClean="0"/>
              <a:t>Water </a:t>
            </a:r>
            <a:r>
              <a:rPr lang="en-US" sz="3600" dirty="0" smtClean="0">
                <a:sym typeface="Wingdings"/>
              </a:rPr>
              <a:t> water vapor</a:t>
            </a:r>
            <a:endParaRPr lang="en-US" sz="3600" dirty="0" smtClean="0"/>
          </a:p>
          <a:p>
            <a:r>
              <a:rPr lang="en-US" sz="3600" dirty="0" smtClean="0"/>
              <a:t>Any water in ponds, lakes, streams, or oceans evaporates </a:t>
            </a:r>
            <a:endParaRPr lang="en-US" sz="3600" dirty="0"/>
          </a:p>
        </p:txBody>
      </p:sp>
      <p:pic>
        <p:nvPicPr>
          <p:cNvPr id="4" name="irc_mi" descr="http://oldleathershoe.com/wordpress/wp-content/uploads/evaporatio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460" y="5096751"/>
            <a:ext cx="3576909" cy="1491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heatpump-reviews.com/images/Ocean-breeze-cooling-by-water-evaporation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198" y="2104802"/>
            <a:ext cx="3616171" cy="2256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4264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4729222" cy="4343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Water that evaporates from plants</a:t>
            </a:r>
          </a:p>
          <a:p>
            <a:r>
              <a:rPr lang="en-US" sz="4000" dirty="0" smtClean="0"/>
              <a:t>Water --&gt; water vapor</a:t>
            </a:r>
          </a:p>
          <a:p>
            <a:r>
              <a:rPr lang="en-US" sz="4000" dirty="0" smtClean="0"/>
              <a:t>Cools plants off</a:t>
            </a:r>
            <a:endParaRPr lang="en-US" sz="4000" dirty="0"/>
          </a:p>
        </p:txBody>
      </p:sp>
      <p:pic>
        <p:nvPicPr>
          <p:cNvPr id="4" name="irc_mi" descr="http://tips.woodlandtree.com/images/transpiration.gif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97" y="1994087"/>
            <a:ext cx="3439139" cy="3949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6399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992</TotalTime>
  <Words>320</Words>
  <Application>Microsoft Macintosh PowerPoint</Application>
  <PresentationFormat>On-screen Show (4:3)</PresentationFormat>
  <Paragraphs>53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Breeze</vt:lpstr>
      <vt:lpstr>Aim: How is water recycled? Do Now: What are two sources of fresh water in the hydrosphere? What two factors affect water density in the ocean?</vt:lpstr>
      <vt:lpstr>Turn and Talk</vt:lpstr>
      <vt:lpstr>Agenda</vt:lpstr>
      <vt:lpstr>Water Facts</vt:lpstr>
      <vt:lpstr>PowerPoint Presentation</vt:lpstr>
      <vt:lpstr>The Water Cycle</vt:lpstr>
      <vt:lpstr>Water Storage: Reservoirs</vt:lpstr>
      <vt:lpstr>Evaporation</vt:lpstr>
      <vt:lpstr>Transpiration</vt:lpstr>
      <vt:lpstr>Condensation</vt:lpstr>
      <vt:lpstr>Precipitation</vt:lpstr>
      <vt:lpstr>Independent Practice</vt:lpstr>
      <vt:lpstr>E.S. Current Event Summary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</dc:title>
  <dc:creator>Kayla McDaniel</dc:creator>
  <cp:lastModifiedBy>Kayla McDaniel</cp:lastModifiedBy>
  <cp:revision>47</cp:revision>
  <dcterms:created xsi:type="dcterms:W3CDTF">2013-10-08T00:14:00Z</dcterms:created>
  <dcterms:modified xsi:type="dcterms:W3CDTF">2015-10-13T19:47:05Z</dcterms:modified>
</cp:coreProperties>
</file>