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72" r:id="rId4"/>
    <p:sldId id="271" r:id="rId5"/>
    <p:sldId id="276" r:id="rId6"/>
    <p:sldId id="260" r:id="rId7"/>
    <p:sldId id="259" r:id="rId8"/>
    <p:sldId id="262" r:id="rId9"/>
    <p:sldId id="261" r:id="rId10"/>
    <p:sldId id="267" r:id="rId11"/>
    <p:sldId id="268" r:id="rId12"/>
    <p:sldId id="270" r:id="rId13"/>
    <p:sldId id="269" r:id="rId14"/>
    <p:sldId id="274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F215F-41AF-084F-B5C4-C0943F163823}" type="datetimeFigureOut">
              <a:rPr lang="en-US" smtClean="0"/>
              <a:t>5/18/16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18879-5A39-2D4A-8322-646F9D26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9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8879-5A39-2D4A-8322-646F9D26D3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8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8879-5A39-2D4A-8322-646F9D26D3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6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A94-3943-C740-BD31-1B93789886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D2D-F7EB-F340-B7EF-27E4B53D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7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A94-3943-C740-BD31-1B93789886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D2D-F7EB-F340-B7EF-27E4B53D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9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A94-3943-C740-BD31-1B93789886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D2D-F7EB-F340-B7EF-27E4B53D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1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A94-3943-C740-BD31-1B93789886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D2D-F7EB-F340-B7EF-27E4B53D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4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A94-3943-C740-BD31-1B93789886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D2D-F7EB-F340-B7EF-27E4B53D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6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A94-3943-C740-BD31-1B93789886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D2D-F7EB-F340-B7EF-27E4B53D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4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A94-3943-C740-BD31-1B93789886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D2D-F7EB-F340-B7EF-27E4B53D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A94-3943-C740-BD31-1B93789886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D2D-F7EB-F340-B7EF-27E4B53D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8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A94-3943-C740-BD31-1B93789886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D2D-F7EB-F340-B7EF-27E4B53D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6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A94-3943-C740-BD31-1B93789886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D2D-F7EB-F340-B7EF-27E4B53D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5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A94-3943-C740-BD31-1B93789886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D2D-F7EB-F340-B7EF-27E4B53D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6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6A94-3943-C740-BD31-1B93789886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FD2D-F7EB-F340-B7EF-27E4B53D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ko.gov.hk/education/dbcp/pow_stat/eng/r5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llennium-ark.net/NEWS/09_USA/090322.nuke.waste.html" TargetMode="Externa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opublica.org/article/status-of-spent-nuclear-fuel-in-question-at-crippled-japanese-power-plant" TargetMode="Externa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4657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SWBAT weigh the advantages and disadvantages of nuclear energy.</a:t>
            </a:r>
            <a:br>
              <a:rPr lang="en-US" sz="4800" dirty="0" smtClean="0"/>
            </a:br>
            <a:r>
              <a:rPr lang="en-US" sz="4800" dirty="0" smtClean="0"/>
              <a:t>Do Now: Why might someone argue in favor of coal over natural gas? 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035" y="243747"/>
            <a:ext cx="7404100" cy="1752600"/>
          </a:xfrm>
        </p:spPr>
        <p:txBody>
          <a:bodyPr/>
          <a:lstStyle/>
          <a:p>
            <a:pPr algn="l"/>
            <a:r>
              <a:rPr lang="en-US" dirty="0" smtClean="0"/>
              <a:t>ES Unit 11                                           5</a:t>
            </a:r>
            <a:r>
              <a:rPr lang="en-US" dirty="0" smtClean="0"/>
              <a:t>/</a:t>
            </a:r>
            <a:r>
              <a:rPr lang="en-US" dirty="0" smtClean="0"/>
              <a:t>18</a:t>
            </a:r>
            <a:r>
              <a:rPr lang="en-US" dirty="0" smtClean="0"/>
              <a:t>/16</a:t>
            </a:r>
            <a:endParaRPr lang="en-US" dirty="0" smtClean="0"/>
          </a:p>
          <a:p>
            <a:pPr algn="l"/>
            <a:r>
              <a:rPr lang="en-US" dirty="0" smtClean="0"/>
              <a:t>Lesson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Large fuel supply</a:t>
            </a:r>
          </a:p>
          <a:p>
            <a:pPr>
              <a:buFont typeface="+mj-lt"/>
              <a:buAutoNum type="arabicPeriod"/>
            </a:pPr>
            <a:r>
              <a:rPr lang="en-US" sz="3600" dirty="0"/>
              <a:t>Low environmental impacts (without accidents)</a:t>
            </a:r>
          </a:p>
          <a:p>
            <a:pPr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Much lower CO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  <a:r>
              <a:rPr lang="en-US" sz="3600" dirty="0">
                <a:solidFill>
                  <a:srgbClr val="FF0000"/>
                </a:solidFill>
              </a:rPr>
              <a:t> emissions than fossil fuels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407841" y="4186516"/>
            <a:ext cx="1664192" cy="2586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0" b="1" kern="1200">
                <a:solidFill>
                  <a:srgbClr val="725F3B">
                    <a:alpha val="28000"/>
                  </a:srgbClr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accent4">
                    <a:alpha val="50000"/>
                  </a:schemeClr>
                </a:solidFill>
              </a:rPr>
              <a:t>+</a:t>
            </a:r>
            <a:endParaRPr lang="en-US" dirty="0">
              <a:solidFill>
                <a:schemeClr val="accent4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1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High costs</a:t>
            </a:r>
          </a:p>
          <a:p>
            <a:pPr>
              <a:buFont typeface="+mj-lt"/>
              <a:buAutoNum type="arabicPeriod"/>
            </a:pPr>
            <a:r>
              <a:rPr lang="en-US" sz="3600" dirty="0"/>
              <a:t>Low net energy yield</a:t>
            </a:r>
          </a:p>
          <a:p>
            <a:pPr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High environmental impact with accidents</a:t>
            </a:r>
          </a:p>
          <a:p>
            <a:pPr>
              <a:buFont typeface="+mj-lt"/>
              <a:buAutoNum type="arabicPeriod"/>
            </a:pPr>
            <a:r>
              <a:rPr lang="en-US" sz="3600" dirty="0"/>
              <a:t>No acceptable solution for long-term storage of </a:t>
            </a:r>
            <a:r>
              <a:rPr lang="en-US" sz="3600" dirty="0" smtClean="0"/>
              <a:t>waste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472602" y="4146937"/>
            <a:ext cx="1664192" cy="1781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0" b="1" kern="1200">
                <a:solidFill>
                  <a:srgbClr val="725F3B">
                    <a:alpha val="28000"/>
                  </a:srgbClr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4">
                    <a:alpha val="50000"/>
                  </a:schemeClr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40140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Will nuclear fusion save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b="1" dirty="0" smtClean="0">
                <a:solidFill>
                  <a:srgbClr val="1F881A"/>
                </a:solidFill>
                <a:latin typeface="Calibri" pitchFamily="34" charset="0"/>
              </a:rPr>
              <a:t>Nuclear fusion </a:t>
            </a:r>
            <a:endParaRPr lang="en-US" altLang="ja-JP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Fuse lighter elements into heavier elements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Calibri" pitchFamily="34" charset="0"/>
              </a:rPr>
              <a:t>No risk of meltdown or large radioactivity release</a:t>
            </a:r>
          </a:p>
          <a:p>
            <a:pPr lvl="1">
              <a:lnSpc>
                <a:spcPct val="90000"/>
              </a:lnSpc>
            </a:pPr>
            <a:endParaRPr lang="en-US" altLang="en-US" sz="12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Calibri" pitchFamily="34" charset="0"/>
              </a:rPr>
              <a:t>Still in research after 50 years and $34 billion</a:t>
            </a:r>
            <a:endParaRPr lang="en-US" altLang="en-US" sz="1200" dirty="0" smtClean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56037"/>
            <a:ext cx="88392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814" y="3907942"/>
            <a:ext cx="4310785" cy="28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8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Turn and talk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Do you think the advantages of nuclear power outweigh the disadvantages? Why or why not?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1977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Yucca Mountain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85" y="1824332"/>
            <a:ext cx="3669770" cy="2064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1528566"/>
            <a:ext cx="2489200" cy="326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075" y="4316896"/>
            <a:ext cx="3771568" cy="24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1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difference between nuclear fission and nuclear fusion?</a:t>
            </a:r>
          </a:p>
          <a:p>
            <a:r>
              <a:rPr lang="en-US" dirty="0" smtClean="0"/>
              <a:t>Why might someone argue in favor of nuclear energy over fossil fuels?</a:t>
            </a:r>
          </a:p>
          <a:p>
            <a:r>
              <a:rPr lang="en-US" dirty="0" smtClean="0"/>
              <a:t>Why is nuclear energy considered a nonrenewable source of energy?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3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nucleus of an atom splits into smaller parts.</a:t>
            </a:r>
            <a:endParaRPr lang="en-US" dirty="0"/>
          </a:p>
        </p:txBody>
      </p:sp>
      <p:pic>
        <p:nvPicPr>
          <p:cNvPr id="4" name="Picture 3" descr="https://encrypted-tbn3.gstatic.com/images?q=tbn:ANd9GcSKq41EN1gj3Nt3AsfrbOM7AdFGJZWJVUKz98tml2tnQjOpa3gw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5149"/>
            <a:ext cx="5751687" cy="302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706" y="3394325"/>
            <a:ext cx="2149287" cy="32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3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00"/>
            <a:ext cx="8229600" cy="1143000"/>
          </a:xfrm>
        </p:spPr>
        <p:txBody>
          <a:bodyPr/>
          <a:lstStyle/>
          <a:p>
            <a:r>
              <a:rPr lang="en-US" dirty="0" smtClean="0"/>
              <a:t>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801"/>
            <a:ext cx="8229600" cy="4525963"/>
          </a:xfrm>
        </p:spPr>
        <p:txBody>
          <a:bodyPr/>
          <a:lstStyle/>
          <a:p>
            <a:r>
              <a:rPr lang="en-US" dirty="0" smtClean="0"/>
              <a:t>Turbine: </a:t>
            </a:r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dirty="0">
                <a:solidFill>
                  <a:srgbClr val="FF0000"/>
                </a:solidFill>
              </a:rPr>
              <a:t>engine </a:t>
            </a:r>
            <a:r>
              <a:rPr lang="en-US" dirty="0"/>
              <a:t>that has a part with blades that are caused to spin by pressure from </a:t>
            </a:r>
            <a:r>
              <a:rPr lang="en-US" dirty="0">
                <a:solidFill>
                  <a:srgbClr val="FF0000"/>
                </a:solidFill>
              </a:rPr>
              <a:t>water, steam, or air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Generator: a machine </a:t>
            </a:r>
            <a:r>
              <a:rPr lang="en-US" dirty="0" smtClean="0">
                <a:solidFill>
                  <a:srgbClr val="FF0000"/>
                </a:solidFill>
              </a:rPr>
              <a:t>that produces electricity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490" y="3740773"/>
            <a:ext cx="4330293" cy="28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Nuclear Fuel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Mine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Uranium</a:t>
            </a:r>
          </a:p>
          <a:p>
            <a:r>
              <a:rPr lang="en-US" dirty="0" smtClean="0"/>
              <a:t>Process </a:t>
            </a:r>
            <a:r>
              <a:rPr lang="en-US" dirty="0" smtClean="0"/>
              <a:t>Uranium to make </a:t>
            </a:r>
            <a:r>
              <a:rPr lang="en-US" dirty="0" smtClean="0"/>
              <a:t>fuel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208140"/>
            <a:ext cx="3619500" cy="264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553" y="3716864"/>
            <a:ext cx="2859303" cy="218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5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nuclear energy a renewable or nonrenewable source of energy?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9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Genetic damage:</a:t>
            </a:r>
            <a:r>
              <a:rPr lang="en-US" sz="3600" dirty="0" smtClean="0">
                <a:solidFill>
                  <a:srgbClr val="FF0000"/>
                </a:solidFill>
              </a:rPr>
              <a:t> mutations that alter genes</a:t>
            </a:r>
          </a:p>
          <a:p>
            <a:r>
              <a:rPr lang="en-US" sz="3600" dirty="0" smtClean="0"/>
              <a:t>Genetic defects can become apparent in the next generation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Somatic tissue damages</a:t>
            </a:r>
            <a:r>
              <a:rPr lang="en-US" sz="3600" dirty="0" smtClean="0"/>
              <a:t>: burns, miscarriages and cancer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78" l="0" r="10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19883" t="15306"/>
          <a:stretch/>
        </p:blipFill>
        <p:spPr>
          <a:xfrm>
            <a:off x="0" y="0"/>
            <a:ext cx="2497667" cy="2065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72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609"/>
            <a:ext cx="8229600" cy="1143000"/>
          </a:xfrm>
        </p:spPr>
        <p:txBody>
          <a:bodyPr/>
          <a:lstStyle/>
          <a:p>
            <a:r>
              <a:rPr lang="en-US" dirty="0" smtClean="0"/>
              <a:t>Radioactive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67"/>
            <a:ext cx="8229600" cy="4525963"/>
          </a:xfrm>
        </p:spPr>
        <p:txBody>
          <a:bodyPr/>
          <a:lstStyle/>
          <a:p>
            <a:r>
              <a:rPr lang="en-US" dirty="0" smtClean="0"/>
              <a:t>Above ground disposal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Dry cask storage: Stored in steel cylinder in a concrete cylinder.</a:t>
            </a:r>
          </a:p>
          <a:p>
            <a:pPr lvl="1"/>
            <a:r>
              <a:rPr lang="en-US" dirty="0" smtClean="0"/>
              <a:t>Cheap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Geologic Disposal</a:t>
            </a:r>
          </a:p>
          <a:p>
            <a:pPr lvl="1"/>
            <a:r>
              <a:rPr lang="en-US" dirty="0" smtClean="0"/>
              <a:t>Use a geologic formation and excavate a tunnel to dispose of high level radioactive waste.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4" y="5123603"/>
            <a:ext cx="2890976" cy="173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45" b="9681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0724" y="4783666"/>
            <a:ext cx="2642463" cy="207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7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www.millennium-ark.net/NEWS/09_USA/09_USA_pics/090322.yucca.Mtn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2500"/>
            <a:ext cx="8229600" cy="5469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44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Nuclear accident in which the </a:t>
            </a:r>
            <a:r>
              <a:rPr lang="en-US" sz="3600" dirty="0" smtClean="0">
                <a:solidFill>
                  <a:srgbClr val="FF0000"/>
                </a:solidFill>
              </a:rPr>
              <a:t>coolant system</a:t>
            </a:r>
            <a:r>
              <a:rPr lang="en-US" sz="3600" dirty="0" smtClean="0"/>
              <a:t> fails. </a:t>
            </a:r>
          </a:p>
          <a:p>
            <a:r>
              <a:rPr lang="en-US" sz="3600" dirty="0" smtClean="0"/>
              <a:t>Nuclear  fuel becomes </a:t>
            </a:r>
            <a:r>
              <a:rPr lang="en-US" sz="3600" dirty="0" smtClean="0">
                <a:solidFill>
                  <a:srgbClr val="FF0000"/>
                </a:solidFill>
              </a:rPr>
              <a:t>molten mass </a:t>
            </a:r>
            <a:r>
              <a:rPr lang="en-US" sz="3600" dirty="0" smtClean="0"/>
              <a:t>that breaches the reactor and contaminates the outside environment with radioactivity.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irc_mi" descr="http://www.propublica.org/images/ngen/gypsy_big_image/fukushima-daiichi-03141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888865"/>
            <a:ext cx="3366770" cy="196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32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323</Words>
  <Application>Microsoft Macintosh PowerPoint</Application>
  <PresentationFormat>On-screen Show (4:3)</PresentationFormat>
  <Paragraphs>52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SWBAT weigh the advantages and disadvantages of nuclear energy. Do Now: Why might someone argue in favor of coal over natural gas?  </vt:lpstr>
      <vt:lpstr>Nuclear Fission</vt:lpstr>
      <vt:lpstr>Vocab</vt:lpstr>
      <vt:lpstr>The Nuclear Fuel Cycle</vt:lpstr>
      <vt:lpstr>Stop and Think</vt:lpstr>
      <vt:lpstr>Effects of Radiation</vt:lpstr>
      <vt:lpstr>Radioactive Waste</vt:lpstr>
      <vt:lpstr>PowerPoint Presentation</vt:lpstr>
      <vt:lpstr>Meltdown</vt:lpstr>
      <vt:lpstr>Advantages of Nuclear Energy</vt:lpstr>
      <vt:lpstr>Disadvantages of nuclear energy</vt:lpstr>
      <vt:lpstr>Will nuclear fusion save us?</vt:lpstr>
      <vt:lpstr>Turn and talk</vt:lpstr>
      <vt:lpstr>Yucca Mountain</vt:lpstr>
      <vt:lpstr>Let’s review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weigh the pros and cons of nuclear energy.</dc:title>
  <dc:creator>Kayla McDaniel</dc:creator>
  <cp:lastModifiedBy>Kayla McDaniel</cp:lastModifiedBy>
  <cp:revision>47</cp:revision>
  <dcterms:created xsi:type="dcterms:W3CDTF">2014-05-19T22:01:43Z</dcterms:created>
  <dcterms:modified xsi:type="dcterms:W3CDTF">2016-05-18T17:08:35Z</dcterms:modified>
</cp:coreProperties>
</file>