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3" r:id="rId4"/>
    <p:sldId id="258" r:id="rId5"/>
    <p:sldId id="259" r:id="rId6"/>
    <p:sldId id="261" r:id="rId7"/>
    <p:sldId id="262" r:id="rId8"/>
    <p:sldId id="271" r:id="rId9"/>
    <p:sldId id="264" r:id="rId10"/>
    <p:sldId id="270" r:id="rId11"/>
    <p:sldId id="266" r:id="rId12"/>
    <p:sldId id="267" r:id="rId13"/>
    <p:sldId id="268" r:id="rId14"/>
    <p:sldId id="269" r:id="rId15"/>
    <p:sldId id="27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3322-5547-954E-B295-0F4F19CD07A4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1A0A-B6DC-224C-B875-39834C01F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1A0A-B6DC-224C-B875-39834C01FB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1A0A-B6DC-224C-B875-39834C01FB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7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F4E0-19FE-2B43-916A-D86DDBFA28E6}" type="datetimeFigureOut">
              <a:rPr lang="en-US" smtClean="0"/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73ED-04A0-9D4F-9A32-DA39FBDE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ndow.state.tx.us/specialrpt/energy/nonrenewable/coal.php" TargetMode="Externa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habitat.com/ohio-researchers-unveil-emissions-free-method-of-extracting-energy-from-coal/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hugger.com/corporate-responsibility/ready-to-get-pissed-off-at-mountaintop-removal-mining-watch-this-video.html" TargetMode="External"/><Relationship Id="rId4" Type="http://schemas.openxmlformats.org/officeDocument/2006/relationships/image" Target="../media/image12.jpeg"/><Relationship Id="rId5" Type="http://schemas.openxmlformats.org/officeDocument/2006/relationships/hyperlink" Target="http://www.treehugger.com/clean-technology/project-turns-former-coal-strip-mines-into-fertile-honey-farms.html" TargetMode="External"/><Relationship Id="rId6" Type="http://schemas.openxmlformats.org/officeDocument/2006/relationships/image" Target="../media/image13.jpeg"/><Relationship Id="rId7" Type="http://schemas.openxmlformats.org/officeDocument/2006/relationships/hyperlink" Target="http://collective.chem.cmu.edu/AMD/" TargetMode="External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bcnews.com/news/us-news/82-000-tons-coal-ash-spill-plant-north-carolina-river-n2340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llstreetdaily.com/2012/08/16/do-this-before-the-natural-gas-rebound-hits/" TargetMode="Externa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ning.state.co.us/Programs/Abandoned/Reclamation/Pages/AwardsandAccolades.aspx" TargetMode="Externa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31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advantages and disadvantages of coal and natural gas.</a:t>
            </a:r>
            <a:br>
              <a:rPr lang="en-US" dirty="0" smtClean="0"/>
            </a:br>
            <a:r>
              <a:rPr lang="en-US" dirty="0" smtClean="0"/>
              <a:t>Do Now: </a:t>
            </a:r>
            <a:r>
              <a:rPr lang="en-US" dirty="0"/>
              <a:t>What are the three types of fossil fuels? Why are they considered nonrenewable sources of energy?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181" y="160972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11                                  5</a:t>
            </a:r>
            <a:r>
              <a:rPr lang="en-US" dirty="0" smtClean="0"/>
              <a:t>/</a:t>
            </a:r>
            <a:r>
              <a:rPr lang="en-US" dirty="0" smtClean="0"/>
              <a:t>16</a:t>
            </a:r>
            <a:r>
              <a:rPr lang="en-US" dirty="0" smtClean="0"/>
              <a:t>/16</a:t>
            </a:r>
            <a:endParaRPr lang="en-US" dirty="0" smtClean="0"/>
          </a:p>
          <a:p>
            <a:pPr algn="l"/>
            <a:r>
              <a:rPr lang="en-US" dirty="0" smtClean="0"/>
              <a:t>Lesson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8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window.state.tx.us/specialrpt/energy/nonrenewable/images/exhibit7-8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41945" cy="635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20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is plentiful but dirty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costs of burning coal:</a:t>
            </a:r>
          </a:p>
          <a:p>
            <a:pPr lvl="1"/>
            <a:r>
              <a:rPr lang="en-US" dirty="0" smtClean="0"/>
              <a:t>Sulfur released as SO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amounts of soot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Small amounts of mercury and radioactive material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74" y="4335443"/>
            <a:ext cx="30480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43899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Large supplies in many countries</a:t>
            </a:r>
          </a:p>
          <a:p>
            <a:r>
              <a:rPr lang="en-US" dirty="0" smtClean="0"/>
              <a:t>High net energy yield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 cost when environmental costs are not included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www.inhabitat.com/wp-content/uploads/cleancoallead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83" y="4513352"/>
            <a:ext cx="4201918" cy="210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6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disturbance and water pollution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Emissions harm human health</a:t>
            </a:r>
          </a:p>
          <a:p>
            <a:r>
              <a:rPr lang="en-US" dirty="0" smtClean="0"/>
              <a:t>Emits large amounts of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5" name="irc_mi" descr="http://media.treehugger.com/assets/images/2011/10/mountaintop-removal-mining-vide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0748"/>
            <a:ext cx="3373297" cy="24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media.treehugger.com/assets/images/2011/10/strip-mine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99" y="5111552"/>
            <a:ext cx="2768135" cy="15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collective.chem.cmu.edu/AMD/amd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7" y="2903524"/>
            <a:ext cx="3179113" cy="2014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53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The Problem of Coal 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71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Highly toxic</a:t>
            </a:r>
          </a:p>
          <a:p>
            <a:pPr lvl="1"/>
            <a:r>
              <a:rPr lang="en-US" dirty="0" smtClean="0"/>
              <a:t>Arsenic, cadmium, chromium, lead, mercury</a:t>
            </a:r>
          </a:p>
          <a:p>
            <a:r>
              <a:rPr lang="en-US" dirty="0" smtClean="0"/>
              <a:t>Most is buried or put in ponds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contaminates ground water</a:t>
            </a:r>
          </a:p>
          <a:p>
            <a:r>
              <a:rPr lang="en-US" dirty="0" smtClean="0"/>
              <a:t>Should be classified as hazardous waste</a:t>
            </a:r>
            <a:endParaRPr lang="en-US" dirty="0"/>
          </a:p>
        </p:txBody>
      </p:sp>
      <p:pic>
        <p:nvPicPr>
          <p:cNvPr id="4" name="irc_mi" descr="http://media3.s-nbcnews.com/i/newscms/2014_06/166861/140206-coal-dan-river-main_8ea50cf421db91066599d4a5c5f0567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95" y="4379618"/>
            <a:ext cx="3713587" cy="229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69" y="4379618"/>
            <a:ext cx="3835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6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https://e360.yale.edu/digest/mountaintop_removal_coal_mining_has_slowed_significantly_data_show/4478/</a:t>
            </a:r>
          </a:p>
        </p:txBody>
      </p:sp>
    </p:spTree>
    <p:extLst>
      <p:ext uri="{BB962C8B-B14F-4D97-AF65-F5344CB8AC3E}">
        <p14:creationId xmlns:p14="http://schemas.microsoft.com/office/powerpoint/2010/main" val="223731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Peak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836"/>
            <a:ext cx="8229600" cy="4525963"/>
          </a:xfrm>
        </p:spPr>
        <p:txBody>
          <a:bodyPr/>
          <a:lstStyle/>
          <a:p>
            <a:r>
              <a:rPr lang="en-US" dirty="0" smtClean="0"/>
              <a:t>The point at which half of all the world’s supply of oil has been extracted</a:t>
            </a:r>
          </a:p>
          <a:p>
            <a:r>
              <a:rPr lang="en-US" dirty="0" smtClean="0"/>
              <a:t>Oil use will have to decline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73" y="3361234"/>
            <a:ext cx="5412874" cy="33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Video (if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in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Scientists estimate we have enough natural gas to last us about </a:t>
            </a:r>
            <a:r>
              <a:rPr lang="en-US" dirty="0" smtClean="0">
                <a:solidFill>
                  <a:srgbClr val="FF0000"/>
                </a:solidFill>
              </a:rPr>
              <a:t>100 years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creen shot 2014-05-07 at 7.15.53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4943"/>
            <a:ext cx="3670499" cy="2032027"/>
          </a:xfrm>
          <a:prstGeom prst="rect">
            <a:avLst/>
          </a:prstGeom>
        </p:spPr>
      </p:pic>
      <p:pic>
        <p:nvPicPr>
          <p:cNvPr id="5" name="Picture 4" descr=".S. Natural Gas Pipeline Network Ma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49" y="3788122"/>
            <a:ext cx="3875451" cy="3069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5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Largest user</a:t>
            </a:r>
            <a:r>
              <a:rPr lang="en-US" dirty="0" smtClean="0"/>
              <a:t>: Industrial manufacturing burns natural gas for </a:t>
            </a:r>
            <a:r>
              <a:rPr lang="en-US" b="1" dirty="0" smtClean="0">
                <a:solidFill>
                  <a:srgbClr val="FF0000"/>
                </a:solidFill>
              </a:rPr>
              <a:t>heat </a:t>
            </a:r>
            <a:r>
              <a:rPr lang="en-US" dirty="0" smtClean="0">
                <a:solidFill>
                  <a:srgbClr val="FF0000"/>
                </a:solidFill>
              </a:rPr>
              <a:t>to make goods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4-05-07 at 7.31.2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57" y="2769662"/>
            <a:ext cx="3678270" cy="37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Pros: Natural gas is the </a:t>
            </a:r>
            <a:r>
              <a:rPr lang="en-US" dirty="0" smtClean="0">
                <a:solidFill>
                  <a:srgbClr val="FF0000"/>
                </a:solidFill>
              </a:rPr>
              <a:t>cleanest</a:t>
            </a:r>
            <a:r>
              <a:rPr lang="en-US" dirty="0" smtClean="0"/>
              <a:t> burning fossil fuel</a:t>
            </a:r>
          </a:p>
          <a:p>
            <a:pPr lvl="1"/>
            <a:r>
              <a:rPr lang="en-US" sz="3200" dirty="0" smtClean="0"/>
              <a:t>Releases less </a:t>
            </a:r>
            <a:r>
              <a:rPr lang="en-US" sz="3200" dirty="0" smtClean="0">
                <a:solidFill>
                  <a:srgbClr val="FF0000"/>
                </a:solidFill>
              </a:rPr>
              <a:t>CO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, Ash, and Sulfur </a:t>
            </a:r>
            <a:r>
              <a:rPr lang="en-US" sz="3200" dirty="0" smtClean="0"/>
              <a:t>than coal and oil.</a:t>
            </a:r>
          </a:p>
          <a:p>
            <a:r>
              <a:rPr lang="en-US" dirty="0" smtClean="0"/>
              <a:t>Cons: Methane can be emitted into the air from </a:t>
            </a:r>
            <a:r>
              <a:rPr lang="en-US" dirty="0" smtClean="0">
                <a:solidFill>
                  <a:srgbClr val="FF0000"/>
                </a:solidFill>
              </a:rPr>
              <a:t>leaks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irc_mi" descr="http://www.wallstreetdaily.com/wp-content/uploads/2012/08/natural-gas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01" y="4763113"/>
            <a:ext cx="4106591" cy="1953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22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 you think the pros of natural gas outweigh the cons in terms of affect on the environment? Why or why not?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514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Mine Reclamation: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process of restoring land that has been </a:t>
            </a:r>
            <a:r>
              <a:rPr lang="en-US" b="1" dirty="0" smtClean="0">
                <a:solidFill>
                  <a:srgbClr val="FF0000"/>
                </a:solidFill>
              </a:rPr>
              <a:t>mined</a:t>
            </a:r>
            <a:r>
              <a:rPr lang="en-US" dirty="0" smtClean="0">
                <a:solidFill>
                  <a:srgbClr val="FF0000"/>
                </a:solidFill>
              </a:rPr>
              <a:t> to a natural or economically usable state</a:t>
            </a:r>
            <a:r>
              <a:rPr lang="en-US" dirty="0" smtClean="0"/>
              <a:t>.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mining.state.co.us/SiteCollectionImages/Milsap_before_after-650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76" y="3528230"/>
            <a:ext cx="6697690" cy="2998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72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0236"/>
            <a:ext cx="8229600" cy="4525963"/>
          </a:xfrm>
        </p:spPr>
        <p:txBody>
          <a:bodyPr/>
          <a:lstStyle/>
          <a:p>
            <a:r>
              <a:rPr lang="en-US" dirty="0" smtClean="0"/>
              <a:t>Top coal users: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China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U.S.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India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92% </a:t>
            </a:r>
            <a:r>
              <a:rPr lang="en-US" sz="3600" dirty="0" smtClean="0"/>
              <a:t>of coal consumed in the U.S. goes to producing </a:t>
            </a:r>
            <a:r>
              <a:rPr lang="en-US" sz="3600" dirty="0" smtClean="0">
                <a:solidFill>
                  <a:srgbClr val="FF0000"/>
                </a:solidFill>
              </a:rPr>
              <a:t>electricity</a:t>
            </a:r>
            <a:r>
              <a:rPr lang="en-US" sz="3600" dirty="0" smtClean="0"/>
              <a:t>. 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4-05-12 at 7.22.43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85" y="3961912"/>
            <a:ext cx="4063715" cy="2896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85" y="4538439"/>
            <a:ext cx="2870730" cy="19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326</Words>
  <Application>Microsoft Macintosh PowerPoint</Application>
  <PresentationFormat>On-screen Show (4:3)</PresentationFormat>
  <Paragraphs>54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SWBAT identify the advantages and disadvantages of coal and natural gas. Do Now: What are the three types of fossil fuels? Why are they considered nonrenewable sources of energy?</vt:lpstr>
      <vt:lpstr>Peak Oil</vt:lpstr>
      <vt:lpstr>Agenda</vt:lpstr>
      <vt:lpstr>Natural Gas in the U.S.</vt:lpstr>
      <vt:lpstr>Natural Gas Use</vt:lpstr>
      <vt:lpstr>Impact on the Environment</vt:lpstr>
      <vt:lpstr>Stop and Think</vt:lpstr>
      <vt:lpstr>Coal Vocab:</vt:lpstr>
      <vt:lpstr>Coal</vt:lpstr>
      <vt:lpstr>PowerPoint Presentation</vt:lpstr>
      <vt:lpstr>Coal is plentiful but dirty</vt:lpstr>
      <vt:lpstr>Coal Advantages</vt:lpstr>
      <vt:lpstr>Disadvantages of Coal</vt:lpstr>
      <vt:lpstr>Case Study: The Problem of Coal Ash</vt:lpstr>
      <vt:lpstr>Video:</vt:lpstr>
      <vt:lpstr>Let’s Review!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advantages and disadvantages of coal and natural gas. Do Now: Why is it so </dc:title>
  <dc:creator>Kayla McDaniel</dc:creator>
  <cp:lastModifiedBy>Kayla McDaniel</cp:lastModifiedBy>
  <cp:revision>20</cp:revision>
  <dcterms:created xsi:type="dcterms:W3CDTF">2015-05-19T13:50:59Z</dcterms:created>
  <dcterms:modified xsi:type="dcterms:W3CDTF">2016-05-16T01:18:44Z</dcterms:modified>
</cp:coreProperties>
</file>