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273" r:id="rId3"/>
    <p:sldId id="259" r:id="rId4"/>
    <p:sldId id="260" r:id="rId5"/>
    <p:sldId id="269" r:id="rId6"/>
    <p:sldId id="261" r:id="rId7"/>
    <p:sldId id="262" r:id="rId8"/>
    <p:sldId id="263" r:id="rId9"/>
    <p:sldId id="265" r:id="rId10"/>
    <p:sldId id="266" r:id="rId11"/>
    <p:sldId id="274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9AAE0-5431-3844-AFFD-50F995A648D5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917F2-3549-DE42-8FF8-1CCAD426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917F2-3549-DE42-8FF8-1CCAD42624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65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917F2-3549-DE42-8FF8-1CCAD42624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03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How does the level of chlorine affect the color of </a:t>
            </a:r>
            <a:r>
              <a:rPr lang="en-US" smtClean="0"/>
              <a:t>the fish?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07BD-C3C6-5C45-97A3-182D20C1BE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9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EB98974-250E-A943-A196-97FF7068908A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1AA9140-8BD1-9B4D-AFEA-449136D890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0"/>
            <a:ext cx="8594725" cy="1100667"/>
          </a:xfrm>
        </p:spPr>
        <p:txBody>
          <a:bodyPr/>
          <a:lstStyle/>
          <a:p>
            <a:pPr algn="l"/>
            <a:r>
              <a:rPr lang="en-US" sz="2400" dirty="0" smtClean="0"/>
              <a:t>ES Unit 1                                                                        </a:t>
            </a:r>
            <a:r>
              <a:rPr lang="en-US" sz="2400" dirty="0" smtClean="0"/>
              <a:t>Lesson </a:t>
            </a:r>
            <a:r>
              <a:rPr lang="en-US" sz="2400" dirty="0" smtClean="0"/>
              <a:t>3                                                          9/16/15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74" y="1100667"/>
            <a:ext cx="8785226" cy="548216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1200" b="1" dirty="0" smtClean="0"/>
              <a:t>SWBAT design an experiment</a:t>
            </a:r>
          </a:p>
          <a:p>
            <a:pPr marL="0" indent="0" algn="ctr">
              <a:buNone/>
            </a:pPr>
            <a:r>
              <a:rPr lang="en-US" sz="13600" dirty="0" smtClean="0"/>
              <a:t>Do Now: </a:t>
            </a:r>
            <a:r>
              <a:rPr lang="en-US" sz="13600" dirty="0" smtClean="0"/>
              <a:t>Aisha wants </a:t>
            </a:r>
            <a:r>
              <a:rPr lang="en-US" sz="13600" dirty="0" smtClean="0"/>
              <a:t>to design an experiment to test the effect of exposure to light on the rate of growth of tomato plants. </a:t>
            </a:r>
          </a:p>
          <a:p>
            <a:pPr marL="0" indent="0" algn="ctr">
              <a:buNone/>
            </a:pPr>
            <a:r>
              <a:rPr lang="en-US" sz="13600" dirty="0" smtClean="0"/>
              <a:t>Identify:</a:t>
            </a:r>
          </a:p>
          <a:p>
            <a:pPr algn="ctr"/>
            <a:r>
              <a:rPr lang="en-US" sz="13600" dirty="0" smtClean="0"/>
              <a:t>Independent variable</a:t>
            </a:r>
          </a:p>
          <a:p>
            <a:pPr algn="ctr"/>
            <a:r>
              <a:rPr lang="en-US" sz="13600" dirty="0" smtClean="0"/>
              <a:t>Dependent variable</a:t>
            </a:r>
          </a:p>
          <a:p>
            <a:pPr algn="ctr"/>
            <a:r>
              <a:rPr lang="en-US" sz="13600" dirty="0" smtClean="0"/>
              <a:t>Testable Question</a:t>
            </a:r>
          </a:p>
          <a:p>
            <a:pPr algn="ctr"/>
            <a:r>
              <a:rPr lang="en-US" sz="13600" dirty="0" smtClean="0"/>
              <a:t>Hypothesis</a:t>
            </a:r>
          </a:p>
          <a:p>
            <a:pPr algn="ctr"/>
            <a:endParaRPr lang="en-US" sz="6000" dirty="0" smtClean="0"/>
          </a:p>
          <a:p>
            <a:pPr algn="ctr"/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71188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79257"/>
            <a:ext cx="8042276" cy="1336956"/>
          </a:xfrm>
        </p:spPr>
        <p:txBody>
          <a:bodyPr/>
          <a:lstStyle/>
          <a:p>
            <a:r>
              <a:rPr lang="en-US" dirty="0" smtClean="0"/>
              <a:t>Testable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95800"/>
            <a:ext cx="8042276" cy="434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#1 How does </a:t>
            </a:r>
            <a:r>
              <a:rPr lang="en-US" sz="3200" dirty="0"/>
              <a:t>R</a:t>
            </a:r>
            <a:r>
              <a:rPr lang="en-US" sz="3200" dirty="0" smtClean="0"/>
              <a:t>ogaine affect hair growth?</a:t>
            </a:r>
          </a:p>
          <a:p>
            <a:r>
              <a:rPr lang="en-US" sz="3200" dirty="0" smtClean="0"/>
              <a:t>#2 How does the hormone estrogen affect the milk yield of dairy cows?</a:t>
            </a:r>
          </a:p>
          <a:p>
            <a:r>
              <a:rPr lang="en-US" sz="3200" dirty="0" smtClean="0"/>
              <a:t>#3 How does the pesticide COMBAT affect the population of cockroaches in your house?</a:t>
            </a:r>
          </a:p>
          <a:p>
            <a:r>
              <a:rPr lang="en-US" sz="3200" dirty="0" smtClean="0"/>
              <a:t>#4 How does the amount of peanut butter in dog food affect the rate at which it will be eaten by a dog?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1943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525" b="8525"/>
          <a:stretch>
            <a:fillRect/>
          </a:stretch>
        </p:blipFill>
        <p:spPr>
          <a:xfrm>
            <a:off x="3948799" y="4051310"/>
            <a:ext cx="4884644" cy="263805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38" y="660400"/>
            <a:ext cx="36830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98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Design an experiment for one of the scenarios in your observations and testable questions worksheet.</a:t>
            </a:r>
          </a:p>
          <a:p>
            <a:r>
              <a:rPr lang="en-US" sz="3200" dirty="0" smtClean="0"/>
              <a:t>Include: </a:t>
            </a:r>
          </a:p>
          <a:p>
            <a:r>
              <a:rPr lang="en-US" sz="3200" dirty="0" smtClean="0"/>
              <a:t>How long would your experiment last?</a:t>
            </a:r>
          </a:p>
          <a:p>
            <a:r>
              <a:rPr lang="en-US" sz="3200" dirty="0" smtClean="0"/>
              <a:t>What variables would you hold constant?</a:t>
            </a:r>
          </a:p>
          <a:p>
            <a:r>
              <a:rPr lang="en-US" sz="3200" dirty="0" smtClean="0"/>
              <a:t>What materials would you need?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39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336956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8" y="1521992"/>
            <a:ext cx="8399272" cy="4976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Hannah </a:t>
            </a:r>
            <a:r>
              <a:rPr lang="en-US" sz="3200" dirty="0" smtClean="0"/>
              <a:t>has two fish tanks which both contain goldfish. He notices that the goldfish in his tank 1 are orange while the goldfish in his tank 2 are yellow. When the measured the chlorine levels in both fish tanks, he observed that the chlorine levels for tank 1 were much higher than those for tank 2. </a:t>
            </a:r>
          </a:p>
          <a:p>
            <a:pPr marL="0" indent="0">
              <a:buNone/>
            </a:pPr>
            <a:r>
              <a:rPr lang="en-US" sz="3500" dirty="0" smtClean="0"/>
              <a:t>Independent variable:</a:t>
            </a:r>
          </a:p>
          <a:p>
            <a:pPr marL="0" indent="0">
              <a:buNone/>
            </a:pPr>
            <a:r>
              <a:rPr lang="en-US" sz="3500" dirty="0" smtClean="0"/>
              <a:t>Dependent variable:</a:t>
            </a: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Testable question:</a:t>
            </a:r>
          </a:p>
        </p:txBody>
      </p:sp>
    </p:spTree>
    <p:extLst>
      <p:ext uri="{BB962C8B-B14F-4D97-AF65-F5344CB8AC3E}">
        <p14:creationId xmlns:p14="http://schemas.microsoft.com/office/powerpoint/2010/main" val="167460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Definitions and Examples</a:t>
            </a:r>
          </a:p>
          <a:p>
            <a:r>
              <a:rPr lang="en-US" sz="3200" dirty="0" smtClean="0"/>
              <a:t>Independent Practice</a:t>
            </a:r>
          </a:p>
          <a:p>
            <a:r>
              <a:rPr lang="en-US" sz="3200" dirty="0" smtClean="0"/>
              <a:t>Homework/Exit ticket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593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7557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Hypothesis</a:t>
            </a:r>
          </a:p>
          <a:p>
            <a:r>
              <a:rPr lang="en-US" sz="3200" dirty="0" smtClean="0"/>
              <a:t>Independent variable</a:t>
            </a:r>
          </a:p>
          <a:p>
            <a:r>
              <a:rPr lang="en-US" sz="3200" dirty="0" smtClean="0"/>
              <a:t>Dependent variable</a:t>
            </a:r>
          </a:p>
          <a:p>
            <a:r>
              <a:rPr lang="en-US" sz="3200" dirty="0" smtClean="0"/>
              <a:t>Control group</a:t>
            </a:r>
          </a:p>
          <a:p>
            <a:r>
              <a:rPr lang="en-US" sz="3200" dirty="0" smtClean="0"/>
              <a:t>Strategize</a:t>
            </a:r>
          </a:p>
          <a:p>
            <a:pPr lvl="1"/>
            <a:r>
              <a:rPr lang="en-US" sz="3200" dirty="0" smtClean="0"/>
              <a:t>What materials will you need?</a:t>
            </a:r>
          </a:p>
          <a:p>
            <a:pPr lvl="1"/>
            <a:r>
              <a:rPr lang="en-US" sz="3200" dirty="0" smtClean="0"/>
              <a:t>What is the duration?</a:t>
            </a:r>
          </a:p>
          <a:p>
            <a:pPr lvl="1"/>
            <a:r>
              <a:rPr lang="en-US" sz="3200" dirty="0" smtClean="0"/>
              <a:t>How </a:t>
            </a:r>
            <a:r>
              <a:rPr lang="pl-PL" sz="3200" dirty="0" err="1" smtClean="0"/>
              <a:t>wil</a:t>
            </a:r>
            <a:r>
              <a:rPr lang="en-US" sz="3200" dirty="0" smtClean="0"/>
              <a:t>l you collect your data?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6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1892" cy="5257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u="sng" dirty="0" smtClean="0"/>
              <a:t>Experimental group</a:t>
            </a:r>
            <a:r>
              <a:rPr lang="en-US" sz="4800" dirty="0" smtClean="0"/>
              <a:t>: Group that is affected by the independent variable</a:t>
            </a:r>
          </a:p>
          <a:p>
            <a:pPr marL="0" indent="0">
              <a:buNone/>
            </a:pPr>
            <a:r>
              <a:rPr lang="en-US" sz="4800" u="sng" dirty="0" smtClean="0"/>
              <a:t>Control Group</a:t>
            </a:r>
            <a:r>
              <a:rPr lang="en-US" sz="4800" dirty="0" smtClean="0"/>
              <a:t>: A group that is separated from the experiment that cannot be affected by the independent variable.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-2398889" y="5898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5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Constant</a:t>
            </a:r>
            <a:r>
              <a:rPr lang="en-US" sz="4000" dirty="0" smtClean="0"/>
              <a:t> (controlled variable): A variable that stays the same throughout the experiment.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387" y="3690977"/>
            <a:ext cx="4481466" cy="290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50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Control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83058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Testable question: How does weight at the nose of a paper airplane affect the duration of its flight?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Control group: Paper airplanes without any weight on the nose</a:t>
            </a:r>
          </a:p>
          <a:p>
            <a:pPr marL="0" indent="0">
              <a:buNone/>
            </a:pPr>
            <a:r>
              <a:rPr lang="en-US" sz="3600" dirty="0" smtClean="0"/>
              <a:t>Constant: Type of paper, different structures of paper airplanes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043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Control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How does exposure to UV rays affect the rate of skin cancer?</a:t>
            </a:r>
          </a:p>
          <a:p>
            <a:r>
              <a:rPr lang="en-US" sz="4400" dirty="0" smtClean="0"/>
              <a:t>Control group: Organism that isn’t exposed to any UV rays</a:t>
            </a:r>
          </a:p>
          <a:p>
            <a:r>
              <a:rPr lang="en-US" sz="4400" dirty="0" smtClean="0"/>
              <a:t>Constant: Where the organisms is exposed to UV rays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2459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Describe the process in which you design the experiment.</a:t>
            </a:r>
          </a:p>
          <a:p>
            <a:r>
              <a:rPr lang="en-US" sz="4400" dirty="0" smtClean="0"/>
              <a:t>Consider if it is practical.</a:t>
            </a:r>
          </a:p>
          <a:p>
            <a:r>
              <a:rPr lang="en-US" sz="4400" dirty="0" smtClean="0"/>
              <a:t>Be creative!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0932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30485"/>
            <a:ext cx="7682026" cy="867683"/>
          </a:xfrm>
        </p:spPr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229259"/>
            <a:ext cx="7662333" cy="5247741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4400" dirty="0" smtClean="0"/>
              <a:t>What is my independent and dependent variable? </a:t>
            </a:r>
          </a:p>
          <a:p>
            <a:pPr lvl="1"/>
            <a:r>
              <a:rPr lang="en-US" sz="4400" dirty="0" smtClean="0"/>
              <a:t>What are my constants?</a:t>
            </a:r>
          </a:p>
          <a:p>
            <a:pPr lvl="1"/>
            <a:r>
              <a:rPr lang="en-US" sz="4400" dirty="0" smtClean="0"/>
              <a:t>How am I going to manipulate (change) the independent variable?</a:t>
            </a:r>
          </a:p>
          <a:p>
            <a:r>
              <a:rPr lang="en-US" sz="4400" dirty="0" smtClean="0"/>
              <a:t>How often will I measure the dependent variable?</a:t>
            </a:r>
          </a:p>
          <a:p>
            <a:r>
              <a:rPr lang="en-US" sz="4400" dirty="0" smtClean="0"/>
              <a:t>How will I show my results?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1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1299</TotalTime>
  <Words>482</Words>
  <Application>Microsoft Macintosh PowerPoint</Application>
  <PresentationFormat>On-screen Show (4:3)</PresentationFormat>
  <Paragraphs>66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ES Unit 1                                                                        Lesson 3                                                          9/16/15</vt:lpstr>
      <vt:lpstr>Agenda</vt:lpstr>
      <vt:lpstr>Components of Experimental Design</vt:lpstr>
      <vt:lpstr>Definitions</vt:lpstr>
      <vt:lpstr>Definition</vt:lpstr>
      <vt:lpstr>Example: Control group</vt:lpstr>
      <vt:lpstr>Example: Control group</vt:lpstr>
      <vt:lpstr>Experimental Design</vt:lpstr>
      <vt:lpstr>Experimental Design</vt:lpstr>
      <vt:lpstr>Testable Questions</vt:lpstr>
      <vt:lpstr>PowerPoint Presentation</vt:lpstr>
      <vt:lpstr>Homework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Lesson 6</dc:title>
  <dc:creator>Kayla McDaniel</dc:creator>
  <cp:lastModifiedBy>Kayla McDaniel</cp:lastModifiedBy>
  <cp:revision>29</cp:revision>
  <dcterms:created xsi:type="dcterms:W3CDTF">2013-09-12T06:57:14Z</dcterms:created>
  <dcterms:modified xsi:type="dcterms:W3CDTF">2015-09-15T22:47:12Z</dcterms:modified>
</cp:coreProperties>
</file>