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1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2" r:id="rId11"/>
    <p:sldId id="265" r:id="rId12"/>
    <p:sldId id="263" r:id="rId13"/>
    <p:sldId id="272" r:id="rId14"/>
    <p:sldId id="274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08E0-0ED2-854F-9A70-54F00FBB6FE4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1CF10-965D-A34D-B8D7-344400F2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07BD-C3C6-5C45-97A3-182D20C1BE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9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</a:t>
            </a:r>
            <a:r>
              <a:rPr lang="en-US" baseline="0" dirty="0" smtClean="0"/>
              <a:t> we will focus on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07BD-C3C6-5C45-97A3-182D20C1BE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07BD-C3C6-5C45-97A3-182D20C1BE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variable that you as a scientist intend to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CF10-965D-A34D-B8D7-344400F2A5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variable that  you can’t control in the experiment that you are measuring.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CF10-965D-A34D-B8D7-344400F2A5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CF10-965D-A34D-B8D7-344400F2A5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6F9447-3708-5C41-A87D-488DD7FEF5D0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A2151F4-C429-A241-A423-6AD8D84461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nudd.com/greekphilosophers/aristotle.htm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57" y="1546586"/>
            <a:ext cx="8042276" cy="1205273"/>
          </a:xfrm>
        </p:spPr>
        <p:txBody>
          <a:bodyPr/>
          <a:lstStyle/>
          <a:p>
            <a:r>
              <a:rPr lang="en-US" sz="3200" dirty="0" smtClean="0"/>
              <a:t>9/10/11                         Unit </a:t>
            </a:r>
            <a:r>
              <a:rPr lang="en-US" sz="3200" dirty="0" smtClean="0"/>
              <a:t>1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</a:t>
            </a:r>
            <a:r>
              <a:rPr lang="en-US" sz="3200" dirty="0" smtClean="0"/>
              <a:t>Lesson 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SWBAT make observations</a:t>
            </a:r>
            <a:br>
              <a:rPr lang="en-US" sz="3200" dirty="0" smtClean="0"/>
            </a:br>
            <a:r>
              <a:rPr lang="en-US" sz="3200" dirty="0" smtClean="0"/>
              <a:t>SWBAT distinguish between independent and dependent variables.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751859"/>
            <a:ext cx="8042276" cy="4136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Do Now: </a:t>
            </a:r>
          </a:p>
          <a:p>
            <a:pPr marL="0" indent="0" algn="ctr">
              <a:buNone/>
            </a:pPr>
            <a:r>
              <a:rPr lang="en-US" sz="5400" dirty="0" smtClean="0"/>
              <a:t>List 3 reasons why it is important to conduct experiments in science.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7835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65416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7893"/>
            <a:ext cx="8042276" cy="4508045"/>
          </a:xfrm>
        </p:spPr>
        <p:txBody>
          <a:bodyPr>
            <a:noAutofit/>
          </a:bodyPr>
          <a:lstStyle/>
          <a:p>
            <a:r>
              <a:rPr lang="en-US" sz="4400" dirty="0" smtClean="0"/>
              <a:t>TQ: How does temperature affect the rate of growth of bacteria?</a:t>
            </a:r>
          </a:p>
          <a:p>
            <a:r>
              <a:rPr lang="en-US" sz="4400" dirty="0" smtClean="0"/>
              <a:t>Independent variable: Temperature</a:t>
            </a:r>
          </a:p>
          <a:p>
            <a:r>
              <a:rPr lang="en-US" sz="4400" dirty="0" smtClean="0"/>
              <a:t>Dependent variable: Rate of growth of bacteria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569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0054"/>
            <a:ext cx="8042276" cy="133695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00054"/>
            <a:ext cx="8042276" cy="59943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Observation: In </a:t>
            </a:r>
            <a:r>
              <a:rPr lang="en-US" sz="4400" dirty="0"/>
              <a:t>New York City, parks that have fewer trash cans have more litter on the ground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Independent variable: Trash cans</a:t>
            </a:r>
          </a:p>
          <a:p>
            <a:r>
              <a:rPr lang="en-US" sz="4400" dirty="0" smtClean="0"/>
              <a:t>Dependent variable: Litter on the ground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4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7011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93846"/>
            <a:ext cx="8042276" cy="4949755"/>
          </a:xfrm>
        </p:spPr>
        <p:txBody>
          <a:bodyPr>
            <a:noAutofit/>
          </a:bodyPr>
          <a:lstStyle/>
          <a:p>
            <a:r>
              <a:rPr lang="en-US" sz="4000" dirty="0" smtClean="0"/>
              <a:t>Hypothesis: If there is a higher rate of UV exposure, then there will be a higher rate of skin cancer.</a:t>
            </a:r>
          </a:p>
          <a:p>
            <a:r>
              <a:rPr lang="en-US" sz="4000" dirty="0" smtClean="0"/>
              <a:t>Independent variable: UV exposure</a:t>
            </a:r>
          </a:p>
          <a:p>
            <a:r>
              <a:rPr lang="en-US" sz="4000" dirty="0" smtClean="0"/>
              <a:t>Dependent variable: rate of skin cancer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937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ugas are opportunistic feeders eating approximately 2.5% to 3% of their body weight per day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3" y="381577"/>
            <a:ext cx="2814782" cy="294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statesymbolsusa.org/IMAGES/Arizona/Saguaro_CactusInBloo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73" y="3777645"/>
            <a:ext cx="1143000" cy="267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statesymbolsusa.org/IMAGES/Arizona/saguaroflowersFlick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5" y="4722525"/>
            <a:ext cx="1780540" cy="172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s://encrypted-tbn0.gstatic.com/images?q=tbn:ANd9GcR0GYbsUtEtoKTnpYFRHe9u1iqjRobiE_lFhFocB6sieARxNYMmE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6251"/>
            <a:ext cx="2743200" cy="20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fatmongoose.com/images/mongoose%20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70" y="4248180"/>
            <a:ext cx="2741930" cy="22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75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75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Only find IV and DV! Don’t do the hypothesis!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900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47" y="-55219"/>
            <a:ext cx="8042276" cy="1336956"/>
          </a:xfrm>
        </p:spPr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97461"/>
            <a:ext cx="8317633" cy="3420721"/>
          </a:xfrm>
        </p:spPr>
        <p:txBody>
          <a:bodyPr>
            <a:noAutofit/>
          </a:bodyPr>
          <a:lstStyle/>
          <a:p>
            <a:r>
              <a:rPr lang="en-US" sz="4000" dirty="0"/>
              <a:t>You are a biologist studying the habitat of turtles in a local pond. You notice that there is a greater amount of turtles in areas of the pond that have high levels of saturated oxygen.</a:t>
            </a:r>
          </a:p>
          <a:p>
            <a:r>
              <a:rPr lang="en-US" sz="3600" dirty="0" smtClean="0"/>
              <a:t>Independent variable</a:t>
            </a:r>
          </a:p>
          <a:p>
            <a:r>
              <a:rPr lang="en-US" sz="3600" dirty="0" smtClean="0"/>
              <a:t>Dependent variable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98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scientific method important?</a:t>
            </a:r>
            <a:endParaRPr lang="en-US" dirty="0"/>
          </a:p>
        </p:txBody>
      </p:sp>
      <p:pic>
        <p:nvPicPr>
          <p:cNvPr id="5" name="irc_mi" descr="http://www.stenudd.com/greekphilosophers/images/aristotl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92" y="1965369"/>
            <a:ext cx="2948668" cy="3938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56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Make observations and develop a question about the observations.</a:t>
            </a:r>
          </a:p>
          <a:p>
            <a:pPr marL="514350" indent="-514350">
              <a:buAutoNum type="arabicPeriod"/>
            </a:pPr>
            <a:r>
              <a:rPr lang="en-US" dirty="0" smtClean="0"/>
              <a:t>Develop a tentative answer to the question- a hypothesis.</a:t>
            </a:r>
          </a:p>
          <a:p>
            <a:pPr marL="514350" indent="-514350">
              <a:buAutoNum type="arabicPeriod"/>
            </a:pPr>
            <a:r>
              <a:rPr lang="en-US" dirty="0" smtClean="0"/>
              <a:t>Design an experiment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Collect data</a:t>
            </a:r>
          </a:p>
          <a:p>
            <a:pPr marL="514350" indent="-514350">
              <a:buAutoNum type="arabicPeriod"/>
            </a:pPr>
            <a:r>
              <a:rPr lang="en-US" dirty="0" smtClean="0"/>
              <a:t>Interpret the data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a conclusion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 the conclusion with the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Revise and repeat!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-166323" y="1504873"/>
            <a:ext cx="8376645" cy="971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Mini-lecture: Observations and IV/DV</a:t>
            </a:r>
          </a:p>
          <a:p>
            <a:r>
              <a:rPr lang="en-US" sz="3200" dirty="0" smtClean="0"/>
              <a:t>Guided practice</a:t>
            </a:r>
          </a:p>
          <a:p>
            <a:r>
              <a:rPr lang="en-US" sz="3200" dirty="0" smtClean="0"/>
              <a:t>Independent Practice</a:t>
            </a:r>
          </a:p>
          <a:p>
            <a:r>
              <a:rPr lang="en-US" sz="3200" dirty="0" smtClean="0"/>
              <a:t>Exit ticket/homework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706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501502" cy="5093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 smtClean="0"/>
              <a:t>Observations are made using any of the 5 senses:</a:t>
            </a:r>
          </a:p>
          <a:p>
            <a:r>
              <a:rPr lang="en-US" sz="3600" dirty="0" smtClean="0"/>
              <a:t> touch</a:t>
            </a:r>
          </a:p>
          <a:p>
            <a:r>
              <a:rPr lang="en-US" sz="3600" dirty="0" smtClean="0"/>
              <a:t>sight</a:t>
            </a:r>
          </a:p>
          <a:p>
            <a:r>
              <a:rPr lang="en-US" sz="3600" dirty="0" smtClean="0"/>
              <a:t> sound</a:t>
            </a:r>
          </a:p>
          <a:p>
            <a:r>
              <a:rPr lang="en-US" sz="3600" dirty="0" smtClean="0"/>
              <a:t>taste</a:t>
            </a:r>
          </a:p>
          <a:p>
            <a:r>
              <a:rPr lang="en-US" sz="3600" dirty="0" smtClean="0"/>
              <a:t> smell</a:t>
            </a: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irc_mi" descr="https://encrypted-tbn3.gstatic.com/images?q=tbn:ANd9GcQQOZUKS7jpSdfwcZPGF-obvI1Q9JClbhl9i1CzQQXrvS47UdA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02" y="2131667"/>
            <a:ext cx="3584267" cy="3158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74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Independent Variable: </a:t>
            </a:r>
          </a:p>
          <a:p>
            <a:pPr marL="0" indent="0">
              <a:buNone/>
            </a:pPr>
            <a:r>
              <a:rPr lang="en-US" sz="4800" dirty="0" smtClean="0"/>
              <a:t>The variable that is being manipulated or controlled in the experiment.</a:t>
            </a:r>
          </a:p>
          <a:p>
            <a:pPr marL="0" indent="0">
              <a:buNone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55314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Dependent Variable: </a:t>
            </a:r>
          </a:p>
          <a:p>
            <a:pPr marL="0" indent="0">
              <a:buNone/>
            </a:pPr>
            <a:r>
              <a:rPr lang="en-US" sz="5400" dirty="0" smtClean="0"/>
              <a:t>The variable that responds to the independent variable.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9977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65014"/>
            <a:ext cx="8042276" cy="5078587"/>
          </a:xfrm>
        </p:spPr>
        <p:txBody>
          <a:bodyPr>
            <a:noAutofit/>
          </a:bodyPr>
          <a:lstStyle/>
          <a:p>
            <a:r>
              <a:rPr lang="en-US" sz="4400" dirty="0" smtClean="0"/>
              <a:t>Testable question: How does temperature affect the length of time it takes for mold to grow on bread? </a:t>
            </a:r>
          </a:p>
          <a:p>
            <a:r>
              <a:rPr lang="en-US" sz="4400" dirty="0" smtClean="0"/>
              <a:t>Independent variable: temperature</a:t>
            </a:r>
          </a:p>
          <a:p>
            <a:r>
              <a:rPr lang="en-US" sz="4400" dirty="0" smtClean="0"/>
              <a:t>Dependent variable: length of time for mold to grow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341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99836" cy="996698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6896"/>
            <a:ext cx="8042276" cy="4343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TQ: How does fertilizer affect the height of the plant?</a:t>
            </a:r>
          </a:p>
          <a:p>
            <a:r>
              <a:rPr lang="en-US" sz="4400" dirty="0" smtClean="0"/>
              <a:t>Independent variable: fertilizer</a:t>
            </a:r>
          </a:p>
          <a:p>
            <a:r>
              <a:rPr lang="en-US" sz="4400" dirty="0" smtClean="0"/>
              <a:t>Dependent variable: height of the plant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670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777</TotalTime>
  <Words>391</Words>
  <Application>Microsoft Macintosh PowerPoint</Application>
  <PresentationFormat>On-screen Show (4:3)</PresentationFormat>
  <Paragraphs>67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Breeze</vt:lpstr>
      <vt:lpstr>9/10/11                         Unit 1                                          Lesson 1 SWBAT make observations SWBAT distinguish between independent and dependent variables.</vt:lpstr>
      <vt:lpstr>Why is the scientific method important?</vt:lpstr>
      <vt:lpstr>Scientific Method</vt:lpstr>
      <vt:lpstr>Agenda</vt:lpstr>
      <vt:lpstr>Observations</vt:lpstr>
      <vt:lpstr>Definitions</vt:lpstr>
      <vt:lpstr>Definitions</vt:lpstr>
      <vt:lpstr>Example</vt:lpstr>
      <vt:lpstr>Example</vt:lpstr>
      <vt:lpstr>Example</vt:lpstr>
      <vt:lpstr> </vt:lpstr>
      <vt:lpstr>Example</vt:lpstr>
      <vt:lpstr>PowerPoint Presentation</vt:lpstr>
      <vt:lpstr>PowerPoint Presentation</vt:lpstr>
      <vt:lpstr>Homework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27</cp:revision>
  <dcterms:created xsi:type="dcterms:W3CDTF">2013-09-11T02:26:52Z</dcterms:created>
  <dcterms:modified xsi:type="dcterms:W3CDTF">2015-09-09T23:18:00Z</dcterms:modified>
</cp:coreProperties>
</file>