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4"/>
  </p:notesMasterIdLst>
  <p:sldIdLst>
    <p:sldId id="256" r:id="rId2"/>
    <p:sldId id="263" r:id="rId3"/>
    <p:sldId id="271" r:id="rId4"/>
    <p:sldId id="265" r:id="rId5"/>
    <p:sldId id="268" r:id="rId6"/>
    <p:sldId id="267" r:id="rId7"/>
    <p:sldId id="257" r:id="rId8"/>
    <p:sldId id="258" r:id="rId9"/>
    <p:sldId id="261" r:id="rId10"/>
    <p:sldId id="262" r:id="rId11"/>
    <p:sldId id="270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A9758-8484-0C4B-A645-39BCCB5E3EB7}" type="datetimeFigureOut">
              <a:rPr lang="en-US" smtClean="0"/>
              <a:t>9/10/15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2DD80-C9E8-EF42-8AF8-A80B53E7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1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next step after making observations is</a:t>
            </a:r>
            <a:r>
              <a:rPr lang="en-US" baseline="0" dirty="0" smtClean="0"/>
              <a:t> forming testable questions. A testable question is a question that can be answered by designing an experiment. Testable questions must have the format how does variable 1 affect variable 2. I’m sure you’re all heard of variables before but just to remind you, a variable is a factor that can be controlled and changed in an experiment.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507BD-C3C6-5C45-97A3-182D20C1BE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04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look at  an example. Right</a:t>
            </a:r>
            <a:r>
              <a:rPr lang="en-US" baseline="0" dirty="0" smtClean="0"/>
              <a:t> now on our planet we’re observing that CO</a:t>
            </a:r>
            <a:r>
              <a:rPr lang="en-US" baseline="-25000" dirty="0" smtClean="0"/>
              <a:t>2</a:t>
            </a:r>
            <a:r>
              <a:rPr lang="en-US" baseline="0" dirty="0" smtClean="0"/>
              <a:t>- carbon dioxide levels- are rising global temperatures are also rising. So one testable question would be how does the amount of CO</a:t>
            </a:r>
            <a:r>
              <a:rPr lang="en-US" baseline="-25000" dirty="0" smtClean="0"/>
              <a:t>2</a:t>
            </a:r>
            <a:r>
              <a:rPr lang="en-US" baseline="0" dirty="0" smtClean="0"/>
              <a:t> in the atmosphere affect global temperatures.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507BD-C3C6-5C45-97A3-182D20C1BE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00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look at another</a:t>
            </a:r>
            <a:r>
              <a:rPr lang="en-US" baseline="0" dirty="0" smtClean="0"/>
              <a:t> example. I</a:t>
            </a:r>
            <a:r>
              <a:rPr lang="en-US" dirty="0" smtClean="0"/>
              <a:t>s this a testable question? No, it’s not. Why not? It</a:t>
            </a:r>
            <a:r>
              <a:rPr lang="en-US" baseline="0" dirty="0" smtClean="0"/>
              <a:t> doe</a:t>
            </a:r>
            <a:r>
              <a:rPr lang="fr-FR" baseline="0" dirty="0" smtClean="0"/>
              <a:t>sn’</a:t>
            </a:r>
            <a:r>
              <a:rPr lang="en-US" baseline="0" dirty="0" smtClean="0"/>
              <a:t>t follow the format- we don’t want a question that gives us a yes or no answer. You can’t design an experiment that gives you a yes or no answer. For example, you might have one plant that grows a lot, and another plant that hardly grows at all. We want a question that allows us to give an explanation, not just a yes or no answer. We can change this question to how does fertilizer affect the height of a plant, which is a testable question.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507BD-C3C6-5C45-97A3-182D20C1BE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87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hypothesis is an explanation for an observation that can be tested. Another way to define it is an educated guess</a:t>
            </a:r>
            <a:r>
              <a:rPr lang="en-US" baseline="0" dirty="0" smtClean="0"/>
              <a:t> for some </a:t>
            </a:r>
            <a:r>
              <a:rPr lang="en-US" baseline="0" dirty="0" err="1" smtClean="0"/>
              <a:t>phenomenom</a:t>
            </a:r>
            <a:r>
              <a:rPr lang="en-US" baseline="0" dirty="0" smtClean="0"/>
              <a:t> that is unexplained.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2DD80-C9E8-EF42-8AF8-A80B53E7A8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02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Has anyone ever done an experiment where they grow bacteria?</a:t>
            </a:r>
          </a:p>
          <a:p>
            <a:r>
              <a:rPr lang="en-US" dirty="0" smtClean="0"/>
              <a:t> Usually they like warm, moist environments.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2DD80-C9E8-EF42-8AF8-A80B53E7A8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48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Say you conducted an experiment where and you expected to pull out a petri</a:t>
            </a:r>
            <a:r>
              <a:rPr lang="en-US" baseline="0" dirty="0" smtClean="0"/>
              <a:t> dish that looks like this. Instead, you pulled out a petri dish that looks like this. This is not bacteria- it is a mold, </a:t>
            </a:r>
            <a:r>
              <a:rPr lang="is-IS" dirty="0" smtClean="0"/>
              <a:t>Penicillium notatum,</a:t>
            </a:r>
            <a:r>
              <a:rPr lang="is-IS" baseline="0" dirty="0" smtClean="0"/>
              <a:t> or commonly known as penicillin. That’s what happened to A</a:t>
            </a:r>
            <a:r>
              <a:rPr lang="en-US" baseline="0" dirty="0" smtClean="0"/>
              <a:t>l</a:t>
            </a:r>
            <a:r>
              <a:rPr lang="is-IS" baseline="0" dirty="0" smtClean="0"/>
              <a:t>exander Fleming who pulled out a petri dish one day and instead of seeing bacteria, he saw this mold growing. So that spurred him to discover the first antibiotics.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2DD80-C9E8-EF42-8AF8-A80B53E7A8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53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How does the level of chlorine affect the color of </a:t>
            </a:r>
            <a:r>
              <a:rPr lang="en-US" smtClean="0"/>
              <a:t>the fish?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507BD-C3C6-5C45-97A3-182D20C1BE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99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3E80-7F45-294A-AB0B-B9FE14560579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3091-1F99-4843-8F0C-BF37B2D9A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3E80-7F45-294A-AB0B-B9FE14560579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3091-1F99-4843-8F0C-BF37B2D9A6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3E80-7F45-294A-AB0B-B9FE14560579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3091-1F99-4843-8F0C-BF37B2D9A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3E80-7F45-294A-AB0B-B9FE14560579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3091-1F99-4843-8F0C-BF37B2D9A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3E80-7F45-294A-AB0B-B9FE14560579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3091-1F99-4843-8F0C-BF37B2D9A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3E80-7F45-294A-AB0B-B9FE14560579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3091-1F99-4843-8F0C-BF37B2D9A6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3E80-7F45-294A-AB0B-B9FE14560579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3091-1F99-4843-8F0C-BF37B2D9A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3E80-7F45-294A-AB0B-B9FE14560579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3091-1F99-4843-8F0C-BF37B2D9A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3E80-7F45-294A-AB0B-B9FE14560579}" type="datetimeFigureOut">
              <a:rPr lang="en-US" smtClean="0"/>
              <a:t>9/10/15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3091-1F99-4843-8F0C-BF37B2D9A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3E80-7F45-294A-AB0B-B9FE14560579}" type="datetimeFigureOut">
              <a:rPr lang="en-US" smtClean="0"/>
              <a:t>9/10/15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3091-1F99-4843-8F0C-BF37B2D9A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3E80-7F45-294A-AB0B-B9FE14560579}" type="datetimeFigureOut">
              <a:rPr lang="en-US" smtClean="0"/>
              <a:t>9/10/15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3091-1F99-4843-8F0C-BF37B2D9A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3E80-7F45-294A-AB0B-B9FE14560579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53091-1F99-4843-8F0C-BF37B2D9A6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AEF3E80-7F45-294A-AB0B-B9FE14560579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C353091-1F99-4843-8F0C-BF37B2D9A6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4297"/>
            <a:ext cx="7772400" cy="960167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Unit </a:t>
            </a:r>
            <a:r>
              <a:rPr lang="en-US" sz="2800" dirty="0">
                <a:solidFill>
                  <a:srgbClr val="008000"/>
                </a:solidFill>
              </a:rPr>
              <a:t>1</a:t>
            </a:r>
            <a:r>
              <a:rPr lang="en-US" sz="2800" dirty="0" smtClean="0">
                <a:solidFill>
                  <a:srgbClr val="008000"/>
                </a:solidFill>
              </a:rPr>
              <a:t> lesson </a:t>
            </a:r>
            <a:r>
              <a:rPr lang="en-US" sz="2800" dirty="0">
                <a:solidFill>
                  <a:srgbClr val="008000"/>
                </a:solidFill>
              </a:rPr>
              <a:t>2</a:t>
            </a:r>
            <a:r>
              <a:rPr lang="en-US" sz="2800" dirty="0" smtClean="0">
                <a:solidFill>
                  <a:srgbClr val="008000"/>
                </a:solidFill>
              </a:rPr>
              <a:t>  9/</a:t>
            </a:r>
            <a:r>
              <a:rPr lang="en-US" sz="2800" dirty="0">
                <a:solidFill>
                  <a:srgbClr val="008000"/>
                </a:solidFill>
              </a:rPr>
              <a:t>8</a:t>
            </a:r>
            <a:r>
              <a:rPr lang="en-US" sz="2800" dirty="0" smtClean="0">
                <a:solidFill>
                  <a:srgbClr val="008000"/>
                </a:solidFill>
              </a:rPr>
              <a:t>/14</a:t>
            </a:r>
            <a:br>
              <a:rPr lang="en-US" sz="2800" dirty="0" smtClean="0">
                <a:solidFill>
                  <a:srgbClr val="008000"/>
                </a:solidFill>
              </a:rPr>
            </a:br>
            <a:r>
              <a:rPr lang="en-US" sz="2800" dirty="0" smtClean="0">
                <a:solidFill>
                  <a:srgbClr val="008000"/>
                </a:solidFill>
              </a:rPr>
              <a:t>Objective: SWBAT write testable questions and hypotheses.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77979"/>
            <a:ext cx="6400800" cy="3722154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8000"/>
                </a:solidFill>
              </a:rPr>
              <a:t>Do Now:</a:t>
            </a:r>
          </a:p>
          <a:p>
            <a:r>
              <a:rPr lang="en-US" sz="4400" dirty="0" smtClean="0">
                <a:solidFill>
                  <a:srgbClr val="008000"/>
                </a:solidFill>
              </a:rPr>
              <a:t>Think of a science experiment you have done in a previous class. What was your testable question and hypothesis?</a:t>
            </a:r>
            <a:endParaRPr lang="en-US" sz="4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602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Friday’s 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You are a biologist studying the habitat of turtles in a local pond. You notice that there is a greater amount of turtles in areas of the pond that have high levels of saturated oxygen.</a:t>
            </a:r>
          </a:p>
          <a:p>
            <a:pPr marL="0" indent="0">
              <a:buNone/>
            </a:pPr>
            <a:r>
              <a:rPr lang="en-US" sz="2800" dirty="0" smtClean="0"/>
              <a:t>Independent variable: high level of saturated oxygen</a:t>
            </a:r>
          </a:p>
          <a:p>
            <a:pPr marL="0" indent="0">
              <a:buNone/>
            </a:pPr>
            <a:r>
              <a:rPr lang="en-US" sz="2800" dirty="0" smtClean="0"/>
              <a:t>Dependent variable: amount of turtles</a:t>
            </a:r>
          </a:p>
        </p:txBody>
      </p:sp>
    </p:spTree>
    <p:extLst>
      <p:ext uri="{BB962C8B-B14F-4D97-AF65-F5344CB8AC3E}">
        <p14:creationId xmlns:p14="http://schemas.microsoft.com/office/powerpoint/2010/main" val="2100826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Complete testable questions and hypothesis for The Scientific method: Guided Notes.</a:t>
            </a:r>
          </a:p>
          <a:p>
            <a:r>
              <a:rPr lang="en-US" sz="4000" dirty="0" smtClean="0"/>
              <a:t>Complete Hypothesis and testable questions for back page of  </a:t>
            </a:r>
            <a:r>
              <a:rPr lang="en-US" sz="4000" b="1" u="sng" dirty="0"/>
              <a:t>Independent versus Dependent Variable Worksheet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82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7770983" cy="886270"/>
          </a:xfrm>
        </p:spPr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8" y="1186797"/>
            <a:ext cx="8399272" cy="49761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dirty="0" smtClean="0">
                <a:latin typeface="Times New Roman"/>
                <a:cs typeface="Times New Roman"/>
              </a:rPr>
              <a:t>Aaron has two fish tanks which both contain goldfish. He notices that the goldfish in tank 1 are orange while the goldfish in tank 2 are yellow. When the measured the chlorine levels in both fish tanks, he observed that the chlorine levels for tank 1were much higher than those for tank 2. </a:t>
            </a:r>
          </a:p>
          <a:p>
            <a:pPr marL="0" indent="0">
              <a:buNone/>
            </a:pPr>
            <a:r>
              <a:rPr lang="en-US" sz="3600" b="1" dirty="0" smtClean="0">
                <a:latin typeface="Times New Roman"/>
                <a:cs typeface="Times New Roman"/>
              </a:rPr>
              <a:t>Independent variable</a:t>
            </a:r>
          </a:p>
          <a:p>
            <a:pPr marL="0" indent="0">
              <a:buNone/>
            </a:pPr>
            <a:r>
              <a:rPr lang="en-US" sz="3600" b="1" dirty="0" smtClean="0">
                <a:latin typeface="Times New Roman"/>
                <a:cs typeface="Times New Roman"/>
              </a:rPr>
              <a:t>Dependent variable</a:t>
            </a:r>
            <a:endParaRPr lang="en-US" sz="3600" b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3400" b="1" dirty="0" smtClean="0">
                <a:latin typeface="Times New Roman"/>
                <a:cs typeface="Times New Roman"/>
              </a:rPr>
              <a:t>Testable question:</a:t>
            </a:r>
            <a:endParaRPr lang="en-US" sz="3400" b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3400" b="1" dirty="0" smtClean="0">
                <a:latin typeface="Times New Roman"/>
                <a:cs typeface="Times New Roman"/>
              </a:rPr>
              <a:t>Hypothesis:</a:t>
            </a:r>
          </a:p>
        </p:txBody>
      </p:sp>
    </p:spTree>
    <p:extLst>
      <p:ext uri="{BB962C8B-B14F-4D97-AF65-F5344CB8AC3E}">
        <p14:creationId xmlns:p14="http://schemas.microsoft.com/office/powerpoint/2010/main" val="1141334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Definitions</a:t>
            </a:r>
          </a:p>
          <a:p>
            <a:r>
              <a:rPr lang="en-US" sz="2800" dirty="0" smtClean="0"/>
              <a:t>Practice problems</a:t>
            </a:r>
          </a:p>
          <a:p>
            <a:r>
              <a:rPr lang="en-US" sz="2800" dirty="0" smtClean="0"/>
              <a:t>Independent practice</a:t>
            </a:r>
          </a:p>
          <a:p>
            <a:r>
              <a:rPr lang="en-US" sz="2800" dirty="0" smtClean="0"/>
              <a:t>Exit Ticket</a:t>
            </a:r>
          </a:p>
        </p:txBody>
      </p:sp>
    </p:spTree>
    <p:extLst>
      <p:ext uri="{BB962C8B-B14F-4D97-AF65-F5344CB8AC3E}">
        <p14:creationId xmlns:p14="http://schemas.microsoft.com/office/powerpoint/2010/main" val="2409868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You MUST have school supplies (binder +composition notebook) by Wed. Sept. 16</a:t>
            </a:r>
            <a:r>
              <a:rPr lang="en-US" sz="4000" baseline="30000" dirty="0" smtClean="0"/>
              <a:t>th</a:t>
            </a:r>
          </a:p>
          <a:p>
            <a:r>
              <a:rPr lang="en-US" sz="4000" dirty="0" smtClean="0"/>
              <a:t>Who can’t see the board??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89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Testable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5"/>
                </a:solidFill>
              </a:rPr>
              <a:t>A testable question is a question that can be answered by designing an experiment.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5"/>
                </a:solidFill>
              </a:rPr>
              <a:t>Format:</a:t>
            </a:r>
            <a:r>
              <a:rPr lang="en-US" sz="3600" u="sng" dirty="0" smtClean="0">
                <a:solidFill>
                  <a:schemeClr val="accent5"/>
                </a:solidFill>
              </a:rPr>
              <a:t> </a:t>
            </a:r>
            <a:r>
              <a:rPr lang="en-US" sz="3600" b="1" u="sng" dirty="0">
                <a:solidFill>
                  <a:schemeClr val="accent5"/>
                </a:solidFill>
              </a:rPr>
              <a:t>H</a:t>
            </a:r>
            <a:r>
              <a:rPr lang="en-US" sz="3600" b="1" u="sng" dirty="0" smtClean="0">
                <a:solidFill>
                  <a:schemeClr val="accent5"/>
                </a:solidFill>
              </a:rPr>
              <a:t>ow </a:t>
            </a:r>
            <a:r>
              <a:rPr lang="en-US" sz="3600" b="1" u="sng" dirty="0">
                <a:solidFill>
                  <a:schemeClr val="accent5"/>
                </a:solidFill>
              </a:rPr>
              <a:t>does</a:t>
            </a:r>
            <a:r>
              <a:rPr lang="en-US" sz="3600" u="sng" dirty="0">
                <a:solidFill>
                  <a:schemeClr val="accent5"/>
                </a:solidFill>
              </a:rPr>
              <a:t> </a:t>
            </a:r>
            <a:r>
              <a:rPr lang="en-US" sz="3600" dirty="0" smtClean="0">
                <a:solidFill>
                  <a:schemeClr val="accent5"/>
                </a:solidFill>
              </a:rPr>
              <a:t>independent variable </a:t>
            </a:r>
            <a:r>
              <a:rPr lang="en-US" sz="3600" b="1" u="sng" dirty="0">
                <a:solidFill>
                  <a:schemeClr val="accent5"/>
                </a:solidFill>
              </a:rPr>
              <a:t>affect</a:t>
            </a:r>
            <a:r>
              <a:rPr lang="en-US" sz="3600" dirty="0">
                <a:solidFill>
                  <a:schemeClr val="accent5"/>
                </a:solidFill>
              </a:rPr>
              <a:t> </a:t>
            </a:r>
            <a:r>
              <a:rPr lang="en-US" sz="3600" dirty="0" smtClean="0">
                <a:solidFill>
                  <a:schemeClr val="accent5"/>
                </a:solidFill>
              </a:rPr>
              <a:t>dependent variable?</a:t>
            </a:r>
            <a:endParaRPr lang="en-US" sz="3600" dirty="0">
              <a:solidFill>
                <a:schemeClr val="accent5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5535" y="4679798"/>
            <a:ext cx="2017705" cy="201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200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66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Observation</a:t>
            </a:r>
            <a:r>
              <a:rPr lang="en-US" sz="4000" dirty="0"/>
              <a:t>: </a:t>
            </a:r>
            <a:r>
              <a:rPr lang="en-US" sz="4000" dirty="0" smtClean="0"/>
              <a:t>The amount of CO</a:t>
            </a:r>
            <a:r>
              <a:rPr lang="en-US" sz="4000" baseline="-25000" dirty="0" smtClean="0"/>
              <a:t>2</a:t>
            </a:r>
            <a:r>
              <a:rPr lang="en-US" sz="4000" dirty="0"/>
              <a:t> </a:t>
            </a:r>
            <a:r>
              <a:rPr lang="en-US" sz="4000" dirty="0" smtClean="0"/>
              <a:t>is rising </a:t>
            </a:r>
            <a:r>
              <a:rPr lang="en-US" sz="4000" dirty="0"/>
              <a:t>and global temperatures are rising.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Independent variable: amount of CO2</a:t>
            </a:r>
          </a:p>
          <a:p>
            <a:pPr marL="0" indent="0">
              <a:buNone/>
            </a:pPr>
            <a:r>
              <a:rPr lang="en-US" sz="4000" dirty="0" smtClean="0"/>
              <a:t>Dependent variable: global temperatures</a:t>
            </a:r>
            <a:endParaRPr lang="en-US" sz="4000" dirty="0"/>
          </a:p>
          <a:p>
            <a:pPr marL="0" indent="0">
              <a:buNone/>
            </a:pPr>
            <a:r>
              <a:rPr lang="en-US" sz="4000" u="sng" dirty="0" smtClean="0">
                <a:solidFill>
                  <a:srgbClr val="008000"/>
                </a:solidFill>
              </a:rPr>
              <a:t>TQ: How does </a:t>
            </a:r>
            <a:r>
              <a:rPr lang="en-US" sz="4000" dirty="0" smtClean="0">
                <a:solidFill>
                  <a:srgbClr val="008000"/>
                </a:solidFill>
              </a:rPr>
              <a:t>the amount of CO</a:t>
            </a:r>
            <a:r>
              <a:rPr lang="en-US" sz="4000" baseline="-25000" dirty="0" smtClean="0">
                <a:solidFill>
                  <a:srgbClr val="008000"/>
                </a:solidFill>
              </a:rPr>
              <a:t>2</a:t>
            </a:r>
            <a:r>
              <a:rPr lang="en-US" sz="4000" dirty="0" smtClean="0">
                <a:solidFill>
                  <a:srgbClr val="008000"/>
                </a:solidFill>
              </a:rPr>
              <a:t> in the atmosphere </a:t>
            </a:r>
            <a:r>
              <a:rPr lang="en-US" sz="4000" u="sng" dirty="0" smtClean="0">
                <a:solidFill>
                  <a:srgbClr val="008000"/>
                </a:solidFill>
              </a:rPr>
              <a:t>affect</a:t>
            </a:r>
            <a:r>
              <a:rPr lang="en-US" sz="4000" dirty="0" smtClean="0">
                <a:solidFill>
                  <a:srgbClr val="008000"/>
                </a:solidFill>
              </a:rPr>
              <a:t> global temperatures?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78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107576"/>
            <a:ext cx="7742011" cy="1017281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52281"/>
            <a:ext cx="8961299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Observation: Plants that have fertilizer in the soil are on average taller than plants without fertilizer.</a:t>
            </a:r>
          </a:p>
          <a:p>
            <a:r>
              <a:rPr lang="en-US" sz="2800" dirty="0" smtClean="0"/>
              <a:t>Variables: fertilizer and height of plant</a:t>
            </a:r>
          </a:p>
          <a:p>
            <a:r>
              <a:rPr lang="en-US" sz="2800" dirty="0" smtClean="0"/>
              <a:t>TQ: Does fertilizer make plants grow taller?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TQ: How does fertilizer affect the height of a plant?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26153" y="3209515"/>
            <a:ext cx="2491912" cy="9187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437642" y="3209515"/>
            <a:ext cx="2491913" cy="9187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9387" y="5062103"/>
            <a:ext cx="2491912" cy="179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337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Hypothesis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413296" cy="5257799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An explanation for an observation that can be tested.</a:t>
            </a:r>
          </a:p>
          <a:p>
            <a:r>
              <a:rPr lang="en-US" sz="3200" dirty="0" smtClean="0">
                <a:solidFill>
                  <a:srgbClr val="008000"/>
                </a:solidFill>
              </a:rPr>
              <a:t>Key points:</a:t>
            </a:r>
          </a:p>
          <a:p>
            <a:pPr lvl="1"/>
            <a:r>
              <a:rPr lang="en-US" sz="3200" dirty="0" smtClean="0">
                <a:solidFill>
                  <a:srgbClr val="008000"/>
                </a:solidFill>
              </a:rPr>
              <a:t>Gives the purpose of the research</a:t>
            </a:r>
          </a:p>
          <a:p>
            <a:pPr lvl="1"/>
            <a:r>
              <a:rPr lang="en-US" sz="3200" dirty="0">
                <a:solidFill>
                  <a:srgbClr val="008000"/>
                </a:solidFill>
              </a:rPr>
              <a:t>F</a:t>
            </a:r>
            <a:r>
              <a:rPr lang="en-US" sz="3200" dirty="0" smtClean="0">
                <a:solidFill>
                  <a:srgbClr val="008000"/>
                </a:solidFill>
              </a:rPr>
              <a:t>ollows the format: </a:t>
            </a:r>
            <a:r>
              <a:rPr lang="en-US" sz="3200" i="1" dirty="0" smtClean="0">
                <a:solidFill>
                  <a:srgbClr val="008000"/>
                </a:solidFill>
              </a:rPr>
              <a:t>if independent variable</a:t>
            </a:r>
            <a:r>
              <a:rPr lang="en-US" sz="3200" dirty="0" smtClean="0">
                <a:solidFill>
                  <a:srgbClr val="008000"/>
                </a:solidFill>
              </a:rPr>
              <a:t> _________</a:t>
            </a:r>
            <a:r>
              <a:rPr lang="en-US" sz="3200" i="1" dirty="0" smtClean="0">
                <a:solidFill>
                  <a:srgbClr val="008000"/>
                </a:solidFill>
              </a:rPr>
              <a:t>then dependent  variable _____________ because _____________</a:t>
            </a:r>
            <a:r>
              <a:rPr lang="en-US" sz="3200" dirty="0" smtClean="0">
                <a:solidFill>
                  <a:srgbClr val="008000"/>
                </a:solidFill>
              </a:rPr>
              <a:t>.</a:t>
            </a:r>
            <a:endParaRPr lang="en-US" sz="3200" i="1" u="sng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369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bacterial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20229" cy="4949371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How is bacterial growth affected by temperature?</a:t>
            </a:r>
          </a:p>
          <a:p>
            <a:r>
              <a:rPr lang="en-US" sz="3200" dirty="0" smtClean="0"/>
              <a:t>Observation: Bacteria grows more rapidly at higher temperatures</a:t>
            </a:r>
          </a:p>
          <a:p>
            <a:r>
              <a:rPr lang="en-US" sz="3200" dirty="0" smtClean="0"/>
              <a:t>Hypothesis: If the temperature increases, then the rate at which bacteria grows will increase because bacteria grows more rapidly at higher temperature</a:t>
            </a:r>
            <a:endParaRPr lang="en-US" sz="32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rc_mi" descr="http://static.ddmcdn.com/gif/bacteria-communicate-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896" y="1845163"/>
            <a:ext cx="2867496" cy="18200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694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F5B03"/>
                </a:solidFill>
              </a:rPr>
              <a:t>Why are hypotheses important? </a:t>
            </a:r>
            <a:endParaRPr lang="en-US" dirty="0">
              <a:solidFill>
                <a:srgbClr val="3F5B0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They can be tested</a:t>
            </a:r>
          </a:p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They can be disproved </a:t>
            </a:r>
          </a:p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They lead to further experimentation!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enicillin mould, courtesy of the Wellcome Library, Lond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651" y="4600189"/>
            <a:ext cx="2198968" cy="2124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rc_mi" descr="http://static.ddmcdn.com/gif/bacteria-communicate-1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345" y="4904846"/>
            <a:ext cx="2867496" cy="18200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3840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310</TotalTime>
  <Words>825</Words>
  <Application>Microsoft Macintosh PowerPoint</Application>
  <PresentationFormat>On-screen Show (4:3)</PresentationFormat>
  <Paragraphs>70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Unit 1 lesson 2  9/8/14 Objective: SWBAT write testable questions and hypotheses.</vt:lpstr>
      <vt:lpstr>Agenda</vt:lpstr>
      <vt:lpstr>Reminder!</vt:lpstr>
      <vt:lpstr>Testable Questions</vt:lpstr>
      <vt:lpstr>Example:</vt:lpstr>
      <vt:lpstr>Example</vt:lpstr>
      <vt:lpstr>Hypothesis</vt:lpstr>
      <vt:lpstr>Example: bacterial growth</vt:lpstr>
      <vt:lpstr>Why are hypotheses important? </vt:lpstr>
      <vt:lpstr> Friday’s Exit Ticket</vt:lpstr>
      <vt:lpstr>Homework</vt:lpstr>
      <vt:lpstr>Exit ticket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lesson 2 Objective: SWBAT write hypotheses</dc:title>
  <dc:creator>Kayla McDaniel</dc:creator>
  <cp:lastModifiedBy>Kayla McDaniel</cp:lastModifiedBy>
  <cp:revision>44</cp:revision>
  <dcterms:created xsi:type="dcterms:W3CDTF">2013-09-10T02:01:28Z</dcterms:created>
  <dcterms:modified xsi:type="dcterms:W3CDTF">2015-09-10T20:17:21Z</dcterms:modified>
</cp:coreProperties>
</file>