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85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63401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cxnSp>
        <p:nvCxnSpPr>
          <p:cNvPr id="12" name="Shape 12"/>
          <p:cNvCxnSpPr/>
          <p:nvPr/>
        </p:nvCxnSpPr>
        <p:spPr>
          <a:xfrm>
            <a:off x="733218" y="2235350"/>
            <a:ext cx="385199" cy="0"/>
          </a:xfrm>
          <a:prstGeom prst="straightConnector1">
            <a:avLst/>
          </a:prstGeom>
          <a:noFill/>
          <a:ln w="28575" cap="flat" cmpd="sng">
            <a:solidFill>
              <a:schemeClr val="dk1"/>
            </a:solidFill>
            <a:prstDash val="solid"/>
            <a:round/>
            <a:headEnd type="none" w="med" len="med"/>
            <a:tailEnd type="none" w="med" len="med"/>
          </a:ln>
        </p:spPr>
      </p:cxnSp>
      <p:sp>
        <p:nvSpPr>
          <p:cNvPr id="13" name="Shape 13"/>
          <p:cNvSpPr txBox="1">
            <a:spLocks noGrp="1"/>
          </p:cNvSpPr>
          <p:nvPr>
            <p:ph type="ctrTitle"/>
          </p:nvPr>
        </p:nvSpPr>
        <p:spPr>
          <a:xfrm>
            <a:off x="630600" y="136800"/>
            <a:ext cx="7893000" cy="1853700"/>
          </a:xfrm>
          <a:prstGeom prst="rect">
            <a:avLst/>
          </a:prstGeom>
        </p:spPr>
        <p:txBody>
          <a:bodyPr lIns="91425" tIns="91425" rIns="91425" bIns="91425" anchor="b" anchorCtr="0"/>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a:endParaRPr/>
          </a:p>
        </p:txBody>
      </p:sp>
      <p:sp>
        <p:nvSpPr>
          <p:cNvPr id="14" name="Shape 14"/>
          <p:cNvSpPr txBox="1">
            <a:spLocks noGrp="1"/>
          </p:cNvSpPr>
          <p:nvPr>
            <p:ph type="subTitle" idx="1"/>
          </p:nvPr>
        </p:nvSpPr>
        <p:spPr>
          <a:xfrm>
            <a:off x="630600" y="889200"/>
            <a:ext cx="4580400" cy="3613199"/>
          </a:xfrm>
          <a:prstGeom prst="rect">
            <a:avLst/>
          </a:prstGeom>
        </p:spPr>
        <p:txBody>
          <a:bodyPr lIns="91425" tIns="91425" rIns="91425" bIns="91425" anchor="b" anchorCtr="0"/>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title"/>
          </p:nvPr>
        </p:nvSpPr>
        <p:spPr>
          <a:xfrm>
            <a:off x="586725" y="1353787"/>
            <a:ext cx="7970699" cy="1538399"/>
          </a:xfrm>
          <a:prstGeom prst="rect">
            <a:avLst/>
          </a:prstGeom>
        </p:spPr>
        <p:txBody>
          <a:bodyPr lIns="91425" tIns="91425" rIns="91425" bIns="91425" anchor="ctr" anchorCtr="0"/>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a:endParaRPr/>
          </a:p>
        </p:txBody>
      </p:sp>
      <p:sp>
        <p:nvSpPr>
          <p:cNvPr id="60" name="Shape 60"/>
          <p:cNvSpPr txBox="1">
            <a:spLocks noGrp="1"/>
          </p:cNvSpPr>
          <p:nvPr>
            <p:ph type="body" idx="1"/>
          </p:nvPr>
        </p:nvSpPr>
        <p:spPr>
          <a:xfrm>
            <a:off x="586725" y="2968387"/>
            <a:ext cx="79706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1" name="Shape 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6"/>
        <p:cNvGrpSpPr/>
        <p:nvPr/>
      </p:nvGrpSpPr>
      <p:grpSpPr>
        <a:xfrm>
          <a:off x="0" y="0"/>
          <a:ext cx="0" cy="0"/>
          <a:chOff x="0" y="0"/>
          <a:chExt cx="0" cy="0"/>
        </a:xfrm>
      </p:grpSpPr>
      <p:sp>
        <p:nvSpPr>
          <p:cNvPr id="17" name="Shape 17"/>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title"/>
          </p:nvPr>
        </p:nvSpPr>
        <p:spPr>
          <a:xfrm>
            <a:off x="509550" y="1921350"/>
            <a:ext cx="8124900" cy="130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cxnSp>
        <p:nvCxnSpPr>
          <p:cNvPr id="23" name="Shape 23"/>
          <p:cNvCxnSpPr/>
          <p:nvPr/>
        </p:nvCxnSpPr>
        <p:spPr>
          <a:xfrm>
            <a:off x="419425" y="1154194"/>
            <a:ext cx="385199" cy="0"/>
          </a:xfrm>
          <a:prstGeom prst="straightConnector1">
            <a:avLst/>
          </a:prstGeom>
          <a:noFill/>
          <a:ln w="28575" cap="flat" cmpd="sng">
            <a:solidFill>
              <a:schemeClr val="dk1"/>
            </a:solidFill>
            <a:prstDash val="solid"/>
            <a:round/>
            <a:headEnd type="none" w="med" len="med"/>
            <a:tailEnd type="none" w="med" len="med"/>
          </a:ln>
        </p:spPr>
      </p:cxnSp>
      <p:sp>
        <p:nvSpPr>
          <p:cNvPr id="24" name="Shape 24"/>
          <p:cNvSpPr txBox="1">
            <a:spLocks noGrp="1"/>
          </p:cNvSpPr>
          <p:nvPr>
            <p:ph type="title"/>
          </p:nvPr>
        </p:nvSpPr>
        <p:spPr>
          <a:xfrm>
            <a:off x="311700" y="372725"/>
            <a:ext cx="8520599"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417800"/>
            <a:ext cx="8520599" cy="3150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419425" y="1154194"/>
            <a:ext cx="385199" cy="0"/>
          </a:xfrm>
          <a:prstGeom prst="straightConnector1">
            <a:avLst/>
          </a:prstGeom>
          <a:noFill/>
          <a:ln w="28575" cap="flat" cmpd="sng">
            <a:solidFill>
              <a:schemeClr val="dk1"/>
            </a:solidFill>
            <a:prstDash val="solid"/>
            <a:round/>
            <a:headEnd type="none" w="med" len="med"/>
            <a:tailEnd type="none" w="med" len="med"/>
          </a:ln>
        </p:spPr>
      </p:cxnSp>
      <p:sp>
        <p:nvSpPr>
          <p:cNvPr id="29" name="Shape 29"/>
          <p:cNvSpPr txBox="1">
            <a:spLocks noGrp="1"/>
          </p:cNvSpPr>
          <p:nvPr>
            <p:ph type="title"/>
          </p:nvPr>
        </p:nvSpPr>
        <p:spPr>
          <a:xfrm>
            <a:off x="311700" y="372725"/>
            <a:ext cx="8520599"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417950"/>
            <a:ext cx="3999899"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417950"/>
            <a:ext cx="3999899"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372725"/>
            <a:ext cx="8520599"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cxnSp>
        <p:nvCxnSpPr>
          <p:cNvPr id="37" name="Shape 37"/>
          <p:cNvCxnSpPr/>
          <p:nvPr/>
        </p:nvCxnSpPr>
        <p:spPr>
          <a:xfrm>
            <a:off x="411043" y="1417772"/>
            <a:ext cx="385199" cy="0"/>
          </a:xfrm>
          <a:prstGeom prst="straightConnector1">
            <a:avLst/>
          </a:prstGeom>
          <a:noFill/>
          <a:ln w="28575" cap="flat" cmpd="sng">
            <a:solidFill>
              <a:schemeClr val="dk1"/>
            </a:solidFill>
            <a:prstDash val="solid"/>
            <a:round/>
            <a:headEnd type="none" w="med" len="med"/>
            <a:tailEnd type="none" w="med" len="med"/>
          </a:ln>
        </p:spPr>
      </p:cxnSp>
      <p:sp>
        <p:nvSpPr>
          <p:cNvPr id="38" name="Shape 38"/>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9" name="Shape 39"/>
          <p:cNvSpPr txBox="1">
            <a:spLocks noGrp="1"/>
          </p:cNvSpPr>
          <p:nvPr>
            <p:ph type="body" idx="1"/>
          </p:nvPr>
        </p:nvSpPr>
        <p:spPr>
          <a:xfrm>
            <a:off x="311700" y="1640350"/>
            <a:ext cx="2807999" cy="2928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100"/>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8" name="Shape 4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084625"/>
            <a:ext cx="4045199" cy="17070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845200"/>
            <a:ext cx="4045199" cy="1421699"/>
          </a:xfrm>
          <a:prstGeom prst="rect">
            <a:avLst/>
          </a:prstGeom>
        </p:spPr>
        <p:txBody>
          <a:bodyPr lIns="91425" tIns="91425" rIns="91425" bIns="91425" anchor="t" anchorCtr="0"/>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725"/>
            <a:ext cx="8520599" cy="6450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417800"/>
            <a:ext cx="8520599" cy="3150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endParaRPr lang="en" sz="1000">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hyperlink" Target="http://dailycaller.com/2015/08/21/the-daily-caller-proudly-presents-the-dumbest-college-courses-for-2015/" TargetMode="External"/><Relationship Id="rId4" Type="http://schemas.openxmlformats.org/officeDocument/2006/relationships/hyperlink" Target="http://www.cnn.com/2013/07/17/world/asia/japan-earthquake---tsunami-fast-facts/" TargetMode="External"/><Relationship Id="rId5" Type="http://schemas.openxmlformats.org/officeDocument/2006/relationships/hyperlink" Target="http://www.independent.co.uk/news/world/asia/the-explosive-truth-behind-fukushimas-meltdown-2338819.html" TargetMode="External"/><Relationship Id="rId6" Type="http://schemas.openxmlformats.org/officeDocument/2006/relationships/hyperlink" Target="http://www.telegraph.co.uk/news/worldnews/asia/japan/8431209/Japan-earthquake-and-tsunami-list-of-impacts-of-disaster.html" TargetMode="External"/><Relationship Id="rId7" Type="http://schemas.openxmlformats.org/officeDocument/2006/relationships/hyperlink" Target="http://www.world-nuclear.org/info/safety-and-security/safety-of-plants/fukushima-accident/" TargetMode="External"/><Relationship Id="rId8" Type="http://schemas.openxmlformats.org/officeDocument/2006/relationships/hyperlink" Target="http://www.bbc.com/news/world-asia-20150364" TargetMode="External"/><Relationship Id="rId9" Type="http://schemas.openxmlformats.org/officeDocument/2006/relationships/hyperlink" Target="http://wamc.org/post/ecological-impacts-japanese-tsunami%23stream/0" TargetMode="External"/><Relationship Id="rId10" Type="http://schemas.openxmlformats.org/officeDocument/2006/relationships/hyperlink" Target="http://earthsky.org/earth/the-march-2011-tsunami-toll-on-wildlife-at-the-midway-atoll"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30600" y="136800"/>
            <a:ext cx="7893000" cy="1853700"/>
          </a:xfrm>
          <a:prstGeom prst="rect">
            <a:avLst/>
          </a:prstGeom>
        </p:spPr>
        <p:txBody>
          <a:bodyPr lIns="91425" tIns="91425" rIns="91425" bIns="91425" anchor="b" anchorCtr="0">
            <a:noAutofit/>
          </a:bodyPr>
          <a:lstStyle/>
          <a:p>
            <a:pPr lvl="0">
              <a:spcBef>
                <a:spcPts val="0"/>
              </a:spcBef>
              <a:buNone/>
            </a:pPr>
            <a:r>
              <a:rPr lang="en"/>
              <a:t>2011 Japan Tsunami</a:t>
            </a:r>
          </a:p>
        </p:txBody>
      </p:sp>
      <p:sp>
        <p:nvSpPr>
          <p:cNvPr id="69" name="Shape 69"/>
          <p:cNvSpPr txBox="1">
            <a:spLocks noGrp="1"/>
          </p:cNvSpPr>
          <p:nvPr>
            <p:ph type="subTitle" idx="1"/>
          </p:nvPr>
        </p:nvSpPr>
        <p:spPr>
          <a:xfrm>
            <a:off x="630600" y="889200"/>
            <a:ext cx="4580400" cy="3613199"/>
          </a:xfrm>
          <a:prstGeom prst="rect">
            <a:avLst/>
          </a:prstGeom>
        </p:spPr>
        <p:txBody>
          <a:bodyPr lIns="91425" tIns="91425" rIns="91425" bIns="91425" anchor="b" anchorCtr="0">
            <a:noAutofit/>
          </a:bodyPr>
          <a:lstStyle/>
          <a:p>
            <a:pPr lvl="0">
              <a:spcBef>
                <a:spcPts val="0"/>
              </a:spcBef>
              <a:buNone/>
            </a:pPr>
            <a:r>
              <a:rPr lang="en"/>
              <a:t>By: Cynthia Crichlow</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t>Bibliography </a:t>
            </a:r>
          </a:p>
        </p:txBody>
      </p:sp>
      <p:sp>
        <p:nvSpPr>
          <p:cNvPr id="135" name="Shape 135"/>
          <p:cNvSpPr txBox="1">
            <a:spLocks noGrp="1"/>
          </p:cNvSpPr>
          <p:nvPr>
            <p:ph type="body" idx="1"/>
          </p:nvPr>
        </p:nvSpPr>
        <p:spPr>
          <a:xfrm>
            <a:off x="311700" y="1417800"/>
            <a:ext cx="8520599" cy="3150900"/>
          </a:xfrm>
          <a:prstGeom prst="rect">
            <a:avLst/>
          </a:prstGeom>
        </p:spPr>
        <p:txBody>
          <a:bodyPr lIns="91425" tIns="91425" rIns="91425" bIns="91425" anchor="t" anchorCtr="0">
            <a:noAutofit/>
          </a:bodyPr>
          <a:lstStyle/>
          <a:p>
            <a:pPr lvl="0" rtl="0">
              <a:spcBef>
                <a:spcPts val="0"/>
              </a:spcBef>
              <a:buNone/>
            </a:pPr>
            <a:r>
              <a:rPr lang="en" sz="1200" u="sng">
                <a:solidFill>
                  <a:schemeClr val="hlink"/>
                </a:solidFill>
                <a:hlinkClick r:id="rId3"/>
              </a:rPr>
              <a:t>http://dailycaller.com/2015/08/21/the-daily-caller-proudly-presents-the-dumbest-college-courses-for-2015/</a:t>
            </a:r>
          </a:p>
          <a:p>
            <a:pPr lvl="0" rtl="0">
              <a:spcBef>
                <a:spcPts val="0"/>
              </a:spcBef>
              <a:buNone/>
            </a:pPr>
            <a:r>
              <a:rPr lang="en" sz="1200" u="sng">
                <a:solidFill>
                  <a:schemeClr val="hlink"/>
                </a:solidFill>
                <a:hlinkClick r:id="rId4"/>
              </a:rPr>
              <a:t>http://www.cnn.com/2013/07/17/world/asia/japan-earthquake---tsunami-fast-facts/</a:t>
            </a:r>
          </a:p>
          <a:p>
            <a:pPr lvl="0" rtl="0">
              <a:spcBef>
                <a:spcPts val="0"/>
              </a:spcBef>
              <a:buNone/>
            </a:pPr>
            <a:r>
              <a:rPr lang="en" sz="1200" u="sng">
                <a:solidFill>
                  <a:schemeClr val="hlink"/>
                </a:solidFill>
                <a:hlinkClick r:id="rId5"/>
              </a:rPr>
              <a:t>http://www.independent.co.uk/news/world/asia/the-explosive-truth-behind-fukushimas-meltdown-2338819.html</a:t>
            </a:r>
          </a:p>
          <a:p>
            <a:pPr lvl="0" rtl="0">
              <a:spcBef>
                <a:spcPts val="0"/>
              </a:spcBef>
              <a:buNone/>
            </a:pPr>
            <a:r>
              <a:rPr lang="en" sz="1200" u="sng">
                <a:solidFill>
                  <a:schemeClr val="hlink"/>
                </a:solidFill>
                <a:hlinkClick r:id="rId6"/>
              </a:rPr>
              <a:t>http://www.telegraph.co.uk/news/worldnews/asia/japan/8431209/Japan-earthquake-and-tsunami-list-of-impacts-of-disaster.html</a:t>
            </a:r>
          </a:p>
          <a:p>
            <a:pPr lvl="0" rtl="0">
              <a:spcBef>
                <a:spcPts val="0"/>
              </a:spcBef>
              <a:buNone/>
            </a:pPr>
            <a:r>
              <a:rPr lang="en" sz="1200" u="sng">
                <a:solidFill>
                  <a:schemeClr val="hlink"/>
                </a:solidFill>
                <a:hlinkClick r:id="rId7"/>
              </a:rPr>
              <a:t>http://www.world-nuclear.org/info/safety-and-security/safety-of-plants/fukushima-accident/</a:t>
            </a:r>
          </a:p>
          <a:p>
            <a:pPr lvl="0" rtl="0">
              <a:spcBef>
                <a:spcPts val="0"/>
              </a:spcBef>
              <a:buNone/>
            </a:pPr>
            <a:r>
              <a:rPr lang="en" sz="1200" u="sng">
                <a:solidFill>
                  <a:schemeClr val="hlink"/>
                </a:solidFill>
                <a:hlinkClick r:id="rId8"/>
              </a:rPr>
              <a:t>http://www.bbc.com/news/world-asia-20150364</a:t>
            </a:r>
          </a:p>
          <a:p>
            <a:pPr lvl="0" rtl="0">
              <a:spcBef>
                <a:spcPts val="0"/>
              </a:spcBef>
              <a:buNone/>
            </a:pPr>
            <a:r>
              <a:rPr lang="en" sz="1200" u="sng">
                <a:solidFill>
                  <a:schemeClr val="hlink"/>
                </a:solidFill>
                <a:hlinkClick r:id="rId9"/>
              </a:rPr>
              <a:t>http://wamc.org/post/ecological-impacts-japanese-tsunami#stream/0</a:t>
            </a:r>
          </a:p>
          <a:p>
            <a:pPr lvl="0" rtl="0">
              <a:spcBef>
                <a:spcPts val="0"/>
              </a:spcBef>
              <a:buNone/>
            </a:pPr>
            <a:r>
              <a:rPr lang="en" sz="1200" u="sng">
                <a:solidFill>
                  <a:schemeClr val="hlink"/>
                </a:solidFill>
                <a:hlinkClick r:id="rId10"/>
              </a:rPr>
              <a:t>http://earthsky.org/earth/the-march-2011-tsunami-toll-on-wildlife-at-the-midway-atoll</a:t>
            </a:r>
          </a:p>
          <a:p>
            <a:pPr lvl="0" rtl="0">
              <a:spcBef>
                <a:spcPts val="0"/>
              </a:spcBef>
              <a:buNone/>
            </a:pPr>
            <a:endParaRPr sz="1200"/>
          </a:p>
          <a:p>
            <a:pPr lvl="0" rtl="0">
              <a:spcBef>
                <a:spcPts val="0"/>
              </a:spcBef>
              <a:buNone/>
            </a:pPr>
            <a:endParaRPr sz="1200"/>
          </a:p>
          <a:p>
            <a:pPr lvl="0" rtl="0">
              <a:spcBef>
                <a:spcPts val="0"/>
              </a:spcBef>
              <a:buNone/>
            </a:pPr>
            <a:endParaRPr sz="1200"/>
          </a:p>
          <a:p>
            <a:pPr lvl="0" rtl="0">
              <a:spcBef>
                <a:spcPts val="0"/>
              </a:spcBef>
              <a:buNone/>
            </a:pPr>
            <a:endParaRPr sz="1200"/>
          </a:p>
          <a:p>
            <a:pPr lvl="0" rtl="0">
              <a:spcBef>
                <a:spcPts val="0"/>
              </a:spcBef>
              <a:buNone/>
            </a:pPr>
            <a:endParaRPr sz="1200"/>
          </a:p>
          <a:p>
            <a:pPr lvl="0" rtl="0">
              <a:spcBef>
                <a:spcPts val="0"/>
              </a:spcBef>
              <a:buNone/>
            </a:pPr>
            <a:endParaRPr/>
          </a:p>
          <a:p>
            <a:pPr lvl="0" rtl="0">
              <a:spcBef>
                <a:spcPts val="0"/>
              </a:spcBef>
              <a:buNone/>
            </a:pPr>
            <a:endParaRPr/>
          </a:p>
          <a:p>
            <a:pPr lvl="0">
              <a:spcBef>
                <a:spcPts val="0"/>
              </a:spcBef>
              <a:buNone/>
            </a:pPr>
            <a:endParaRPr/>
          </a:p>
        </p:txBody>
      </p:sp>
      <p:cxnSp>
        <p:nvCxnSpPr>
          <p:cNvPr id="136" name="Shape 136"/>
          <p:cNvCxnSpPr/>
          <p:nvPr/>
        </p:nvCxnSpPr>
        <p:spPr>
          <a:xfrm>
            <a:off x="315150" y="213850"/>
            <a:ext cx="416399" cy="114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630600" y="136800"/>
            <a:ext cx="7893000" cy="639900"/>
          </a:xfrm>
          <a:prstGeom prst="rect">
            <a:avLst/>
          </a:prstGeom>
        </p:spPr>
        <p:txBody>
          <a:bodyPr lIns="91425" tIns="91425" rIns="91425" bIns="91425" anchor="b" anchorCtr="0">
            <a:noAutofit/>
          </a:bodyPr>
          <a:lstStyle/>
          <a:p>
            <a:pPr lvl="0">
              <a:spcBef>
                <a:spcPts val="0"/>
              </a:spcBef>
              <a:buNone/>
            </a:pPr>
            <a:r>
              <a:rPr lang="en" sz="3000"/>
              <a:t>What Happened?</a:t>
            </a:r>
          </a:p>
        </p:txBody>
      </p:sp>
      <p:sp>
        <p:nvSpPr>
          <p:cNvPr id="75" name="Shape 75"/>
          <p:cNvSpPr txBox="1">
            <a:spLocks noGrp="1"/>
          </p:cNvSpPr>
          <p:nvPr>
            <p:ph type="subTitle" idx="1"/>
          </p:nvPr>
        </p:nvSpPr>
        <p:spPr>
          <a:xfrm>
            <a:off x="675625" y="3610150"/>
            <a:ext cx="3938999" cy="1330799"/>
          </a:xfrm>
          <a:prstGeom prst="rect">
            <a:avLst/>
          </a:prstGeom>
        </p:spPr>
        <p:txBody>
          <a:bodyPr lIns="91425" tIns="91425" rIns="91425" bIns="91425" anchor="b" anchorCtr="0">
            <a:noAutofit/>
          </a:bodyPr>
          <a:lstStyle/>
          <a:p>
            <a:pPr marL="0" lvl="0" indent="0" rtl="0">
              <a:spcBef>
                <a:spcPts val="0"/>
              </a:spcBef>
              <a:buNone/>
            </a:pPr>
            <a:endParaRPr sz="1500"/>
          </a:p>
          <a:p>
            <a:pPr marL="0" lvl="0" indent="0" rtl="0">
              <a:spcBef>
                <a:spcPts val="0"/>
              </a:spcBef>
              <a:buNone/>
            </a:pPr>
            <a:r>
              <a:rPr lang="en" sz="1500"/>
              <a:t>Eastern Japan</a:t>
            </a:r>
          </a:p>
          <a:p>
            <a:pPr marL="0" lvl="0" indent="0" rtl="0">
              <a:spcBef>
                <a:spcPts val="0"/>
              </a:spcBef>
              <a:buNone/>
            </a:pPr>
            <a:r>
              <a:rPr lang="en" sz="1500"/>
              <a:t>On March 11th, 2011 at around 2:46pm an 9.0 earthquake led to a tsunami with 30ft waves</a:t>
            </a:r>
          </a:p>
          <a:p>
            <a:pPr marL="0" lvl="0" indent="0" rtl="0">
              <a:spcBef>
                <a:spcPts val="0"/>
              </a:spcBef>
              <a:buNone/>
            </a:pPr>
            <a:r>
              <a:rPr lang="en" sz="1500"/>
              <a:t>Caused the destruction of coastal areas in Japan.</a:t>
            </a:r>
          </a:p>
          <a:p>
            <a:pPr marL="0" lvl="0" indent="0" rtl="0">
              <a:spcBef>
                <a:spcPts val="0"/>
              </a:spcBef>
              <a:buNone/>
            </a:pPr>
            <a:r>
              <a:rPr lang="en" sz="1500"/>
              <a:t>Caused the death of almost 16,000 people (as of October 2015)</a:t>
            </a:r>
          </a:p>
          <a:p>
            <a:pPr marL="0" lvl="0" indent="0" rtl="0">
              <a:spcBef>
                <a:spcPts val="0"/>
              </a:spcBef>
              <a:buNone/>
            </a:pPr>
            <a:r>
              <a:rPr lang="en" sz="1500"/>
              <a:t>5 tons of debris was washed away most of it sank, only 30% floated (1.5 million tons) “non radioactive”</a:t>
            </a:r>
          </a:p>
          <a:p>
            <a:pPr marL="0" lvl="0" indent="0" rtl="0">
              <a:spcBef>
                <a:spcPts val="0"/>
              </a:spcBef>
              <a:buNone/>
            </a:pPr>
            <a:endParaRPr/>
          </a:p>
        </p:txBody>
      </p:sp>
      <p:pic>
        <p:nvPicPr>
          <p:cNvPr id="76" name="Shape 76"/>
          <p:cNvPicPr preferRelativeResize="0"/>
          <p:nvPr/>
        </p:nvPicPr>
        <p:blipFill>
          <a:blip r:embed="rId3">
            <a:alphaModFix/>
          </a:blip>
          <a:stretch>
            <a:fillRect/>
          </a:stretch>
        </p:blipFill>
        <p:spPr>
          <a:xfrm>
            <a:off x="5619650" y="45025"/>
            <a:ext cx="3524350" cy="2349575"/>
          </a:xfrm>
          <a:prstGeom prst="rect">
            <a:avLst/>
          </a:prstGeom>
          <a:noFill/>
          <a:ln>
            <a:noFill/>
          </a:ln>
        </p:spPr>
      </p:pic>
      <p:pic>
        <p:nvPicPr>
          <p:cNvPr id="77" name="Shape 77"/>
          <p:cNvPicPr preferRelativeResize="0"/>
          <p:nvPr/>
        </p:nvPicPr>
        <p:blipFill>
          <a:blip r:embed="rId4">
            <a:alphaModFix/>
          </a:blip>
          <a:stretch>
            <a:fillRect/>
          </a:stretch>
        </p:blipFill>
        <p:spPr>
          <a:xfrm>
            <a:off x="5619650" y="2394600"/>
            <a:ext cx="3524349" cy="2114603"/>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484300" y="123800"/>
            <a:ext cx="7893000" cy="741299"/>
          </a:xfrm>
          <a:prstGeom prst="rect">
            <a:avLst/>
          </a:prstGeom>
        </p:spPr>
        <p:txBody>
          <a:bodyPr lIns="91425" tIns="91425" rIns="91425" bIns="91425" anchor="b" anchorCtr="0">
            <a:noAutofit/>
          </a:bodyPr>
          <a:lstStyle/>
          <a:p>
            <a:pPr lvl="0">
              <a:spcBef>
                <a:spcPts val="0"/>
              </a:spcBef>
              <a:buNone/>
            </a:pPr>
            <a:r>
              <a:rPr lang="en" sz="3000"/>
              <a:t>How?</a:t>
            </a:r>
          </a:p>
        </p:txBody>
      </p:sp>
      <p:sp>
        <p:nvSpPr>
          <p:cNvPr id="83" name="Shape 83"/>
          <p:cNvSpPr txBox="1">
            <a:spLocks noGrp="1"/>
          </p:cNvSpPr>
          <p:nvPr>
            <p:ph type="subTitle" idx="1"/>
          </p:nvPr>
        </p:nvSpPr>
        <p:spPr>
          <a:xfrm>
            <a:off x="484300" y="1416325"/>
            <a:ext cx="7893000" cy="3366900"/>
          </a:xfrm>
          <a:prstGeom prst="rect">
            <a:avLst/>
          </a:prstGeom>
        </p:spPr>
        <p:txBody>
          <a:bodyPr lIns="91425" tIns="91425" rIns="91425" bIns="91425" anchor="b" anchorCtr="0">
            <a:noAutofit/>
          </a:bodyPr>
          <a:lstStyle/>
          <a:p>
            <a:pPr lvl="0" rtl="0">
              <a:spcBef>
                <a:spcPts val="0"/>
              </a:spcBef>
              <a:buNone/>
            </a:pPr>
            <a:r>
              <a:rPr lang="en" sz="1500"/>
              <a:t>Japan lays between two boundaries (Pacific and North American Plate). The pacific plate contains a layer of clay on it which was slipping under the North American plate while the plates went into the trench. The clay trapped water which made it extremely slippery and when the Pacific plate moved toward the trench it caused such a huge slip. </a:t>
            </a:r>
          </a:p>
          <a:p>
            <a:pPr lvl="0" rtl="0">
              <a:spcBef>
                <a:spcPts val="0"/>
              </a:spcBef>
              <a:buNone/>
            </a:pPr>
            <a:r>
              <a:rPr lang="en" sz="1500"/>
              <a:t>There was no friction(brake) because of the clay lying in between the plates </a:t>
            </a:r>
          </a:p>
          <a:p>
            <a:pPr lvl="0" rtl="0">
              <a:spcBef>
                <a:spcPts val="0"/>
              </a:spcBef>
              <a:buNone/>
            </a:pPr>
            <a:r>
              <a:rPr lang="en" sz="1500"/>
              <a:t>The fault (boundary between the two tectonic plates) in the trench slipped by 164 feet!</a:t>
            </a:r>
          </a:p>
          <a:p>
            <a:pPr lvl="0" rtl="0">
              <a:spcBef>
                <a:spcPts val="0"/>
              </a:spcBef>
              <a:buNone/>
            </a:pPr>
            <a:r>
              <a:rPr lang="en" sz="1500"/>
              <a:t>Lead to an earthquake of 9.0 magnitude which then led to a tsunami</a:t>
            </a:r>
          </a:p>
          <a:p>
            <a:pPr lvl="0" rtl="0">
              <a:spcBef>
                <a:spcPts val="0"/>
              </a:spcBef>
              <a:buNone/>
            </a:pPr>
            <a:endParaRPr sz="1500"/>
          </a:p>
          <a:p>
            <a:pPr lvl="0" rtl="0">
              <a:spcBef>
                <a:spcPts val="0"/>
              </a:spcBef>
              <a:buNone/>
            </a:pPr>
            <a:endParaRPr sz="1500"/>
          </a:p>
          <a:p>
            <a:pPr lvl="0">
              <a:spcBef>
                <a:spcPts val="0"/>
              </a:spcBef>
              <a:buNone/>
            </a:pPr>
            <a:endParaRPr sz="1500"/>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19500" y="4230575"/>
            <a:ext cx="5998800" cy="598799"/>
          </a:xfrm>
          <a:prstGeom prst="rect">
            <a:avLst/>
          </a:prstGeom>
        </p:spPr>
        <p:txBody>
          <a:bodyPr lIns="91425" tIns="91425" rIns="91425" bIns="91425" anchor="ctr" anchorCtr="0">
            <a:noAutofit/>
          </a:bodyPr>
          <a:lstStyle/>
          <a:p>
            <a:pPr lvl="0">
              <a:spcBef>
                <a:spcPts val="0"/>
              </a:spcBef>
              <a:buNone/>
            </a:pPr>
            <a:endParaRPr/>
          </a:p>
        </p:txBody>
      </p:sp>
      <p:pic>
        <p:nvPicPr>
          <p:cNvPr id="89" name="Shape 89"/>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630600" y="136800"/>
            <a:ext cx="7893000" cy="943799"/>
          </a:xfrm>
          <a:prstGeom prst="rect">
            <a:avLst/>
          </a:prstGeom>
        </p:spPr>
        <p:txBody>
          <a:bodyPr lIns="91425" tIns="91425" rIns="91425" bIns="91425" anchor="b" anchorCtr="0">
            <a:noAutofit/>
          </a:bodyPr>
          <a:lstStyle/>
          <a:p>
            <a:pPr lvl="0">
              <a:spcBef>
                <a:spcPts val="0"/>
              </a:spcBef>
              <a:buNone/>
            </a:pPr>
            <a:r>
              <a:rPr lang="en" sz="3000"/>
              <a:t>Nuclear Reactors</a:t>
            </a:r>
          </a:p>
        </p:txBody>
      </p:sp>
      <p:sp>
        <p:nvSpPr>
          <p:cNvPr id="95" name="Shape 95"/>
          <p:cNvSpPr txBox="1">
            <a:spLocks noGrp="1"/>
          </p:cNvSpPr>
          <p:nvPr>
            <p:ph type="subTitle" idx="1"/>
          </p:nvPr>
        </p:nvSpPr>
        <p:spPr>
          <a:xfrm>
            <a:off x="630600" y="1215525"/>
            <a:ext cx="4479000" cy="3770400"/>
          </a:xfrm>
          <a:prstGeom prst="rect">
            <a:avLst/>
          </a:prstGeom>
        </p:spPr>
        <p:txBody>
          <a:bodyPr lIns="91425" tIns="91425" rIns="91425" bIns="91425" anchor="b" anchorCtr="0">
            <a:noAutofit/>
          </a:bodyPr>
          <a:lstStyle/>
          <a:p>
            <a:pPr lvl="0" rtl="0">
              <a:spcBef>
                <a:spcPts val="0"/>
              </a:spcBef>
              <a:buNone/>
            </a:pPr>
            <a:r>
              <a:rPr lang="en" sz="1500"/>
              <a:t>Earthquake disabled the nuclear reactors power which halted the cooling process of the reactors</a:t>
            </a:r>
          </a:p>
          <a:p>
            <a:pPr lvl="0" rtl="0">
              <a:spcBef>
                <a:spcPts val="0"/>
              </a:spcBef>
              <a:buNone/>
            </a:pPr>
            <a:r>
              <a:rPr lang="en" sz="1500"/>
              <a:t>All three reactors melted within 3 days</a:t>
            </a:r>
          </a:p>
          <a:p>
            <a:pPr lvl="0" rtl="0">
              <a:spcBef>
                <a:spcPts val="0"/>
              </a:spcBef>
              <a:buNone/>
            </a:pPr>
            <a:r>
              <a:rPr lang="en" sz="1500"/>
              <a:t>Radiation from Japan can be detected 90 miles away from California</a:t>
            </a:r>
          </a:p>
          <a:p>
            <a:pPr lvl="0" rtl="0">
              <a:spcBef>
                <a:spcPts val="0"/>
              </a:spcBef>
              <a:buNone/>
            </a:pPr>
            <a:r>
              <a:rPr lang="en" sz="1500"/>
              <a:t>People living near radiation areas have increased risk of thyroid cancer</a:t>
            </a:r>
          </a:p>
          <a:p>
            <a:pPr lvl="0" rtl="0">
              <a:spcBef>
                <a:spcPts val="0"/>
              </a:spcBef>
              <a:buNone/>
            </a:pPr>
            <a:r>
              <a:rPr lang="en" sz="1500"/>
              <a:t>Boys exposed as infants are more likely to develop leukemia </a:t>
            </a:r>
          </a:p>
          <a:p>
            <a:pPr lvl="0">
              <a:spcBef>
                <a:spcPts val="0"/>
              </a:spcBef>
              <a:buNone/>
            </a:pPr>
            <a:r>
              <a:rPr lang="en" sz="1500"/>
              <a:t> </a:t>
            </a:r>
          </a:p>
        </p:txBody>
      </p:sp>
      <p:pic>
        <p:nvPicPr>
          <p:cNvPr id="96" name="Shape 96"/>
          <p:cNvPicPr preferRelativeResize="0"/>
          <p:nvPr/>
        </p:nvPicPr>
        <p:blipFill>
          <a:blip r:embed="rId3">
            <a:alphaModFix/>
          </a:blip>
          <a:stretch>
            <a:fillRect/>
          </a:stretch>
        </p:blipFill>
        <p:spPr>
          <a:xfrm>
            <a:off x="5931350" y="0"/>
            <a:ext cx="3140350" cy="2355275"/>
          </a:xfrm>
          <a:prstGeom prst="rect">
            <a:avLst/>
          </a:prstGeom>
          <a:noFill/>
          <a:ln>
            <a:noFill/>
          </a:ln>
        </p:spPr>
      </p:pic>
      <p:pic>
        <p:nvPicPr>
          <p:cNvPr id="97" name="Shape 97"/>
          <p:cNvPicPr preferRelativeResize="0"/>
          <p:nvPr/>
        </p:nvPicPr>
        <p:blipFill>
          <a:blip r:embed="rId4">
            <a:alphaModFix/>
          </a:blip>
          <a:stretch>
            <a:fillRect/>
          </a:stretch>
        </p:blipFill>
        <p:spPr>
          <a:xfrm>
            <a:off x="5187250" y="2355275"/>
            <a:ext cx="3956749" cy="2574374"/>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30600" y="136800"/>
            <a:ext cx="7893000" cy="943799"/>
          </a:xfrm>
          <a:prstGeom prst="rect">
            <a:avLst/>
          </a:prstGeom>
        </p:spPr>
        <p:txBody>
          <a:bodyPr lIns="91425" tIns="91425" rIns="91425" bIns="91425" anchor="b" anchorCtr="0">
            <a:noAutofit/>
          </a:bodyPr>
          <a:lstStyle/>
          <a:p>
            <a:pPr lvl="0">
              <a:spcBef>
                <a:spcPts val="0"/>
              </a:spcBef>
              <a:buNone/>
            </a:pPr>
            <a:r>
              <a:rPr lang="en" sz="3000"/>
              <a:t>Economic Concerns</a:t>
            </a:r>
          </a:p>
        </p:txBody>
      </p:sp>
      <p:sp>
        <p:nvSpPr>
          <p:cNvPr id="103" name="Shape 103"/>
          <p:cNvSpPr txBox="1">
            <a:spLocks noGrp="1"/>
          </p:cNvSpPr>
          <p:nvPr>
            <p:ph type="subTitle" idx="1"/>
          </p:nvPr>
        </p:nvSpPr>
        <p:spPr>
          <a:xfrm>
            <a:off x="630600" y="3228375"/>
            <a:ext cx="4591799" cy="1802699"/>
          </a:xfrm>
          <a:prstGeom prst="rect">
            <a:avLst/>
          </a:prstGeom>
        </p:spPr>
        <p:txBody>
          <a:bodyPr lIns="91425" tIns="91425" rIns="91425" bIns="91425" anchor="b" anchorCtr="0">
            <a:noAutofit/>
          </a:bodyPr>
          <a:lstStyle/>
          <a:p>
            <a:pPr lvl="0" rtl="0">
              <a:spcBef>
                <a:spcPts val="0"/>
              </a:spcBef>
              <a:buNone/>
            </a:pPr>
            <a:r>
              <a:rPr lang="en" sz="1500"/>
              <a:t>Damage was about 16-25 trillion yen</a:t>
            </a:r>
          </a:p>
          <a:p>
            <a:pPr lvl="0" rtl="0">
              <a:spcBef>
                <a:spcPts val="0"/>
              </a:spcBef>
              <a:buNone/>
            </a:pPr>
            <a:r>
              <a:rPr lang="en" sz="1500"/>
              <a:t>		home, road, factories and other infrastructures</a:t>
            </a:r>
          </a:p>
          <a:p>
            <a:pPr lvl="0" rtl="0">
              <a:spcBef>
                <a:spcPts val="0"/>
              </a:spcBef>
              <a:buNone/>
            </a:pPr>
            <a:r>
              <a:rPr lang="en" sz="1500"/>
              <a:t>Nuclear reactors kept parts of Japan powered, it cost a lot to fix the nuclear reactors lost</a:t>
            </a:r>
          </a:p>
          <a:p>
            <a:pPr lvl="0" rtl="0">
              <a:spcBef>
                <a:spcPts val="0"/>
              </a:spcBef>
              <a:buNone/>
            </a:pPr>
            <a:r>
              <a:rPr lang="en" sz="1500"/>
              <a:t>Damage to businesses caused many to shut down decreasing government revenue from taxes</a:t>
            </a:r>
          </a:p>
          <a:p>
            <a:pPr lvl="0" rtl="0">
              <a:spcBef>
                <a:spcPts val="0"/>
              </a:spcBef>
              <a:buNone/>
            </a:pPr>
            <a:r>
              <a:rPr lang="en" sz="1500"/>
              <a:t>Government has been forced to use many back up emergency funds ($180 Billion dollars)</a:t>
            </a:r>
          </a:p>
          <a:p>
            <a:pPr lvl="0" rtl="0">
              <a:spcBef>
                <a:spcPts val="0"/>
              </a:spcBef>
              <a:buNone/>
            </a:pPr>
            <a:r>
              <a:rPr lang="en" sz="1500"/>
              <a:t>Which apparently has been misspent.  A large sum of money was put into reviving the economy</a:t>
            </a:r>
          </a:p>
          <a:p>
            <a:pPr lvl="0">
              <a:spcBef>
                <a:spcPts val="0"/>
              </a:spcBef>
              <a:buNone/>
            </a:pPr>
            <a:r>
              <a:rPr lang="en" sz="1500"/>
              <a:t>Japan cared more about the economy then its citizens</a:t>
            </a:r>
          </a:p>
        </p:txBody>
      </p:sp>
      <p:pic>
        <p:nvPicPr>
          <p:cNvPr id="104" name="Shape 104"/>
          <p:cNvPicPr preferRelativeResize="0"/>
          <p:nvPr/>
        </p:nvPicPr>
        <p:blipFill>
          <a:blip r:embed="rId3">
            <a:alphaModFix/>
          </a:blip>
          <a:stretch>
            <a:fillRect/>
          </a:stretch>
        </p:blipFill>
        <p:spPr>
          <a:xfrm>
            <a:off x="4762500" y="62162"/>
            <a:ext cx="4381500" cy="2047875"/>
          </a:xfrm>
          <a:prstGeom prst="rect">
            <a:avLst/>
          </a:prstGeom>
          <a:noFill/>
          <a:ln>
            <a:noFill/>
          </a:ln>
        </p:spPr>
      </p:pic>
      <p:pic>
        <p:nvPicPr>
          <p:cNvPr id="105" name="Shape 105"/>
          <p:cNvPicPr preferRelativeResize="0"/>
          <p:nvPr/>
        </p:nvPicPr>
        <p:blipFill>
          <a:blip r:embed="rId4">
            <a:alphaModFix/>
          </a:blip>
          <a:stretch>
            <a:fillRect/>
          </a:stretch>
        </p:blipFill>
        <p:spPr>
          <a:xfrm>
            <a:off x="5222400" y="2110050"/>
            <a:ext cx="3864125" cy="2805338"/>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630600" y="136800"/>
            <a:ext cx="7893000" cy="752400"/>
          </a:xfrm>
          <a:prstGeom prst="rect">
            <a:avLst/>
          </a:prstGeom>
        </p:spPr>
        <p:txBody>
          <a:bodyPr lIns="91425" tIns="91425" rIns="91425" bIns="91425" anchor="b" anchorCtr="0">
            <a:noAutofit/>
          </a:bodyPr>
          <a:lstStyle/>
          <a:p>
            <a:pPr lvl="0">
              <a:spcBef>
                <a:spcPts val="0"/>
              </a:spcBef>
              <a:buNone/>
            </a:pPr>
            <a:r>
              <a:rPr lang="en" sz="3000"/>
              <a:t>Environmental Concerns </a:t>
            </a:r>
          </a:p>
        </p:txBody>
      </p:sp>
      <p:sp>
        <p:nvSpPr>
          <p:cNvPr id="111" name="Shape 111"/>
          <p:cNvSpPr txBox="1">
            <a:spLocks noGrp="1"/>
          </p:cNvSpPr>
          <p:nvPr>
            <p:ph type="subTitle" idx="1"/>
          </p:nvPr>
        </p:nvSpPr>
        <p:spPr>
          <a:xfrm>
            <a:off x="630600" y="889200"/>
            <a:ext cx="4580400" cy="3613199"/>
          </a:xfrm>
          <a:prstGeom prst="rect">
            <a:avLst/>
          </a:prstGeom>
        </p:spPr>
        <p:txBody>
          <a:bodyPr lIns="91425" tIns="91425" rIns="91425" bIns="91425" anchor="b" anchorCtr="0">
            <a:noAutofit/>
          </a:bodyPr>
          <a:lstStyle/>
          <a:p>
            <a:pPr lvl="0" rtl="0">
              <a:spcBef>
                <a:spcPts val="0"/>
              </a:spcBef>
              <a:buNone/>
            </a:pPr>
            <a:r>
              <a:rPr lang="en" sz="1500"/>
              <a:t>Bonin petrels were buried alive by the debris numbers are unknown due to nesting sites in the sand</a:t>
            </a:r>
          </a:p>
          <a:p>
            <a:pPr lvl="0" rtl="0">
              <a:spcBef>
                <a:spcPts val="0"/>
              </a:spcBef>
              <a:buNone/>
            </a:pPr>
            <a:r>
              <a:rPr lang="en" sz="1500"/>
              <a:t>Thousands of fish washed onto shore</a:t>
            </a:r>
          </a:p>
          <a:p>
            <a:pPr lvl="0" rtl="0">
              <a:spcBef>
                <a:spcPts val="0"/>
              </a:spcBef>
              <a:buNone/>
            </a:pPr>
            <a:r>
              <a:rPr lang="en" sz="1500"/>
              <a:t>110,000 Laysans were killed during the tsunami</a:t>
            </a:r>
          </a:p>
          <a:p>
            <a:pPr lvl="0" rtl="0">
              <a:spcBef>
                <a:spcPts val="0"/>
              </a:spcBef>
              <a:buNone/>
            </a:pPr>
            <a:r>
              <a:rPr lang="en" sz="1500"/>
              <a:t>Rare species found short-tailed albatross chick was found and returned from her nest, in which she was 100 ft from, but it’s eggs have not been found nor the chicks that should have hatched from it.</a:t>
            </a:r>
          </a:p>
          <a:p>
            <a:pPr lvl="0">
              <a:spcBef>
                <a:spcPts val="0"/>
              </a:spcBef>
              <a:buNone/>
            </a:pPr>
            <a:r>
              <a:rPr lang="en" sz="1500"/>
              <a:t>Caused displacement on many sea bird nests</a:t>
            </a:r>
          </a:p>
        </p:txBody>
      </p:sp>
      <p:pic>
        <p:nvPicPr>
          <p:cNvPr id="112" name="Shape 112"/>
          <p:cNvPicPr preferRelativeResize="0"/>
          <p:nvPr/>
        </p:nvPicPr>
        <p:blipFill>
          <a:blip r:embed="rId3">
            <a:alphaModFix/>
          </a:blip>
          <a:stretch>
            <a:fillRect/>
          </a:stretch>
        </p:blipFill>
        <p:spPr>
          <a:xfrm>
            <a:off x="5687175" y="0"/>
            <a:ext cx="3456825" cy="2304550"/>
          </a:xfrm>
          <a:prstGeom prst="rect">
            <a:avLst/>
          </a:prstGeom>
          <a:noFill/>
          <a:ln>
            <a:noFill/>
          </a:ln>
        </p:spPr>
      </p:pic>
      <p:pic>
        <p:nvPicPr>
          <p:cNvPr id="113" name="Shape 113"/>
          <p:cNvPicPr preferRelativeResize="0"/>
          <p:nvPr/>
        </p:nvPicPr>
        <p:blipFill>
          <a:blip r:embed="rId4">
            <a:alphaModFix/>
          </a:blip>
          <a:stretch>
            <a:fillRect/>
          </a:stretch>
        </p:blipFill>
        <p:spPr>
          <a:xfrm>
            <a:off x="6930075" y="1829997"/>
            <a:ext cx="2213925" cy="3313499"/>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630600" y="136800"/>
            <a:ext cx="7893000" cy="752400"/>
          </a:xfrm>
          <a:prstGeom prst="rect">
            <a:avLst/>
          </a:prstGeom>
        </p:spPr>
        <p:txBody>
          <a:bodyPr lIns="91425" tIns="91425" rIns="91425" bIns="91425" anchor="b" anchorCtr="0">
            <a:noAutofit/>
          </a:bodyPr>
          <a:lstStyle/>
          <a:p>
            <a:pPr lvl="0">
              <a:spcBef>
                <a:spcPts val="0"/>
              </a:spcBef>
              <a:buNone/>
            </a:pPr>
            <a:r>
              <a:rPr lang="en" sz="3000"/>
              <a:t>Environment Continued</a:t>
            </a:r>
          </a:p>
        </p:txBody>
      </p:sp>
      <p:sp>
        <p:nvSpPr>
          <p:cNvPr id="119" name="Shape 119"/>
          <p:cNvSpPr txBox="1">
            <a:spLocks noGrp="1"/>
          </p:cNvSpPr>
          <p:nvPr>
            <p:ph type="subTitle" idx="1"/>
          </p:nvPr>
        </p:nvSpPr>
        <p:spPr>
          <a:xfrm>
            <a:off x="630600" y="889200"/>
            <a:ext cx="4580400" cy="3613199"/>
          </a:xfrm>
          <a:prstGeom prst="rect">
            <a:avLst/>
          </a:prstGeom>
        </p:spPr>
        <p:txBody>
          <a:bodyPr lIns="91425" tIns="91425" rIns="91425" bIns="91425" anchor="b" anchorCtr="0">
            <a:noAutofit/>
          </a:bodyPr>
          <a:lstStyle/>
          <a:p>
            <a:pPr lvl="0" rtl="0">
              <a:spcBef>
                <a:spcPts val="0"/>
              </a:spcBef>
              <a:buNone/>
            </a:pPr>
            <a:r>
              <a:rPr lang="en" sz="1500"/>
              <a:t>Earthquake had caused land to slip (large crack)</a:t>
            </a:r>
          </a:p>
          <a:p>
            <a:pPr lvl="0" rtl="0">
              <a:spcBef>
                <a:spcPts val="0"/>
              </a:spcBef>
              <a:buNone/>
            </a:pPr>
            <a:r>
              <a:rPr lang="en" sz="1500"/>
              <a:t>70% of debris from tsunami sank to the bottom of the ocean</a:t>
            </a:r>
          </a:p>
          <a:p>
            <a:pPr lvl="0" rtl="0">
              <a:spcBef>
                <a:spcPts val="0"/>
              </a:spcBef>
              <a:buNone/>
            </a:pPr>
            <a:r>
              <a:rPr lang="en" sz="1500"/>
              <a:t>Large amount of salt water caused plant loss</a:t>
            </a:r>
          </a:p>
          <a:p>
            <a:pPr lvl="0" rtl="0">
              <a:spcBef>
                <a:spcPts val="0"/>
              </a:spcBef>
              <a:buNone/>
            </a:pPr>
            <a:r>
              <a:rPr lang="en" sz="1500"/>
              <a:t>Nuclear reactor melting caused land to be inhabitable til today.</a:t>
            </a:r>
          </a:p>
          <a:p>
            <a:pPr lvl="0" rtl="0">
              <a:spcBef>
                <a:spcPts val="0"/>
              </a:spcBef>
              <a:buNone/>
            </a:pPr>
            <a:r>
              <a:rPr lang="en" sz="1500"/>
              <a:t>Mutations on flowers at Fukushima </a:t>
            </a:r>
          </a:p>
          <a:p>
            <a:pPr lvl="0" rtl="0">
              <a:spcBef>
                <a:spcPts val="0"/>
              </a:spcBef>
              <a:buNone/>
            </a:pPr>
            <a:r>
              <a:rPr lang="en" sz="1500"/>
              <a:t>Hawaiian Islands are receiving lost nests from sea birds</a:t>
            </a:r>
          </a:p>
          <a:p>
            <a:pPr lvl="0">
              <a:spcBef>
                <a:spcPts val="0"/>
              </a:spcBef>
              <a:buNone/>
            </a:pPr>
            <a:endParaRPr sz="1500"/>
          </a:p>
        </p:txBody>
      </p:sp>
      <p:pic>
        <p:nvPicPr>
          <p:cNvPr id="120" name="Shape 120"/>
          <p:cNvPicPr preferRelativeResize="0"/>
          <p:nvPr/>
        </p:nvPicPr>
        <p:blipFill>
          <a:blip r:embed="rId3">
            <a:alphaModFix/>
          </a:blip>
          <a:stretch>
            <a:fillRect/>
          </a:stretch>
        </p:blipFill>
        <p:spPr>
          <a:xfrm>
            <a:off x="5508825" y="0"/>
            <a:ext cx="3635175" cy="2043850"/>
          </a:xfrm>
          <a:prstGeom prst="rect">
            <a:avLst/>
          </a:prstGeom>
          <a:noFill/>
          <a:ln>
            <a:noFill/>
          </a:ln>
        </p:spPr>
      </p:pic>
      <p:pic>
        <p:nvPicPr>
          <p:cNvPr id="121" name="Shape 121"/>
          <p:cNvPicPr preferRelativeResize="0"/>
          <p:nvPr/>
        </p:nvPicPr>
        <p:blipFill>
          <a:blip r:embed="rId4">
            <a:alphaModFix/>
          </a:blip>
          <a:stretch>
            <a:fillRect/>
          </a:stretch>
        </p:blipFill>
        <p:spPr>
          <a:xfrm>
            <a:off x="6561625" y="2043850"/>
            <a:ext cx="2582375" cy="308279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p:nvPr>
        </p:nvSpPr>
        <p:spPr>
          <a:xfrm>
            <a:off x="630600" y="136800"/>
            <a:ext cx="7893000" cy="921299"/>
          </a:xfrm>
          <a:prstGeom prst="rect">
            <a:avLst/>
          </a:prstGeom>
        </p:spPr>
        <p:txBody>
          <a:bodyPr lIns="91425" tIns="91425" rIns="91425" bIns="91425" anchor="b" anchorCtr="0">
            <a:noAutofit/>
          </a:bodyPr>
          <a:lstStyle/>
          <a:p>
            <a:pPr lvl="0">
              <a:spcBef>
                <a:spcPts val="0"/>
              </a:spcBef>
              <a:buNone/>
            </a:pPr>
            <a:r>
              <a:rPr lang="en" sz="3000"/>
              <a:t>Social</a:t>
            </a:r>
          </a:p>
        </p:txBody>
      </p:sp>
      <p:sp>
        <p:nvSpPr>
          <p:cNvPr id="127" name="Shape 127"/>
          <p:cNvSpPr txBox="1">
            <a:spLocks noGrp="1"/>
          </p:cNvSpPr>
          <p:nvPr>
            <p:ph type="subTitle" idx="1"/>
          </p:nvPr>
        </p:nvSpPr>
        <p:spPr>
          <a:xfrm>
            <a:off x="630600" y="1058100"/>
            <a:ext cx="4310400" cy="4085399"/>
          </a:xfrm>
          <a:prstGeom prst="rect">
            <a:avLst/>
          </a:prstGeom>
        </p:spPr>
        <p:txBody>
          <a:bodyPr lIns="91425" tIns="91425" rIns="91425" bIns="91425" anchor="b" anchorCtr="0">
            <a:noAutofit/>
          </a:bodyPr>
          <a:lstStyle/>
          <a:p>
            <a:pPr lvl="0" rtl="0">
              <a:spcBef>
                <a:spcPts val="0"/>
              </a:spcBef>
              <a:buNone/>
            </a:pPr>
            <a:r>
              <a:rPr lang="en" sz="1500"/>
              <a:t>Around 163,000 were forced to move into shelters.</a:t>
            </a:r>
          </a:p>
          <a:p>
            <a:pPr lvl="0" rtl="0">
              <a:spcBef>
                <a:spcPts val="0"/>
              </a:spcBef>
              <a:buNone/>
            </a:pPr>
            <a:r>
              <a:rPr lang="en" sz="1500"/>
              <a:t>Of the people who still had a home, at least 170,000 were left without water</a:t>
            </a:r>
          </a:p>
          <a:p>
            <a:pPr lvl="0" rtl="0">
              <a:spcBef>
                <a:spcPts val="0"/>
              </a:spcBef>
              <a:buNone/>
            </a:pPr>
            <a:r>
              <a:rPr lang="en" sz="1500"/>
              <a:t>Approximately 46,000 buildings were destroyed</a:t>
            </a:r>
          </a:p>
          <a:p>
            <a:pPr lvl="0" rtl="0">
              <a:spcBef>
                <a:spcPts val="0"/>
              </a:spcBef>
              <a:buNone/>
            </a:pPr>
            <a:r>
              <a:rPr lang="en" sz="1500"/>
              <a:t>Radiation sickness is said to not have affected anyone </a:t>
            </a:r>
          </a:p>
          <a:p>
            <a:pPr lvl="0" rtl="0">
              <a:spcBef>
                <a:spcPts val="0"/>
              </a:spcBef>
              <a:buNone/>
            </a:pPr>
            <a:r>
              <a:rPr lang="en" sz="1500"/>
              <a:t>100,000 extra people were placed into shelters because of reactors</a:t>
            </a:r>
          </a:p>
          <a:p>
            <a:pPr lvl="0" rtl="0">
              <a:spcBef>
                <a:spcPts val="0"/>
              </a:spcBef>
              <a:buNone/>
            </a:pPr>
            <a:r>
              <a:rPr lang="en" sz="1500"/>
              <a:t>Government does not want to take any chances with radiation although they are declining that there is harmful radiation</a:t>
            </a:r>
          </a:p>
          <a:p>
            <a:pPr lvl="0">
              <a:spcBef>
                <a:spcPts val="0"/>
              </a:spcBef>
              <a:buNone/>
            </a:pPr>
            <a:r>
              <a:rPr lang="en" sz="1500"/>
              <a:t>Thousands to this day are sheltered</a:t>
            </a:r>
          </a:p>
        </p:txBody>
      </p:sp>
      <p:pic>
        <p:nvPicPr>
          <p:cNvPr id="128" name="Shape 128"/>
          <p:cNvPicPr preferRelativeResize="0"/>
          <p:nvPr/>
        </p:nvPicPr>
        <p:blipFill>
          <a:blip r:embed="rId3">
            <a:alphaModFix/>
          </a:blip>
          <a:stretch>
            <a:fillRect/>
          </a:stretch>
        </p:blipFill>
        <p:spPr>
          <a:xfrm>
            <a:off x="4641250" y="0"/>
            <a:ext cx="4502750" cy="2498599"/>
          </a:xfrm>
          <a:prstGeom prst="rect">
            <a:avLst/>
          </a:prstGeom>
          <a:noFill/>
          <a:ln>
            <a:noFill/>
          </a:ln>
        </p:spPr>
      </p:pic>
      <p:pic>
        <p:nvPicPr>
          <p:cNvPr id="129" name="Shape 129"/>
          <p:cNvPicPr preferRelativeResize="0"/>
          <p:nvPr/>
        </p:nvPicPr>
        <p:blipFill>
          <a:blip r:embed="rId4">
            <a:alphaModFix/>
          </a:blip>
          <a:stretch>
            <a:fillRect/>
          </a:stretch>
        </p:blipFill>
        <p:spPr>
          <a:xfrm>
            <a:off x="5600700" y="2498600"/>
            <a:ext cx="3543300" cy="2644899"/>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Macintosh PowerPoint</Application>
  <PresentationFormat>On-screen Show (16:9)</PresentationFormat>
  <Paragraphs>66</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Playfair Display</vt:lpstr>
      <vt:lpstr>Lato</vt:lpstr>
      <vt:lpstr>blue-gold</vt:lpstr>
      <vt:lpstr>2011 Japan Tsunami</vt:lpstr>
      <vt:lpstr>What Happened?</vt:lpstr>
      <vt:lpstr>How?</vt:lpstr>
      <vt:lpstr>PowerPoint Presentation</vt:lpstr>
      <vt:lpstr>Nuclear Reactors</vt:lpstr>
      <vt:lpstr>Economic Concerns</vt:lpstr>
      <vt:lpstr>Environmental Concerns </vt:lpstr>
      <vt:lpstr>Environment Continued</vt:lpstr>
      <vt:lpstr>Social</vt:lpstr>
      <vt:lpstr>Bibliography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Japan Tsunami</dc:title>
  <cp:lastModifiedBy>Kayla McDaniel</cp:lastModifiedBy>
  <cp:revision>1</cp:revision>
  <dcterms:modified xsi:type="dcterms:W3CDTF">2016-01-08T17:51:06Z</dcterms:modified>
</cp:coreProperties>
</file>