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12" y="-2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6621502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hyperlink" Target="http://oceanservice.noaa.gov/facts/coralwaters.html" TargetMode="External"/><Relationship Id="rId5" Type="http://schemas.openxmlformats.org/officeDocument/2006/relationships/hyperlink" Target="http://coral.org/coral-reefs-101/coral-reef-ecology/geography/" TargetMode="External"/><Relationship Id="rId6" Type="http://schemas.openxmlformats.org/officeDocument/2006/relationships/hyperlink" Target="http://coralreef.noaa.gov/aboutcorals/coral101/polypcolony/" TargetMode="External"/><Relationship Id="rId7" Type="http://schemas.openxmlformats.org/officeDocument/2006/relationships/hyperlink" Target="http://wwf.panda.org/about_our_earth/aboutcc/problems/impacts/coral_reefs/" TargetMode="External"/><Relationship Id="rId8" Type="http://schemas.openxmlformats.org/officeDocument/2006/relationships/hyperlink" Target="http://oceanservice.noaa.gov/facts/coral_species.html" TargetMode="External"/><Relationship Id="rId9" Type="http://schemas.openxmlformats.org/officeDocument/2006/relationships/hyperlink" Target="https://www.visitsealife.com/arizona/explore-our-creatures/default/blacktipreefshark/"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gi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gi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spcBef>
                <a:spcPts val="0"/>
              </a:spcBef>
              <a:buNone/>
            </a:pPr>
            <a:r>
              <a:rPr lang="en" sz="7200">
                <a:latin typeface="Homemade Apple"/>
                <a:ea typeface="Homemade Apple"/>
                <a:cs typeface="Homemade Apple"/>
                <a:sym typeface="Homemade Apple"/>
              </a:rPr>
              <a:t>Under The  Sea Corp. </a:t>
            </a:r>
          </a:p>
        </p:txBody>
      </p:sp>
      <p:sp>
        <p:nvSpPr>
          <p:cNvPr id="51" name="Shape 51"/>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rtl="0">
              <a:spcBef>
                <a:spcPts val="0"/>
              </a:spcBef>
              <a:buNone/>
            </a:pPr>
            <a:r>
              <a:rPr lang="en">
                <a:solidFill>
                  <a:srgbClr val="00FFFF"/>
                </a:solidFill>
                <a:latin typeface="Vidaloka"/>
                <a:ea typeface="Vidaloka"/>
                <a:cs typeface="Vidaloka"/>
                <a:sym typeface="Vidaloka"/>
              </a:rPr>
              <a:t>Agent Sinkler &amp; Agent Neville</a:t>
            </a:r>
          </a:p>
          <a:p>
            <a:pPr algn="l" rtl="0">
              <a:spcBef>
                <a:spcPts val="0"/>
              </a:spcBef>
              <a:buNone/>
            </a:pPr>
            <a:endParaRPr sz="1400">
              <a:solidFill>
                <a:srgbClr val="00FFFF"/>
              </a:solidFill>
              <a:latin typeface="Vidaloka"/>
              <a:ea typeface="Vidaloka"/>
              <a:cs typeface="Vidaloka"/>
              <a:sym typeface="Vidaloka"/>
            </a:endParaRPr>
          </a:p>
          <a:p>
            <a:pPr>
              <a:spcBef>
                <a:spcPts val="0"/>
              </a:spcBef>
              <a:buNone/>
            </a:pPr>
            <a:r>
              <a:rPr lang="en" sz="1400">
                <a:solidFill>
                  <a:srgbClr val="00FFFF"/>
                </a:solidFill>
                <a:latin typeface="Vidaloka"/>
                <a:ea typeface="Vidaloka"/>
                <a:cs typeface="Vidaloka"/>
                <a:sym typeface="Vidaloka"/>
              </a:rPr>
              <a:t>Funded by Atlantis Solutions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1000"/>
                                        <p:tgtEl>
                                          <p:spTgt spid="51"/>
                                        </p:tgtEl>
                                        <p:attrNameLst>
                                          <p:attrName>ppt_w</p:attrName>
                                        </p:attrNameLst>
                                      </p:cBhvr>
                                      <p:tavLst>
                                        <p:tav tm="0">
                                          <p:val>
                                            <p:strVal val="0"/>
                                          </p:val>
                                        </p:tav>
                                        <p:tav tm="100000">
                                          <p:val>
                                            <p:strVal val="#ppt_w"/>
                                          </p:val>
                                        </p:tav>
                                      </p:tavLst>
                                    </p:anim>
                                    <p:anim calcmode="lin" valueType="num">
                                      <p:cBhvr additive="base">
                                        <p:cTn id="13" dur="1000"/>
                                        <p:tgtEl>
                                          <p:spTgt spid="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22" name="Shape 12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5387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Fun Facts!</a:t>
            </a:r>
          </a:p>
        </p:txBody>
      </p:sp>
      <p:sp>
        <p:nvSpPr>
          <p:cNvPr id="128" name="Shape 128"/>
          <p:cNvSpPr txBox="1">
            <a:spLocks noGrp="1"/>
          </p:cNvSpPr>
          <p:nvPr>
            <p:ph type="body" idx="1"/>
          </p:nvPr>
        </p:nvSpPr>
        <p:spPr>
          <a:xfrm>
            <a:off x="311700" y="826575"/>
            <a:ext cx="8520599" cy="3785400"/>
          </a:xfrm>
          <a:prstGeom prst="rect">
            <a:avLst/>
          </a:prstGeom>
        </p:spPr>
        <p:txBody>
          <a:bodyPr lIns="91425" tIns="91425" rIns="91425" bIns="91425" anchor="t" anchorCtr="0">
            <a:noAutofit/>
          </a:bodyPr>
          <a:lstStyle/>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Corals are also predators; they extend their tentacles at night and capture tiny organisms that are floating by with stinging cells called nematocysts. The captured prey is then moved into the mouths and digested in their stomachs.</a:t>
            </a:r>
          </a:p>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Some of the ancestors of these reefs were formed over 240 million years ago. </a:t>
            </a:r>
          </a:p>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Coral Reefs are able to reproduce asexually and sexually.</a:t>
            </a:r>
          </a:p>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There are 4 types of Coral Reefs:Fringing Reefs, Barrier Reefs, Atolls, and Bank/ Platform Reefs.</a:t>
            </a:r>
          </a:p>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Polyps are actually translucent and get their color from other organisms.</a:t>
            </a:r>
          </a:p>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Scientists have found that parts of the reefs can be harvested in order to treat illnesses and cancer.</a:t>
            </a:r>
          </a:p>
          <a:p>
            <a:pPr marL="457200" lvl="0" indent="-228600" rtl="0">
              <a:lnSpc>
                <a:spcPct val="115000"/>
              </a:lnSpc>
              <a:spcBef>
                <a:spcPts val="800"/>
              </a:spcBef>
              <a:spcAft>
                <a:spcPts val="0"/>
              </a:spcAft>
              <a:buClr>
                <a:srgbClr val="FFFFFF"/>
              </a:buClr>
              <a:buFont typeface="Vidaloka"/>
            </a:pPr>
            <a:r>
              <a:rPr lang="en">
                <a:solidFill>
                  <a:srgbClr val="FFFFFF"/>
                </a:solidFill>
                <a:latin typeface="Vidaloka"/>
                <a:ea typeface="Vidaloka"/>
                <a:cs typeface="Vidaloka"/>
                <a:sym typeface="Vidaloka"/>
              </a:rPr>
              <a:t>Coral reefs can usually start from old ships that have sunk. Sometimes, the navy will sink ships in order to help coral reefs.</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Brought to You With the Help Of...</a:t>
            </a:r>
          </a:p>
        </p:txBody>
      </p:sp>
      <p:sp>
        <p:nvSpPr>
          <p:cNvPr id="134" name="Shape 13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hlinkClick r:id="rId4"/>
              </a:rPr>
              <a:t>http://oceanservice.noaa.gov/facts/coralwaters.html</a:t>
            </a:r>
          </a:p>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hlinkClick r:id="rId5"/>
              </a:rPr>
              <a:t>http://coral.org/coral-reefs-101/coral-reef-ecology/geography/</a:t>
            </a:r>
          </a:p>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hlinkClick r:id="rId6"/>
              </a:rPr>
              <a:t>http://coralreef.noaa.gov/aboutcorals/coral101/polypcolony/</a:t>
            </a:r>
          </a:p>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hlinkClick r:id="rId7"/>
              </a:rPr>
              <a:t>http://wwf.panda.org/about_our_earth/aboutcc/problems/impacts/coral_reefs/</a:t>
            </a:r>
          </a:p>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hlinkClick r:id="rId8"/>
              </a:rPr>
              <a:t>http://oceanservice.noaa.gov/facts/coral_species.html</a:t>
            </a:r>
          </a:p>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hlinkClick r:id="rId9"/>
              </a:rPr>
              <a:t>https://www.visitsealife.com/arizona/explore-our-creatures/default/blacktipreefshark/</a:t>
            </a:r>
          </a:p>
          <a:p>
            <a:pPr marL="457200" lvl="0" indent="-228600" rtl="0">
              <a:spcBef>
                <a:spcPts val="0"/>
              </a:spcBef>
              <a:buClr>
                <a:srgbClr val="073763"/>
              </a:buClr>
              <a:buFont typeface="Vidaloka"/>
            </a:pPr>
            <a:r>
              <a:rPr lang="en" u="sng">
                <a:solidFill>
                  <a:srgbClr val="073763"/>
                </a:solidFill>
                <a:latin typeface="Vidaloka"/>
                <a:ea typeface="Vidaloka"/>
                <a:cs typeface="Vidaloka"/>
                <a:sym typeface="Vidaloka"/>
              </a:rPr>
              <a:t>http://www.conserve-energy-future.com/top-25-coral-reef-facts.php</a:t>
            </a:r>
          </a:p>
          <a:p>
            <a:pPr lvl="0" rtl="0">
              <a:spcBef>
                <a:spcPts val="0"/>
              </a:spcBef>
              <a:buNone/>
            </a:pPr>
            <a:endParaRPr>
              <a:solidFill>
                <a:srgbClr val="073763"/>
              </a:solidFill>
              <a:latin typeface="Vidaloka"/>
              <a:ea typeface="Vidaloka"/>
              <a:cs typeface="Vidaloka"/>
              <a:sym typeface="Vidaloka"/>
            </a:endParaRPr>
          </a:p>
          <a:p>
            <a:pPr lvl="0" rt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And Don’t Forget!</a:t>
            </a:r>
          </a:p>
        </p:txBody>
      </p:sp>
      <p:sp>
        <p:nvSpPr>
          <p:cNvPr id="140" name="Shape 140"/>
          <p:cNvSpPr txBox="1">
            <a:spLocks noGrp="1"/>
          </p:cNvSpPr>
          <p:nvPr>
            <p:ph type="body" idx="1"/>
          </p:nvPr>
        </p:nvSpPr>
        <p:spPr>
          <a:xfrm>
            <a:off x="311700" y="1152475"/>
            <a:ext cx="3758099" cy="3416400"/>
          </a:xfrm>
          <a:prstGeom prst="rect">
            <a:avLst/>
          </a:prstGeom>
        </p:spPr>
        <p:txBody>
          <a:bodyPr lIns="91425" tIns="91425" rIns="91425" bIns="91425" anchor="t" anchorCtr="0">
            <a:noAutofit/>
          </a:bodyPr>
          <a:lstStyle/>
          <a:p>
            <a:pPr>
              <a:spcBef>
                <a:spcPts val="0"/>
              </a:spcBef>
              <a:buNone/>
            </a:pPr>
            <a:r>
              <a:rPr lang="en" sz="2400">
                <a:solidFill>
                  <a:srgbClr val="FFFFFF"/>
                </a:solidFill>
                <a:latin typeface="Vidaloka"/>
                <a:ea typeface="Vidaloka"/>
                <a:cs typeface="Vidaloka"/>
                <a:sym typeface="Vidaloka"/>
              </a:rPr>
              <a:t>Under the sea! Under the sea! Down there is wetter, down their is better! </a:t>
            </a:r>
          </a:p>
        </p:txBody>
      </p:sp>
      <p:pic>
        <p:nvPicPr>
          <p:cNvPr id="141" name="Shape 141"/>
          <p:cNvPicPr preferRelativeResize="0"/>
          <p:nvPr/>
        </p:nvPicPr>
        <p:blipFill>
          <a:blip r:embed="rId3">
            <a:alphaModFix/>
          </a:blip>
          <a:stretch>
            <a:fillRect/>
          </a:stretch>
        </p:blipFill>
        <p:spPr>
          <a:xfrm>
            <a:off x="4168950" y="1228428"/>
            <a:ext cx="4762500" cy="3551150"/>
          </a:xfrm>
          <a:prstGeom prst="rect">
            <a:avLst/>
          </a:prstGeom>
          <a:noFill/>
          <a:ln>
            <a:noFill/>
          </a:ln>
        </p:spPr>
      </p:pic>
      <p:sp>
        <p:nvSpPr>
          <p:cNvPr id="142" name="Shape 142"/>
          <p:cNvSpPr/>
          <p:nvPr/>
        </p:nvSpPr>
        <p:spPr>
          <a:xfrm>
            <a:off x="6256000" y="927150"/>
            <a:ext cx="1983000" cy="991500"/>
          </a:xfrm>
          <a:prstGeom prst="wedgeRoundRectCallout">
            <a:avLst>
              <a:gd name="adj1" fmla="val -20833"/>
              <a:gd name="adj2" fmla="val 62500"/>
              <a:gd name="adj3" fmla="val 0"/>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latin typeface="Vidaloka"/>
                <a:ea typeface="Vidaloka"/>
                <a:cs typeface="Vidaloka"/>
                <a:sym typeface="Vidaloka"/>
              </a:rPr>
              <a:t>TAKE IT FROM ME!</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1000"/>
                                        <p:tgtEl>
                                          <p:spTgt spid="141"/>
                                        </p:tgtEl>
                                        <p:attrNameLst>
                                          <p:attrName>ppt_w</p:attrName>
                                        </p:attrNameLst>
                                      </p:cBhvr>
                                      <p:tavLst>
                                        <p:tav tm="0">
                                          <p:val>
                                            <p:strVal val="0"/>
                                          </p:val>
                                        </p:tav>
                                        <p:tav tm="100000">
                                          <p:val>
                                            <p:strVal val="#ppt_w"/>
                                          </p:val>
                                        </p:tav>
                                      </p:tavLst>
                                    </p:anim>
                                    <p:anim calcmode="lin" valueType="num">
                                      <p:cBhvr additive="base">
                                        <p:cTn id="8" dur="1000"/>
                                        <p:tgtEl>
                                          <p:spTgt spid="1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Your Weather Forecast </a:t>
            </a:r>
          </a:p>
        </p:txBody>
      </p:sp>
      <p:sp>
        <p:nvSpPr>
          <p:cNvPr id="57" name="Shape 57"/>
          <p:cNvSpPr txBox="1">
            <a:spLocks noGrp="1"/>
          </p:cNvSpPr>
          <p:nvPr>
            <p:ph type="body" idx="1"/>
          </p:nvPr>
        </p:nvSpPr>
        <p:spPr>
          <a:xfrm>
            <a:off x="311700" y="1152475"/>
            <a:ext cx="4872299" cy="3416400"/>
          </a:xfrm>
          <a:prstGeom prst="rect">
            <a:avLst/>
          </a:prstGeom>
        </p:spPr>
        <p:txBody>
          <a:bodyPr lIns="91425" tIns="91425" rIns="91425" bIns="91425" anchor="t" anchorCtr="0">
            <a:noAutofit/>
          </a:bodyPr>
          <a:lstStyle/>
          <a:p>
            <a:pPr marL="457200" lvl="0" indent="-228600" rtl="0">
              <a:spcBef>
                <a:spcPts val="0"/>
              </a:spcBef>
              <a:buClr>
                <a:srgbClr val="073763"/>
              </a:buClr>
              <a:buFont typeface="Vidaloka"/>
            </a:pPr>
            <a:r>
              <a:rPr lang="en">
                <a:solidFill>
                  <a:srgbClr val="073763"/>
                </a:solidFill>
                <a:latin typeface="Vidaloka"/>
                <a:ea typeface="Vidaloka"/>
                <a:cs typeface="Vidaloka"/>
                <a:sym typeface="Vidaloka"/>
              </a:rPr>
              <a:t>Coral Reefs are generally only found in tropical and subtropical waters.</a:t>
            </a:r>
          </a:p>
          <a:p>
            <a:pPr marL="457200" lvl="0" indent="-228600" rtl="0">
              <a:spcBef>
                <a:spcPts val="0"/>
              </a:spcBef>
              <a:buClr>
                <a:srgbClr val="073763"/>
              </a:buClr>
              <a:buFont typeface="Vidaloka"/>
            </a:pPr>
            <a:r>
              <a:rPr lang="en">
                <a:solidFill>
                  <a:srgbClr val="073763"/>
                </a:solidFill>
                <a:latin typeface="Vidaloka"/>
                <a:ea typeface="Vidaloka"/>
                <a:cs typeface="Vidaloka"/>
                <a:sym typeface="Vidaloka"/>
              </a:rPr>
              <a:t>They can not tolerate temperatures below 18° Celsius  (64° Fahrenheit).</a:t>
            </a:r>
          </a:p>
          <a:p>
            <a:pPr marL="457200" lvl="0" indent="-228600" rtl="0">
              <a:spcBef>
                <a:spcPts val="0"/>
              </a:spcBef>
              <a:buClr>
                <a:srgbClr val="073763"/>
              </a:buClr>
            </a:pPr>
            <a:r>
              <a:rPr lang="en">
                <a:solidFill>
                  <a:srgbClr val="073763"/>
                </a:solidFill>
                <a:latin typeface="Vidaloka"/>
                <a:ea typeface="Vidaloka"/>
                <a:cs typeface="Vidaloka"/>
                <a:sym typeface="Vidaloka"/>
              </a:rPr>
              <a:t>Growing optimally in water temperatures between 23°–29°Celsius (73° and 84° Fahrenheit), yet some can tolerate temperatures as high as 104° Fahrenheit (40° Celsius) for short amounts of time.</a:t>
            </a:r>
            <a:r>
              <a:rPr lang="en">
                <a:solidFill>
                  <a:srgbClr val="073763"/>
                </a:solidFill>
              </a:rPr>
              <a:t> </a:t>
            </a:r>
          </a:p>
          <a:p>
            <a:pPr lvl="0" rtl="0">
              <a:spcBef>
                <a:spcPts val="0"/>
              </a:spcBef>
              <a:buNone/>
            </a:pPr>
            <a:endParaRPr>
              <a:solidFill>
                <a:srgbClr val="D9D9D9"/>
              </a:solidFill>
            </a:endParaRPr>
          </a:p>
        </p:txBody>
      </p:sp>
      <p:pic>
        <p:nvPicPr>
          <p:cNvPr id="58" name="Shape 58"/>
          <p:cNvPicPr preferRelativeResize="0"/>
          <p:nvPr/>
        </p:nvPicPr>
        <p:blipFill>
          <a:blip r:embed="rId4">
            <a:alphaModFix/>
          </a:blip>
          <a:stretch>
            <a:fillRect/>
          </a:stretch>
        </p:blipFill>
        <p:spPr>
          <a:xfrm>
            <a:off x="6524612" y="1819262"/>
            <a:ext cx="2619375" cy="3324225"/>
          </a:xfrm>
          <a:prstGeom prst="rect">
            <a:avLst/>
          </a:prstGeom>
          <a:noFill/>
          <a:ln>
            <a:noFill/>
          </a:ln>
        </p:spPr>
      </p:pic>
      <p:sp>
        <p:nvSpPr>
          <p:cNvPr id="59" name="Shape 59"/>
          <p:cNvSpPr/>
          <p:nvPr/>
        </p:nvSpPr>
        <p:spPr>
          <a:xfrm flipH="1">
            <a:off x="6814125" y="602175"/>
            <a:ext cx="1756199" cy="1331699"/>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solidFill>
                  <a:srgbClr val="980000"/>
                </a:solidFill>
              </a:rPr>
              <a:t>Agent Sinkler found me the perfect spot where the temperature was cozy!</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5467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It’s All About Location</a:t>
            </a:r>
          </a:p>
        </p:txBody>
      </p:sp>
      <p:sp>
        <p:nvSpPr>
          <p:cNvPr id="65" name="Shape 65"/>
          <p:cNvSpPr txBox="1">
            <a:spLocks noGrp="1"/>
          </p:cNvSpPr>
          <p:nvPr>
            <p:ph type="body" idx="1"/>
          </p:nvPr>
        </p:nvSpPr>
        <p:spPr>
          <a:xfrm>
            <a:off x="311700" y="1152475"/>
            <a:ext cx="3879299" cy="3416400"/>
          </a:xfrm>
          <a:prstGeom prst="rect">
            <a:avLst/>
          </a:prstGeom>
        </p:spPr>
        <p:txBody>
          <a:bodyPr lIns="91425" tIns="91425" rIns="91425" bIns="91425" anchor="t" anchorCtr="0">
            <a:noAutofit/>
          </a:bodyPr>
          <a:lstStyle/>
          <a:p>
            <a:pPr marL="457200" lvl="0" indent="-228600" rtl="0">
              <a:spcBef>
                <a:spcPts val="0"/>
              </a:spcBef>
              <a:buClr>
                <a:srgbClr val="00FFFF"/>
              </a:buClr>
              <a:buSzPct val="100000"/>
              <a:buFont typeface="Vidaloka"/>
            </a:pPr>
            <a:r>
              <a:rPr lang="en" sz="1700">
                <a:solidFill>
                  <a:srgbClr val="00FFFF"/>
                </a:solidFill>
                <a:latin typeface="Vidaloka"/>
                <a:ea typeface="Vidaloka"/>
                <a:cs typeface="Vidaloka"/>
                <a:sym typeface="Vidaloka"/>
              </a:rPr>
              <a:t> Reefs are located near the Tropics of Capricorn and Cancer, in the Indian and Pacific Ocean, the Caribbean and Red Sea, and the Persian Gulf. Corals are generally found farther than the equator where warm currents are able to flow out of the tropics.</a:t>
            </a:r>
          </a:p>
          <a:p>
            <a:pPr marL="457200" lvl="0" indent="-228600" rtl="0">
              <a:lnSpc>
                <a:spcPct val="100000"/>
              </a:lnSpc>
              <a:spcBef>
                <a:spcPts val="0"/>
              </a:spcBef>
              <a:buClr>
                <a:srgbClr val="00FFFF"/>
              </a:buClr>
              <a:buSzPct val="100000"/>
              <a:buFont typeface="Vidaloka"/>
            </a:pPr>
            <a:r>
              <a:rPr lang="en" sz="1700">
                <a:solidFill>
                  <a:srgbClr val="00FFFF"/>
                </a:solidFill>
                <a:latin typeface="Vidaloka"/>
                <a:ea typeface="Vidaloka"/>
                <a:cs typeface="Vidaloka"/>
                <a:sym typeface="Vidaloka"/>
              </a:rPr>
              <a:t>Fun Fact:</a:t>
            </a:r>
          </a:p>
          <a:p>
            <a:pPr marL="457200" lvl="0" indent="-228600">
              <a:lnSpc>
                <a:spcPct val="100000"/>
              </a:lnSpc>
              <a:spcBef>
                <a:spcPts val="0"/>
              </a:spcBef>
              <a:buClr>
                <a:srgbClr val="A4C2F4"/>
              </a:buClr>
              <a:buSzPct val="100000"/>
              <a:buFont typeface="Vidaloka"/>
            </a:pPr>
            <a:r>
              <a:rPr lang="en" sz="1700">
                <a:solidFill>
                  <a:srgbClr val="00FFFF"/>
                </a:solidFill>
                <a:latin typeface="Vidaloka"/>
                <a:ea typeface="Vidaloka"/>
                <a:cs typeface="Vidaloka"/>
                <a:sym typeface="Vidaloka"/>
              </a:rPr>
              <a:t>Worldwide, coral reefs cover an estimated 110,000 square miles (284,300 square kilom</a:t>
            </a:r>
            <a:r>
              <a:rPr lang="en" sz="1700">
                <a:solidFill>
                  <a:srgbClr val="A4C2F4"/>
                </a:solidFill>
                <a:latin typeface="Vidaloka"/>
                <a:ea typeface="Vidaloka"/>
                <a:cs typeface="Vidaloka"/>
                <a:sym typeface="Vidaloka"/>
              </a:rPr>
              <a:t>eters).</a:t>
            </a:r>
          </a:p>
        </p:txBody>
      </p:sp>
      <p:pic>
        <p:nvPicPr>
          <p:cNvPr id="66" name="Shape 66"/>
          <p:cNvPicPr preferRelativeResize="0"/>
          <p:nvPr/>
        </p:nvPicPr>
        <p:blipFill>
          <a:blip r:embed="rId4">
            <a:alphaModFix/>
          </a:blip>
          <a:stretch>
            <a:fillRect/>
          </a:stretch>
        </p:blipFill>
        <p:spPr>
          <a:xfrm>
            <a:off x="4602125" y="1027375"/>
            <a:ext cx="4230175" cy="3761175"/>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2572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How Reefs Are Made</a:t>
            </a:r>
          </a:p>
        </p:txBody>
      </p:sp>
      <p:sp>
        <p:nvSpPr>
          <p:cNvPr id="72" name="Shape 72"/>
          <p:cNvSpPr txBox="1">
            <a:spLocks noGrp="1"/>
          </p:cNvSpPr>
          <p:nvPr>
            <p:ph type="body" idx="1"/>
          </p:nvPr>
        </p:nvSpPr>
        <p:spPr>
          <a:xfrm>
            <a:off x="83775" y="1152475"/>
            <a:ext cx="5595000" cy="3644099"/>
          </a:xfrm>
          <a:prstGeom prst="rect">
            <a:avLst/>
          </a:prstGeom>
        </p:spPr>
        <p:txBody>
          <a:bodyPr lIns="91425" tIns="91425" rIns="91425" bIns="91425" anchor="t" anchorCtr="0">
            <a:noAutofit/>
          </a:bodyPr>
          <a:lstStyle/>
          <a:p>
            <a:pPr marL="457200" lvl="0" indent="-228600" rtl="0">
              <a:lnSpc>
                <a:spcPct val="150000"/>
              </a:lnSpc>
              <a:spcBef>
                <a:spcPts val="800"/>
              </a:spcBef>
              <a:spcAft>
                <a:spcPts val="0"/>
              </a:spcAft>
              <a:buClr>
                <a:srgbClr val="FFFFFF"/>
              </a:buClr>
              <a:buSzPct val="100000"/>
              <a:buFont typeface="Vidaloka"/>
            </a:pPr>
            <a:r>
              <a:rPr lang="en" sz="1200">
                <a:solidFill>
                  <a:srgbClr val="FFFFFF"/>
                </a:solidFill>
                <a:latin typeface="Vidaloka"/>
                <a:ea typeface="Vidaloka"/>
                <a:cs typeface="Vidaloka"/>
                <a:sym typeface="Vidaloka"/>
              </a:rPr>
              <a:t>Coral reefs are built by these coral polyps as they secrete layers of calcium carbonate beneath their bodies. The corals that build reefs are known as “hard” or “reef-building” corals. </a:t>
            </a:r>
          </a:p>
          <a:p>
            <a:pPr marL="457200" lvl="0" indent="-228600" rtl="0">
              <a:lnSpc>
                <a:spcPct val="150000"/>
              </a:lnSpc>
              <a:spcBef>
                <a:spcPts val="800"/>
              </a:spcBef>
              <a:spcAft>
                <a:spcPts val="0"/>
              </a:spcAft>
              <a:buClr>
                <a:srgbClr val="FFFFFF"/>
              </a:buClr>
              <a:buSzPct val="100000"/>
            </a:pPr>
            <a:r>
              <a:rPr lang="en" sz="1200">
                <a:solidFill>
                  <a:srgbClr val="FFFFFF"/>
                </a:solidFill>
                <a:latin typeface="Vidaloka"/>
                <a:ea typeface="Vidaloka"/>
                <a:cs typeface="Vidaloka"/>
                <a:sym typeface="Vidaloka"/>
              </a:rPr>
              <a:t>The coral polyps that help build the reef survive by forming a symbiotic relationship with algae called zooxanthellae. The polyps offer the algae shelter while the zooxanthellae create energy that the corals use as food. Reefs are also made by all the organisms in the area which help it thrive.</a:t>
            </a:r>
          </a:p>
          <a:p>
            <a:pPr marL="457200" lvl="0" indent="-228600" rtl="0">
              <a:lnSpc>
                <a:spcPct val="150000"/>
              </a:lnSpc>
              <a:spcBef>
                <a:spcPts val="800"/>
              </a:spcBef>
              <a:spcAft>
                <a:spcPts val="0"/>
              </a:spcAft>
              <a:buClr>
                <a:srgbClr val="FFFFFF"/>
              </a:buClr>
              <a:buSzPct val="100000"/>
              <a:buFont typeface="Vidaloka"/>
            </a:pPr>
            <a:r>
              <a:rPr lang="en" sz="1200" b="1" u="sng">
                <a:solidFill>
                  <a:srgbClr val="FFFFFF"/>
                </a:solidFill>
                <a:latin typeface="Vidaloka"/>
                <a:ea typeface="Vidaloka"/>
                <a:cs typeface="Vidaloka"/>
                <a:sym typeface="Vidaloka"/>
              </a:rPr>
              <a:t>Coral spawning: </a:t>
            </a:r>
            <a:r>
              <a:rPr lang="en" sz="1200">
                <a:solidFill>
                  <a:srgbClr val="FFFFFF"/>
                </a:solidFill>
                <a:latin typeface="Vidaloka"/>
                <a:ea typeface="Vidaloka"/>
                <a:cs typeface="Vidaloka"/>
                <a:sym typeface="Vidaloka"/>
              </a:rPr>
              <a:t>all at once and usually one night a year, the coral eject trillions of eggs and sperm into the surrounding water. Allowing eggs and sperm to fertilize which helps the coral reefs grow.</a:t>
            </a:r>
          </a:p>
        </p:txBody>
      </p:sp>
      <p:pic>
        <p:nvPicPr>
          <p:cNvPr id="73" name="Shape 73"/>
          <p:cNvPicPr preferRelativeResize="0"/>
          <p:nvPr/>
        </p:nvPicPr>
        <p:blipFill>
          <a:blip r:embed="rId4">
            <a:alphaModFix/>
          </a:blip>
          <a:stretch>
            <a:fillRect/>
          </a:stretch>
        </p:blipFill>
        <p:spPr>
          <a:xfrm>
            <a:off x="5603500" y="1882073"/>
            <a:ext cx="3540500" cy="3261425"/>
          </a:xfrm>
          <a:prstGeom prst="rect">
            <a:avLst/>
          </a:prstGeom>
          <a:noFill/>
          <a:ln>
            <a:noFill/>
          </a:ln>
        </p:spPr>
      </p:pic>
      <p:sp>
        <p:nvSpPr>
          <p:cNvPr id="74" name="Shape 74"/>
          <p:cNvSpPr/>
          <p:nvPr/>
        </p:nvSpPr>
        <p:spPr>
          <a:xfrm>
            <a:off x="7519350" y="862725"/>
            <a:ext cx="1380000" cy="1244700"/>
          </a:xfrm>
          <a:prstGeom prst="wedgeEllipse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This stuff doesn’t happen overnight.</a:t>
            </a:r>
          </a:p>
        </p:txBody>
      </p:sp>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000"/>
                                        <p:tgtEl>
                                          <p:spTgt spid="73"/>
                                        </p:tgtEl>
                                        <p:attrNameLst>
                                          <p:attrName>ppt_w</p:attrName>
                                        </p:attrNameLst>
                                      </p:cBhvr>
                                      <p:tavLst>
                                        <p:tav tm="0">
                                          <p:val>
                                            <p:strVal val="0"/>
                                          </p:val>
                                        </p:tav>
                                        <p:tav tm="100000">
                                          <p:val>
                                            <p:strVal val="#ppt_w"/>
                                          </p:val>
                                        </p:tav>
                                      </p:tavLst>
                                    </p:anim>
                                    <p:anim calcmode="lin" valueType="num">
                                      <p:cBhvr additive="base">
                                        <p:cTn id="8" dur="1000"/>
                                        <p:tgtEl>
                                          <p:spTgt spid="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177450"/>
            <a:ext cx="8520599" cy="572699"/>
          </a:xfrm>
          <a:prstGeom prst="rect">
            <a:avLst/>
          </a:prstGeom>
        </p:spPr>
        <p:txBody>
          <a:bodyPr lIns="91425" tIns="91425" rIns="91425" bIns="91425" anchor="t" anchorCtr="0">
            <a:noAutofit/>
          </a:bodyPr>
          <a:lstStyle/>
          <a:p>
            <a:pPr rtl="0">
              <a:spcBef>
                <a:spcPts val="0"/>
              </a:spcBef>
              <a:buNone/>
            </a:pPr>
            <a:r>
              <a:rPr lang="en" sz="3600">
                <a:latin typeface="Homemade Apple"/>
                <a:ea typeface="Homemade Apple"/>
                <a:cs typeface="Homemade Apple"/>
                <a:sym typeface="Homemade Apple"/>
              </a:rPr>
              <a:t>How Do Coral Reefs Survive?</a:t>
            </a:r>
          </a:p>
          <a:p>
            <a:pPr>
              <a:spcBef>
                <a:spcPts val="0"/>
              </a:spcBef>
              <a:buNone/>
            </a:pPr>
            <a:endParaRPr/>
          </a:p>
        </p:txBody>
      </p:sp>
      <p:sp>
        <p:nvSpPr>
          <p:cNvPr id="80" name="Shape 80"/>
          <p:cNvSpPr txBox="1">
            <a:spLocks noGrp="1"/>
          </p:cNvSpPr>
          <p:nvPr>
            <p:ph type="body" idx="1"/>
          </p:nvPr>
        </p:nvSpPr>
        <p:spPr>
          <a:xfrm>
            <a:off x="311700" y="962650"/>
            <a:ext cx="8520599" cy="3416400"/>
          </a:xfrm>
          <a:prstGeom prst="rect">
            <a:avLst/>
          </a:prstGeom>
        </p:spPr>
        <p:txBody>
          <a:bodyPr lIns="91425" tIns="91425" rIns="91425" bIns="91425" anchor="t" anchorCtr="0">
            <a:noAutofit/>
          </a:bodyPr>
          <a:lstStyle/>
          <a:p>
            <a:pPr marL="457200" lvl="0" indent="-228600" rtl="0">
              <a:lnSpc>
                <a:spcPct val="150000"/>
              </a:lnSpc>
              <a:spcBef>
                <a:spcPts val="0"/>
              </a:spcBef>
              <a:spcAft>
                <a:spcPts val="0"/>
              </a:spcAft>
              <a:buClr>
                <a:srgbClr val="FFFFFF"/>
              </a:buClr>
              <a:buSzPct val="100000"/>
              <a:buFont typeface="Vidaloka"/>
            </a:pPr>
            <a:r>
              <a:rPr lang="en" sz="1200" b="1">
                <a:solidFill>
                  <a:srgbClr val="FFFFFF"/>
                </a:solidFill>
                <a:latin typeface="Vidaloka"/>
                <a:ea typeface="Vidaloka"/>
                <a:cs typeface="Vidaloka"/>
                <a:sym typeface="Vidaloka"/>
              </a:rPr>
              <a:t>Sunlight: </a:t>
            </a:r>
            <a:r>
              <a:rPr lang="en" sz="1200">
                <a:solidFill>
                  <a:srgbClr val="FFFFFF"/>
                </a:solidFill>
                <a:latin typeface="Vidaloka"/>
                <a:ea typeface="Vidaloka"/>
                <a:cs typeface="Vidaloka"/>
                <a:sym typeface="Vidaloka"/>
              </a:rPr>
              <a:t>Corals need sunlight in order to grow. Corals depend on the </a:t>
            </a:r>
            <a:r>
              <a:rPr lang="en" sz="1200" i="1">
                <a:solidFill>
                  <a:srgbClr val="FFFFFF"/>
                </a:solidFill>
                <a:latin typeface="Vidaloka"/>
                <a:ea typeface="Vidaloka"/>
                <a:cs typeface="Vidaloka"/>
                <a:sym typeface="Vidaloka"/>
              </a:rPr>
              <a:t>zooxanthellae</a:t>
            </a:r>
            <a:r>
              <a:rPr lang="en" sz="1200">
                <a:solidFill>
                  <a:srgbClr val="FFFFFF"/>
                </a:solidFill>
                <a:latin typeface="Vidaloka"/>
                <a:ea typeface="Vidaloka"/>
                <a:cs typeface="Vidaloka"/>
                <a:sym typeface="Vidaloka"/>
              </a:rPr>
              <a:t> (algae) that grow inside of them for oxygen and other necessities, they rarely develop in water deeper than 165 feet (50 meters).</a:t>
            </a:r>
          </a:p>
          <a:p>
            <a:pPr marL="457200" lvl="0" indent="-228600" rtl="0">
              <a:lnSpc>
                <a:spcPct val="150000"/>
              </a:lnSpc>
              <a:spcBef>
                <a:spcPts val="0"/>
              </a:spcBef>
              <a:spcAft>
                <a:spcPts val="0"/>
              </a:spcAft>
              <a:buClr>
                <a:srgbClr val="FFFFFF"/>
              </a:buClr>
              <a:buSzPct val="100000"/>
              <a:buFont typeface="Vidaloka"/>
            </a:pPr>
            <a:r>
              <a:rPr lang="en" sz="1200" b="1">
                <a:solidFill>
                  <a:srgbClr val="FFFFFF"/>
                </a:solidFill>
                <a:latin typeface="Vidaloka"/>
                <a:ea typeface="Vidaloka"/>
                <a:cs typeface="Vidaloka"/>
                <a:sym typeface="Vidaloka"/>
              </a:rPr>
              <a:t>Clear and Clean water: </a:t>
            </a:r>
            <a:r>
              <a:rPr lang="en" sz="1200">
                <a:solidFill>
                  <a:srgbClr val="FFFFFF"/>
                </a:solidFill>
                <a:latin typeface="Vidaloka"/>
                <a:ea typeface="Vidaloka"/>
                <a:cs typeface="Vidaloka"/>
                <a:sym typeface="Vidaloka"/>
              </a:rPr>
              <a:t>Corals need clear water in order to let sunlight shine through; they can’t survive properly in cloudy water. Sediment and plankton can cloud water, not allowing photosynthesis to happen and this can lead to death of the reef. Corals are sensitive to pollution and sediments. Sediment can create cloudy water and be deposited on corals, blocking out the sun and harming the polyps. Wastewater discharged into the ocean near the reef can contain too many nutrients that cause seaweeds to overgrow the reef.</a:t>
            </a:r>
          </a:p>
          <a:p>
            <a:pPr marL="457200" lvl="0" indent="-228600" rtl="0">
              <a:lnSpc>
                <a:spcPct val="150000"/>
              </a:lnSpc>
              <a:spcBef>
                <a:spcPts val="0"/>
              </a:spcBef>
              <a:spcAft>
                <a:spcPts val="0"/>
              </a:spcAft>
              <a:buClr>
                <a:srgbClr val="FFFFFF"/>
              </a:buClr>
              <a:buSzPct val="100000"/>
              <a:buFont typeface="Vidaloka"/>
            </a:pPr>
            <a:r>
              <a:rPr lang="en" sz="1200" b="1">
                <a:solidFill>
                  <a:srgbClr val="FFFFFF"/>
                </a:solidFill>
                <a:latin typeface="Vidaloka"/>
                <a:ea typeface="Vidaloka"/>
                <a:cs typeface="Vidaloka"/>
                <a:sym typeface="Vidaloka"/>
              </a:rPr>
              <a:t>Warm water temperature</a:t>
            </a:r>
            <a:r>
              <a:rPr lang="en" sz="1200">
                <a:solidFill>
                  <a:srgbClr val="FFFFFF"/>
                </a:solidFill>
                <a:latin typeface="Vidaloka"/>
                <a:ea typeface="Vidaloka"/>
                <a:cs typeface="Vidaloka"/>
                <a:sym typeface="Vidaloka"/>
              </a:rPr>
              <a:t>: Reef-building corals require warm water conditions to survive. Depending on its region, coral reefs can withstand various temperature fluctuations. However, corals generally live in water temperatures of 68–90° F or 20–32° C.</a:t>
            </a:r>
          </a:p>
          <a:p>
            <a:pPr marL="457200" lvl="0" indent="-228600" rtl="0">
              <a:lnSpc>
                <a:spcPct val="150000"/>
              </a:lnSpc>
              <a:spcBef>
                <a:spcPts val="0"/>
              </a:spcBef>
              <a:spcAft>
                <a:spcPts val="0"/>
              </a:spcAft>
              <a:buClr>
                <a:srgbClr val="FFFFFF"/>
              </a:buClr>
              <a:buSzPct val="100000"/>
              <a:buFont typeface="Vidaloka"/>
            </a:pPr>
            <a:r>
              <a:rPr lang="en" sz="1200" b="1">
                <a:solidFill>
                  <a:srgbClr val="FFFFFF"/>
                </a:solidFill>
                <a:latin typeface="Vidaloka"/>
                <a:ea typeface="Vidaloka"/>
                <a:cs typeface="Vidaloka"/>
                <a:sym typeface="Vidaloka"/>
              </a:rPr>
              <a:t>Saltwater: </a:t>
            </a:r>
            <a:r>
              <a:rPr lang="en" sz="1200">
                <a:solidFill>
                  <a:srgbClr val="FFFFFF"/>
                </a:solidFill>
                <a:latin typeface="Vidaloka"/>
                <a:ea typeface="Vidaloka"/>
                <a:cs typeface="Vidaloka"/>
                <a:sym typeface="Vidaloka"/>
              </a:rPr>
              <a:t>Corals </a:t>
            </a:r>
            <a:r>
              <a:rPr lang="en" sz="1200" b="1" u="sng">
                <a:solidFill>
                  <a:srgbClr val="FFFFFF"/>
                </a:solidFill>
                <a:latin typeface="Vidaloka"/>
                <a:ea typeface="Vidaloka"/>
                <a:cs typeface="Vidaloka"/>
                <a:sym typeface="Vidaloka"/>
              </a:rPr>
              <a:t>NEED</a:t>
            </a:r>
            <a:r>
              <a:rPr lang="en" sz="1200">
                <a:solidFill>
                  <a:srgbClr val="FFFFFF"/>
                </a:solidFill>
                <a:latin typeface="Vidaloka"/>
                <a:ea typeface="Vidaloka"/>
                <a:cs typeface="Vidaloka"/>
                <a:sym typeface="Vidaloka"/>
              </a:rPr>
              <a:t> saltwater to survive and require a certain balance in the salt to water ratio. This is why corals don’t live in areas where rivers drain fresh water into the ocean (“estuaries”).</a:t>
            </a:r>
          </a:p>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Plants of the Coral Reefs</a:t>
            </a:r>
          </a:p>
        </p:txBody>
      </p:sp>
      <p:pic>
        <p:nvPicPr>
          <p:cNvPr id="86" name="Shape 86"/>
          <p:cNvPicPr preferRelativeResize="0"/>
          <p:nvPr/>
        </p:nvPicPr>
        <p:blipFill>
          <a:blip r:embed="rId4">
            <a:alphaModFix/>
          </a:blip>
          <a:stretch>
            <a:fillRect/>
          </a:stretch>
        </p:blipFill>
        <p:spPr>
          <a:xfrm>
            <a:off x="-404875" y="1375200"/>
            <a:ext cx="3048424" cy="2725275"/>
          </a:xfrm>
          <a:prstGeom prst="rect">
            <a:avLst/>
          </a:prstGeom>
          <a:noFill/>
          <a:ln>
            <a:noFill/>
          </a:ln>
        </p:spPr>
      </p:pic>
      <p:sp>
        <p:nvSpPr>
          <p:cNvPr id="87" name="Shape 87"/>
          <p:cNvSpPr txBox="1"/>
          <p:nvPr/>
        </p:nvSpPr>
        <p:spPr>
          <a:xfrm>
            <a:off x="49925" y="949825"/>
            <a:ext cx="1665000" cy="363899"/>
          </a:xfrm>
          <a:prstGeom prst="rect">
            <a:avLst/>
          </a:prstGeom>
          <a:noFill/>
          <a:ln>
            <a:noFill/>
          </a:ln>
        </p:spPr>
        <p:txBody>
          <a:bodyPr lIns="91425" tIns="91425" rIns="91425" bIns="91425" anchor="t" anchorCtr="0">
            <a:noAutofit/>
          </a:bodyPr>
          <a:lstStyle/>
          <a:p>
            <a:pPr>
              <a:spcBef>
                <a:spcPts val="0"/>
              </a:spcBef>
              <a:buNone/>
            </a:pPr>
            <a:r>
              <a:rPr lang="en">
                <a:latin typeface="Vidaloka"/>
                <a:ea typeface="Vidaloka"/>
                <a:cs typeface="Vidaloka"/>
                <a:sym typeface="Vidaloka"/>
              </a:rPr>
              <a:t>Mangrove Forests</a:t>
            </a:r>
          </a:p>
        </p:txBody>
      </p:sp>
      <p:pic>
        <p:nvPicPr>
          <p:cNvPr id="88" name="Shape 88"/>
          <p:cNvPicPr preferRelativeResize="0"/>
          <p:nvPr/>
        </p:nvPicPr>
        <p:blipFill>
          <a:blip r:embed="rId5">
            <a:alphaModFix/>
          </a:blip>
          <a:stretch>
            <a:fillRect/>
          </a:stretch>
        </p:blipFill>
        <p:spPr>
          <a:xfrm>
            <a:off x="2880350" y="1655539"/>
            <a:ext cx="3219999" cy="2164600"/>
          </a:xfrm>
          <a:prstGeom prst="rect">
            <a:avLst/>
          </a:prstGeom>
          <a:noFill/>
          <a:ln>
            <a:noFill/>
          </a:ln>
        </p:spPr>
      </p:pic>
      <p:sp>
        <p:nvSpPr>
          <p:cNvPr id="89" name="Shape 89"/>
          <p:cNvSpPr txBox="1"/>
          <p:nvPr/>
        </p:nvSpPr>
        <p:spPr>
          <a:xfrm>
            <a:off x="2967000" y="1226225"/>
            <a:ext cx="2523000" cy="363899"/>
          </a:xfrm>
          <a:prstGeom prst="rect">
            <a:avLst/>
          </a:prstGeom>
          <a:noFill/>
          <a:ln>
            <a:noFill/>
          </a:ln>
        </p:spPr>
        <p:txBody>
          <a:bodyPr lIns="91425" tIns="91425" rIns="91425" bIns="91425" anchor="t" anchorCtr="0">
            <a:noAutofit/>
          </a:bodyPr>
          <a:lstStyle/>
          <a:p>
            <a:pPr>
              <a:spcBef>
                <a:spcPts val="0"/>
              </a:spcBef>
              <a:buNone/>
            </a:pPr>
            <a:r>
              <a:rPr lang="en">
                <a:latin typeface="Vidaloka"/>
                <a:ea typeface="Vidaloka"/>
                <a:cs typeface="Vidaloka"/>
                <a:sym typeface="Vidaloka"/>
              </a:rPr>
              <a:t>Seagrass</a:t>
            </a:r>
          </a:p>
        </p:txBody>
      </p:sp>
      <p:pic>
        <p:nvPicPr>
          <p:cNvPr id="90" name="Shape 90"/>
          <p:cNvPicPr preferRelativeResize="0"/>
          <p:nvPr/>
        </p:nvPicPr>
        <p:blipFill>
          <a:blip r:embed="rId6">
            <a:alphaModFix/>
          </a:blip>
          <a:stretch>
            <a:fillRect/>
          </a:stretch>
        </p:blipFill>
        <p:spPr>
          <a:xfrm>
            <a:off x="6200050" y="1590125"/>
            <a:ext cx="2857500" cy="2495550"/>
          </a:xfrm>
          <a:prstGeom prst="rect">
            <a:avLst/>
          </a:prstGeom>
          <a:noFill/>
          <a:ln>
            <a:noFill/>
          </a:ln>
        </p:spPr>
      </p:pic>
      <p:sp>
        <p:nvSpPr>
          <p:cNvPr id="91" name="Shape 91"/>
          <p:cNvSpPr txBox="1"/>
          <p:nvPr/>
        </p:nvSpPr>
        <p:spPr>
          <a:xfrm>
            <a:off x="6291325" y="1147825"/>
            <a:ext cx="2696400" cy="363899"/>
          </a:xfrm>
          <a:prstGeom prst="rect">
            <a:avLst/>
          </a:prstGeom>
          <a:noFill/>
          <a:ln>
            <a:noFill/>
          </a:ln>
        </p:spPr>
        <p:txBody>
          <a:bodyPr lIns="91425" tIns="91425" rIns="91425" bIns="91425" anchor="t" anchorCtr="0">
            <a:noAutofit/>
          </a:bodyPr>
          <a:lstStyle/>
          <a:p>
            <a:pPr>
              <a:spcBef>
                <a:spcPts val="0"/>
              </a:spcBef>
              <a:buNone/>
            </a:pPr>
            <a:r>
              <a:rPr lang="en">
                <a:latin typeface="Vidaloka"/>
                <a:ea typeface="Vidaloka"/>
                <a:cs typeface="Vidaloka"/>
                <a:sym typeface="Vidaloka"/>
              </a:rPr>
              <a:t>Red Algae (type of seaweed)</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Homemade Apple"/>
                <a:ea typeface="Homemade Apple"/>
                <a:cs typeface="Homemade Apple"/>
                <a:sym typeface="Homemade Apple"/>
              </a:rPr>
              <a:t>Who Will Be Your Neighbor?</a:t>
            </a:r>
          </a:p>
        </p:txBody>
      </p:sp>
      <p:sp>
        <p:nvSpPr>
          <p:cNvPr id="97" name="Shape 9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00FFFF"/>
              </a:buClr>
              <a:buSzPct val="100000"/>
              <a:buFont typeface="Vidaloka"/>
            </a:pPr>
            <a:r>
              <a:rPr lang="en" sz="1400">
                <a:solidFill>
                  <a:srgbClr val="00FFFF"/>
                </a:solidFill>
                <a:latin typeface="Vidaloka"/>
                <a:ea typeface="Vidaloka"/>
                <a:cs typeface="Vidaloka"/>
                <a:sym typeface="Vidaloka"/>
              </a:rPr>
              <a:t>The coral reef biome is so vast that it is actually home to 25% of marine species. </a:t>
            </a:r>
          </a:p>
          <a:p>
            <a:pPr rtl="0">
              <a:spcBef>
                <a:spcPts val="0"/>
              </a:spcBef>
              <a:buNone/>
            </a:pPr>
            <a:endParaRPr sz="1400">
              <a:solidFill>
                <a:srgbClr val="00FFFF"/>
              </a:solidFill>
              <a:latin typeface="Vidaloka"/>
              <a:ea typeface="Vidaloka"/>
              <a:cs typeface="Vidaloka"/>
              <a:sym typeface="Vidaloka"/>
            </a:endParaRPr>
          </a:p>
          <a:p>
            <a:pPr rtl="0">
              <a:spcBef>
                <a:spcPts val="0"/>
              </a:spcBef>
              <a:buNone/>
            </a:pPr>
            <a:endParaRPr sz="1400">
              <a:solidFill>
                <a:srgbClr val="00FFFF"/>
              </a:solidFill>
              <a:latin typeface="Vidaloka"/>
              <a:ea typeface="Vidaloka"/>
              <a:cs typeface="Vidaloka"/>
              <a:sym typeface="Vidaloka"/>
            </a:endParaRPr>
          </a:p>
          <a:p>
            <a:pPr rtl="0">
              <a:spcBef>
                <a:spcPts val="0"/>
              </a:spcBef>
              <a:buNone/>
            </a:pPr>
            <a:endParaRPr sz="1400">
              <a:solidFill>
                <a:srgbClr val="00FFFF"/>
              </a:solidFill>
              <a:latin typeface="Vidaloka"/>
              <a:ea typeface="Vidaloka"/>
              <a:cs typeface="Vidaloka"/>
              <a:sym typeface="Vidaloka"/>
            </a:endParaRPr>
          </a:p>
          <a:p>
            <a:pPr rtl="0">
              <a:spcBef>
                <a:spcPts val="0"/>
              </a:spcBef>
              <a:buNone/>
            </a:pPr>
            <a:endParaRPr sz="1400">
              <a:solidFill>
                <a:srgbClr val="00FFFF"/>
              </a:solidFill>
              <a:latin typeface="Vidaloka"/>
              <a:ea typeface="Vidaloka"/>
              <a:cs typeface="Vidaloka"/>
              <a:sym typeface="Vidaloka"/>
            </a:endParaRPr>
          </a:p>
          <a:p>
            <a:pPr rtl="0">
              <a:spcBef>
                <a:spcPts val="0"/>
              </a:spcBef>
              <a:buNone/>
            </a:pPr>
            <a:r>
              <a:rPr lang="en" sz="1400">
                <a:solidFill>
                  <a:srgbClr val="00FFFF"/>
                </a:solidFill>
                <a:latin typeface="Vidaloka"/>
                <a:ea typeface="Vidaloka"/>
                <a:cs typeface="Vidaloka"/>
                <a:sym typeface="Vidaloka"/>
              </a:rPr>
              <a:t>                   Clownfish</a:t>
            </a:r>
          </a:p>
          <a:p>
            <a:pPr rtl="0">
              <a:spcBef>
                <a:spcPts val="0"/>
              </a:spcBef>
              <a:buNone/>
            </a:pPr>
            <a:r>
              <a:rPr lang="en" sz="1400">
                <a:solidFill>
                  <a:srgbClr val="00FFFF"/>
                </a:solidFill>
                <a:latin typeface="Vidaloka"/>
                <a:ea typeface="Vidaloka"/>
                <a:cs typeface="Vidaloka"/>
                <a:sym typeface="Vidaloka"/>
              </a:rPr>
              <a:t>                                                                                                                                                 Sea Turtles</a:t>
            </a:r>
          </a:p>
          <a:p>
            <a:pPr lvl="0" rtl="0">
              <a:spcBef>
                <a:spcPts val="0"/>
              </a:spcBef>
              <a:buNone/>
            </a:pPr>
            <a:r>
              <a:rPr lang="en" sz="1400">
                <a:solidFill>
                  <a:srgbClr val="00FFFF"/>
                </a:solidFill>
                <a:latin typeface="Vidaloka"/>
                <a:ea typeface="Vidaloka"/>
                <a:cs typeface="Vidaloka"/>
                <a:sym typeface="Vidaloka"/>
              </a:rPr>
              <a:t>							Black Tip Reef Shark</a:t>
            </a:r>
          </a:p>
        </p:txBody>
      </p:sp>
      <p:pic>
        <p:nvPicPr>
          <p:cNvPr id="98" name="Shape 98"/>
          <p:cNvPicPr preferRelativeResize="0"/>
          <p:nvPr/>
        </p:nvPicPr>
        <p:blipFill>
          <a:blip r:embed="rId4">
            <a:alphaModFix/>
          </a:blip>
          <a:stretch>
            <a:fillRect/>
          </a:stretch>
        </p:blipFill>
        <p:spPr>
          <a:xfrm>
            <a:off x="467500" y="1721574"/>
            <a:ext cx="2121750" cy="1591300"/>
          </a:xfrm>
          <a:prstGeom prst="rect">
            <a:avLst/>
          </a:prstGeom>
          <a:noFill/>
          <a:ln>
            <a:noFill/>
          </a:ln>
        </p:spPr>
      </p:pic>
      <p:pic>
        <p:nvPicPr>
          <p:cNvPr id="99" name="Shape 99"/>
          <p:cNvPicPr preferRelativeResize="0"/>
          <p:nvPr/>
        </p:nvPicPr>
        <p:blipFill>
          <a:blip r:embed="rId5">
            <a:alphaModFix/>
          </a:blip>
          <a:stretch>
            <a:fillRect/>
          </a:stretch>
        </p:blipFill>
        <p:spPr>
          <a:xfrm>
            <a:off x="3510996" y="1553900"/>
            <a:ext cx="1574649" cy="2613550"/>
          </a:xfrm>
          <a:prstGeom prst="rect">
            <a:avLst/>
          </a:prstGeom>
          <a:noFill/>
          <a:ln>
            <a:noFill/>
          </a:ln>
        </p:spPr>
      </p:pic>
      <p:pic>
        <p:nvPicPr>
          <p:cNvPr id="100" name="Shape 100"/>
          <p:cNvPicPr preferRelativeResize="0"/>
          <p:nvPr/>
        </p:nvPicPr>
        <p:blipFill>
          <a:blip r:embed="rId6">
            <a:alphaModFix/>
          </a:blip>
          <a:stretch>
            <a:fillRect/>
          </a:stretch>
        </p:blipFill>
        <p:spPr>
          <a:xfrm>
            <a:off x="5585850" y="2158926"/>
            <a:ext cx="2230428" cy="1672799"/>
          </a:xfrm>
          <a:prstGeom prst="rect">
            <a:avLst/>
          </a:prstGeom>
          <a:noFill/>
          <a:ln>
            <a:noFill/>
          </a:ln>
        </p:spPr>
      </p:pic>
      <p:pic>
        <p:nvPicPr>
          <p:cNvPr id="101" name="Shape 101"/>
          <p:cNvPicPr preferRelativeResize="0"/>
          <p:nvPr/>
        </p:nvPicPr>
        <p:blipFill>
          <a:blip r:embed="rId7">
            <a:alphaModFix/>
          </a:blip>
          <a:stretch>
            <a:fillRect/>
          </a:stretch>
        </p:blipFill>
        <p:spPr>
          <a:xfrm>
            <a:off x="7816275" y="2158925"/>
            <a:ext cx="1344050" cy="2744949"/>
          </a:xfrm>
          <a:prstGeom prst="rect">
            <a:avLst/>
          </a:prstGeom>
          <a:noFill/>
          <a:ln>
            <a:noFill/>
          </a:ln>
        </p:spPr>
      </p:pic>
      <p:sp>
        <p:nvSpPr>
          <p:cNvPr id="102" name="Shape 102"/>
          <p:cNvSpPr/>
          <p:nvPr/>
        </p:nvSpPr>
        <p:spPr>
          <a:xfrm>
            <a:off x="7886700" y="1017725"/>
            <a:ext cx="1003800" cy="1158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Don’t forget me! Crabs too!</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additive="base">
                                        <p:cTn id="22" dur="1000"/>
                                        <p:tgtEl>
                                          <p:spTgt spid="1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0"/>
            <a:ext cx="8520599" cy="572699"/>
          </a:xfrm>
          <a:prstGeom prst="rect">
            <a:avLst/>
          </a:prstGeom>
        </p:spPr>
        <p:txBody>
          <a:bodyPr lIns="91425" tIns="91425" rIns="91425" bIns="91425" anchor="t" anchorCtr="0">
            <a:noAutofit/>
          </a:bodyPr>
          <a:lstStyle/>
          <a:p>
            <a:pPr algn="ctr">
              <a:spcBef>
                <a:spcPts val="0"/>
              </a:spcBef>
              <a:buNone/>
            </a:pPr>
            <a:r>
              <a:rPr lang="en">
                <a:latin typeface="Homemade Apple"/>
                <a:ea typeface="Homemade Apple"/>
                <a:cs typeface="Homemade Apple"/>
                <a:sym typeface="Homemade Apple"/>
              </a:rPr>
              <a:t>What infamous Coral Reef can be seen from space?</a:t>
            </a:r>
          </a:p>
        </p:txBody>
      </p:sp>
      <p:pic>
        <p:nvPicPr>
          <p:cNvPr id="108" name="Shape 108"/>
          <p:cNvPicPr preferRelativeResize="0"/>
          <p:nvPr/>
        </p:nvPicPr>
        <p:blipFill>
          <a:blip r:embed="rId3">
            <a:alphaModFix/>
          </a:blip>
          <a:stretch>
            <a:fillRect/>
          </a:stretch>
        </p:blipFill>
        <p:spPr>
          <a:xfrm>
            <a:off x="1562475" y="1203400"/>
            <a:ext cx="5098950" cy="3940098"/>
          </a:xfrm>
          <a:prstGeom prst="rect">
            <a:avLst/>
          </a:prstGeom>
          <a:noFill/>
          <a:ln>
            <a:noFill/>
          </a:ln>
        </p:spPr>
      </p:pic>
    </p:spTree>
  </p:cSld>
  <p:clrMapOvr>
    <a:masterClrMapping/>
  </p:clrMapOvr>
  <p:transition xmlns:p14="http://schemas.microsoft.com/office/powerpoint/2010/main" spd="slow">
    <p:push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000000"/>
                </a:solidFill>
                <a:latin typeface="Homemade Apple"/>
                <a:ea typeface="Homemade Apple"/>
                <a:cs typeface="Homemade Apple"/>
                <a:sym typeface="Homemade Apple"/>
              </a:rPr>
              <a:t>Oh No! Global Warming!</a:t>
            </a:r>
          </a:p>
        </p:txBody>
      </p:sp>
      <p:sp>
        <p:nvSpPr>
          <p:cNvPr id="114" name="Shape 114"/>
          <p:cNvSpPr txBox="1">
            <a:spLocks noGrp="1"/>
          </p:cNvSpPr>
          <p:nvPr>
            <p:ph type="body" idx="1"/>
          </p:nvPr>
        </p:nvSpPr>
        <p:spPr>
          <a:xfrm>
            <a:off x="311700" y="1152475"/>
            <a:ext cx="5030099" cy="3416400"/>
          </a:xfrm>
          <a:prstGeom prst="rect">
            <a:avLst/>
          </a:prstGeom>
        </p:spPr>
        <p:txBody>
          <a:bodyPr lIns="91425" tIns="91425" rIns="91425" bIns="91425" anchor="t" anchorCtr="0">
            <a:noAutofit/>
          </a:bodyPr>
          <a:lstStyle/>
          <a:p>
            <a:pPr marL="457200" lvl="0" indent="-228600" rtl="0">
              <a:spcBef>
                <a:spcPts val="0"/>
              </a:spcBef>
              <a:buClr>
                <a:srgbClr val="00FFFF"/>
              </a:buClr>
              <a:buFont typeface="Vidaloka"/>
            </a:pPr>
            <a:r>
              <a:rPr lang="en">
                <a:solidFill>
                  <a:srgbClr val="00FFFF"/>
                </a:solidFill>
                <a:latin typeface="Vidaloka"/>
                <a:ea typeface="Vidaloka"/>
                <a:cs typeface="Vidaloka"/>
                <a:sym typeface="Vidaloka"/>
              </a:rPr>
              <a:t>Coral Reefs are a very sensitive biome. Equilibrium in this ecosystem is key to it’s survival. </a:t>
            </a:r>
          </a:p>
          <a:p>
            <a:pPr marL="457200" lvl="0" indent="-228600" rtl="0">
              <a:spcBef>
                <a:spcPts val="0"/>
              </a:spcBef>
              <a:buClr>
                <a:srgbClr val="00FFFF"/>
              </a:buClr>
              <a:buFont typeface="Vidaloka"/>
            </a:pPr>
            <a:r>
              <a:rPr lang="en">
                <a:solidFill>
                  <a:srgbClr val="00FFFF"/>
                </a:solidFill>
                <a:latin typeface="Vidaloka"/>
                <a:ea typeface="Vidaloka"/>
                <a:cs typeface="Vidaloka"/>
                <a:sym typeface="Vidaloka"/>
              </a:rPr>
              <a:t>But with the waters warming, oxygen is decreasing in the waters. This is causing what is known as coral bleaching. </a:t>
            </a:r>
          </a:p>
          <a:p>
            <a:pPr marL="457200" lvl="0" indent="-228600" rtl="0">
              <a:spcBef>
                <a:spcPts val="0"/>
              </a:spcBef>
              <a:buClr>
                <a:srgbClr val="00FFFF"/>
              </a:buClr>
              <a:buFont typeface="Vidaloka"/>
            </a:pPr>
            <a:r>
              <a:rPr lang="en">
                <a:solidFill>
                  <a:srgbClr val="00FFFF"/>
                </a:solidFill>
                <a:latin typeface="Vidaloka"/>
                <a:ea typeface="Vidaloka"/>
                <a:cs typeface="Vidaloka"/>
                <a:sym typeface="Vidaloka"/>
              </a:rPr>
              <a:t>The heat is also killing the algae that lives on the coral and that will inturn kill the coral. </a:t>
            </a:r>
          </a:p>
          <a:p>
            <a:pPr marL="457200" lvl="0" indent="-228600">
              <a:spcBef>
                <a:spcPts val="0"/>
              </a:spcBef>
              <a:buClr>
                <a:srgbClr val="00FFFF"/>
              </a:buClr>
              <a:buFont typeface="Vidaloka"/>
            </a:pPr>
            <a:r>
              <a:rPr lang="en">
                <a:solidFill>
                  <a:srgbClr val="00FFFF"/>
                </a:solidFill>
                <a:latin typeface="Vidaloka"/>
                <a:ea typeface="Vidaloka"/>
                <a:cs typeface="Vidaloka"/>
                <a:sym typeface="Vidaloka"/>
              </a:rPr>
              <a:t>Coral reefs lack genetic diversity which allows them to die off faster.</a:t>
            </a:r>
          </a:p>
        </p:txBody>
      </p:sp>
      <p:pic>
        <p:nvPicPr>
          <p:cNvPr id="115" name="Shape 115"/>
          <p:cNvPicPr preferRelativeResize="0"/>
          <p:nvPr/>
        </p:nvPicPr>
        <p:blipFill>
          <a:blip r:embed="rId4">
            <a:alphaModFix/>
          </a:blip>
          <a:stretch>
            <a:fillRect/>
          </a:stretch>
        </p:blipFill>
        <p:spPr>
          <a:xfrm>
            <a:off x="5540850" y="2233025"/>
            <a:ext cx="3603150" cy="2910475"/>
          </a:xfrm>
          <a:prstGeom prst="rect">
            <a:avLst/>
          </a:prstGeom>
          <a:noFill/>
          <a:ln>
            <a:noFill/>
          </a:ln>
        </p:spPr>
      </p:pic>
      <p:sp>
        <p:nvSpPr>
          <p:cNvPr id="116" name="Shape 116"/>
          <p:cNvSpPr/>
          <p:nvPr/>
        </p:nvSpPr>
        <p:spPr>
          <a:xfrm>
            <a:off x="6344625" y="243750"/>
            <a:ext cx="1995599" cy="1685700"/>
          </a:xfrm>
          <a:prstGeom prst="wedgeEllipseCallout">
            <a:avLst>
              <a:gd name="adj1" fmla="val -20833"/>
              <a:gd name="adj2" fmla="val 62500"/>
            </a:avLst>
          </a:prstGeom>
          <a:solidFill>
            <a:srgbClr val="07376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If you want us to stick around you might want to change your ways!!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892</Words>
  <Application>Microsoft Macintosh PowerPoint</Application>
  <PresentationFormat>On-screen Show (16:9)</PresentationFormat>
  <Paragraphs>63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Vidaloka</vt:lpstr>
      <vt:lpstr>Homemade Apple</vt:lpstr>
      <vt:lpstr>simple-light-2</vt:lpstr>
      <vt:lpstr>Under The  Sea Corp. </vt:lpstr>
      <vt:lpstr>Your Weather Forecast </vt:lpstr>
      <vt:lpstr>It’s All About Location</vt:lpstr>
      <vt:lpstr>How Reefs Are Made</vt:lpstr>
      <vt:lpstr>How Do Coral Reefs Survive? </vt:lpstr>
      <vt:lpstr>Plants of the Coral Reefs</vt:lpstr>
      <vt:lpstr>Who Will Be Your Neighbor?</vt:lpstr>
      <vt:lpstr>What infamous Coral Reef can be seen from space?</vt:lpstr>
      <vt:lpstr>Oh No! Global Warming!</vt:lpstr>
      <vt:lpstr>PowerPoint Presentation</vt:lpstr>
      <vt:lpstr>Fun Facts!</vt:lpstr>
      <vt:lpstr>Brought to You With the Help Of...</vt:lpstr>
      <vt:lpstr>And Don’t Forget!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The  Sea Corp. </dc:title>
  <cp:lastModifiedBy>Kayla McDaniel</cp:lastModifiedBy>
  <cp:revision>1</cp:revision>
  <dcterms:modified xsi:type="dcterms:W3CDTF">2015-10-09T17:24:47Z</dcterms:modified>
</cp:coreProperties>
</file>