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1" r:id="rId6"/>
    <p:sldId id="262" r:id="rId7"/>
    <p:sldId id="267" r:id="rId8"/>
    <p:sldId id="266" r:id="rId9"/>
    <p:sldId id="263" r:id="rId10"/>
    <p:sldId id="264" r:id="rId11"/>
    <p:sldId id="265" r:id="rId12"/>
    <p:sldId id="268" r:id="rId13"/>
    <p:sldId id="269" r:id="rId14"/>
    <p:sldId id="270" r:id="rId15"/>
    <p:sldId id="271" r:id="rId16"/>
    <p:sldId id="273" r:id="rId17"/>
    <p:sldId id="272" r:id="rId18"/>
    <p:sldId id="274" r:id="rId19"/>
    <p:sldId id="276" r:id="rId20"/>
    <p:sldId id="275" r:id="rId21"/>
    <p:sldId id="279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9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E4698-F7AB-8F43-ACAE-73D479ADE44C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03804-3739-7C4D-ACF0-F206970C6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551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03804-3739-7C4D-ACF0-F206970C674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131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C729-B380-D245-8C8A-0E7AD6571F4F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A21B-4D4B-5745-A382-8621E70B1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386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C729-B380-D245-8C8A-0E7AD6571F4F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A21B-4D4B-5745-A382-8621E70B1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545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C729-B380-D245-8C8A-0E7AD6571F4F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A21B-4D4B-5745-A382-8621E70B1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79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C729-B380-D245-8C8A-0E7AD6571F4F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A21B-4D4B-5745-A382-8621E70B1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126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C729-B380-D245-8C8A-0E7AD6571F4F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A21B-4D4B-5745-A382-8621E70B1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C729-B380-D245-8C8A-0E7AD6571F4F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A21B-4D4B-5745-A382-8621E70B1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983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C729-B380-D245-8C8A-0E7AD6571F4F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A21B-4D4B-5745-A382-8621E70B1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093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C729-B380-D245-8C8A-0E7AD6571F4F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A21B-4D4B-5745-A382-8621E70B1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436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C729-B380-D245-8C8A-0E7AD6571F4F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A21B-4D4B-5745-A382-8621E70B1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105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C729-B380-D245-8C8A-0E7AD6571F4F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A21B-4D4B-5745-A382-8621E70B1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911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C729-B380-D245-8C8A-0E7AD6571F4F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A21B-4D4B-5745-A382-8621E70B1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58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3C729-B380-D245-8C8A-0E7AD6571F4F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3A21B-4D4B-5745-A382-8621E70B1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837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kmcdaniel\Desktop\NYC%20teaching%20fellows\ES%20resources%20for%20year%202\APES%20Unit%204\Document1!OLE_LINK1" TargetMode="External"/><Relationship Id="rId4" Type="http://schemas.openxmlformats.org/officeDocument/2006/relationships/image" Target="../media/image11.emf"/><Relationship Id="rId5" Type="http://schemas.openxmlformats.org/officeDocument/2006/relationships/hyperlink" Target="http://www.fs.fed.us/t-d/pubs/htmlpubs/htm08242330/" TargetMode="External"/><Relationship Id="rId6" Type="http://schemas.openxmlformats.org/officeDocument/2006/relationships/image" Target="../media/image12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hyperlink" Target="http://spring2013env3400russia.wordpress.com/" TargetMode="External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olfenotes.com/2011/03/world-water-day-water-for-life-not-for-profit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n.all.biz/img/in/catalog/223560.jpeg" TargetMode="External"/><Relationship Id="rId3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-g.eng.cam.ac.uk/impee/topics/water/files/" TargetMode="Externa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aterfootprint.wordpress.com/tag/freshwater-use/" TargetMode="Externa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hyperlink" Target="http://www.wisegeek.com/what-is-flood-irrigation.htm" TargetMode="External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rrigationmuseum.org/item1.aspx?id=129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dfort.com/product/fertigationirrigation/" TargetMode="External"/><Relationship Id="rId4" Type="http://schemas.openxmlformats.org/officeDocument/2006/relationships/image" Target="../media/image5.jpeg"/><Relationship Id="rId5" Type="http://schemas.openxmlformats.org/officeDocument/2006/relationships/hyperlink" Target="http://www.gastonengineering.com/projects-services/agricultural-engineering-for-center-pivot-irrigation-park-gallatin-madison-county/" TargetMode="External"/><Relationship Id="rId6" Type="http://schemas.openxmlformats.org/officeDocument/2006/relationships/image" Target="../media/image6.jpeg"/><Relationship Id="rId7" Type="http://schemas.openxmlformats.org/officeDocument/2006/relationships/hyperlink" Target="http://www.narmadapipes.co.in/drip-irrigation-systems.htm" TargetMode="External"/><Relationship Id="rId8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58297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dirty="0" smtClean="0"/>
              <a:t>SWBAT identify the ways humans use water and methods for water conservation.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770" y="239452"/>
            <a:ext cx="7658430" cy="2218845"/>
          </a:xfrm>
        </p:spPr>
        <p:txBody>
          <a:bodyPr/>
          <a:lstStyle/>
          <a:p>
            <a:pPr algn="l"/>
            <a:r>
              <a:rPr lang="en-US" dirty="0" smtClean="0"/>
              <a:t>APES Unit 4                                      11/13/15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994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Ways to reduce wastewater in irrigation</a:t>
            </a:r>
          </a:p>
          <a:p>
            <a:pPr lvl="1"/>
            <a:r>
              <a:rPr lang="en-US" dirty="0" smtClean="0"/>
              <a:t>Leveling fields with lasers</a:t>
            </a:r>
          </a:p>
          <a:p>
            <a:pPr lvl="1"/>
            <a:r>
              <a:rPr lang="en-US" dirty="0" smtClean="0"/>
              <a:t>Lining irrigation ditches with concrete</a:t>
            </a:r>
          </a:p>
          <a:p>
            <a:pPr lvl="1"/>
            <a:r>
              <a:rPr lang="en-US" dirty="0" smtClean="0"/>
              <a:t>Using </a:t>
            </a:r>
            <a:r>
              <a:rPr lang="en-US" dirty="0" err="1" smtClean="0"/>
              <a:t>polyculture</a:t>
            </a:r>
            <a:endParaRPr lang="en-US" dirty="0" smtClean="0"/>
          </a:p>
          <a:p>
            <a:pPr lvl="1"/>
            <a:r>
              <a:rPr lang="en-US" dirty="0" smtClean="0"/>
              <a:t>Irrigating with treated urban wastewater</a:t>
            </a:r>
          </a:p>
          <a:p>
            <a:pPr marL="457200" lvl="1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171154"/>
              </p:ext>
            </p:extLst>
          </p:nvPr>
        </p:nvGraphicFramePr>
        <p:xfrm>
          <a:off x="4422583" y="4672394"/>
          <a:ext cx="2733774" cy="1886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Document" r:id="rId3" imgW="7620000" imgH="5257800" progId="Word.Document.12">
                  <p:link updateAutomatic="1"/>
                </p:oleObj>
              </mc:Choice>
              <mc:Fallback>
                <p:oleObj name="Document" r:id="rId3" imgW="7620000" imgH="52578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22583" y="4672394"/>
                        <a:ext cx="2733774" cy="18863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rc_mi" descr="http://www.fs.fed.us/t-d/pubs/htmlpubs/htm08242330/images/fig09.jpg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72" y="4366762"/>
            <a:ext cx="3507155" cy="2191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3667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Hydroponic agriculture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Crops grown in greenhouse with no soil, only water</a:t>
            </a:r>
          </a:p>
          <a:p>
            <a:r>
              <a:rPr lang="en-US" dirty="0" smtClean="0"/>
              <a:t>Advantages:</a:t>
            </a:r>
          </a:p>
          <a:p>
            <a:pPr lvl="1"/>
            <a:r>
              <a:rPr lang="en-US" dirty="0" smtClean="0"/>
              <a:t>Water can be reused</a:t>
            </a:r>
          </a:p>
          <a:p>
            <a:pPr lvl="1"/>
            <a:r>
              <a:rPr lang="en-US" dirty="0" smtClean="0"/>
              <a:t>Uses 95% less water</a:t>
            </a:r>
          </a:p>
          <a:p>
            <a:pPr lvl="1"/>
            <a:r>
              <a:rPr lang="en-US" dirty="0" smtClean="0"/>
              <a:t>Produces more crops </a:t>
            </a:r>
            <a:r>
              <a:rPr lang="en-US" dirty="0"/>
              <a:t>p</a:t>
            </a:r>
            <a:r>
              <a:rPr lang="en-US" dirty="0" smtClean="0"/>
              <a:t>er hectare</a:t>
            </a:r>
          </a:p>
          <a:p>
            <a:pPr lvl="1"/>
            <a:r>
              <a:rPr lang="en-US" dirty="0" smtClean="0"/>
              <a:t>Minimal need for pesticides</a:t>
            </a:r>
          </a:p>
          <a:p>
            <a:r>
              <a:rPr lang="en-US" dirty="0" smtClean="0"/>
              <a:t>Disadvantage:</a:t>
            </a:r>
          </a:p>
          <a:p>
            <a:pPr lvl="1"/>
            <a:r>
              <a:rPr lang="en-US" dirty="0" smtClean="0"/>
              <a:t>More expensive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370" y="4590993"/>
            <a:ext cx="3315256" cy="20728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7834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Water is used for industrial purposes</a:t>
            </a:r>
          </a:p>
          <a:p>
            <a:pPr lvl="1"/>
            <a:r>
              <a:rPr lang="en-US" dirty="0" smtClean="0"/>
              <a:t>Generating electricity</a:t>
            </a:r>
          </a:p>
          <a:p>
            <a:pPr lvl="1"/>
            <a:r>
              <a:rPr lang="en-US" dirty="0" smtClean="0"/>
              <a:t>Cooling machinery</a:t>
            </a:r>
          </a:p>
          <a:p>
            <a:pPr lvl="1"/>
            <a:r>
              <a:rPr lang="en-US" dirty="0" smtClean="0"/>
              <a:t>Refining metals and papers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292" y="4192263"/>
            <a:ext cx="4296112" cy="266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863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Industrial water use: Electricity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261" y="133971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Largest use for industrial water is for cooling electrical power plants</a:t>
            </a:r>
          </a:p>
          <a:p>
            <a:r>
              <a:rPr lang="en-US" dirty="0" smtClean="0"/>
              <a:t>Water used for hydroelectric dams is recycled</a:t>
            </a:r>
          </a:p>
          <a:p>
            <a:r>
              <a:rPr lang="en-US" dirty="0" smtClean="0"/>
              <a:t>Thermoelectric and Nuclear power plants</a:t>
            </a:r>
          </a:p>
          <a:p>
            <a:pPr lvl="1"/>
            <a:r>
              <a:rPr lang="en-US" dirty="0" smtClean="0"/>
              <a:t>Most water is not recycled back to source</a:t>
            </a:r>
          </a:p>
          <a:p>
            <a:pPr lvl="1"/>
            <a:r>
              <a:rPr lang="en-US" dirty="0" smtClean="0"/>
              <a:t>Water converted to steam and used to turn turbines</a:t>
            </a:r>
          </a:p>
          <a:p>
            <a:pPr lvl="1"/>
            <a:r>
              <a:rPr lang="en-US" dirty="0" smtClean="0"/>
              <a:t>Large percentage of water is lost to the atmosphere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996" y="5225919"/>
            <a:ext cx="3299003" cy="16320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8198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Refining papers and metals require water</a:t>
            </a:r>
          </a:p>
          <a:p>
            <a:pPr lvl="1"/>
            <a:r>
              <a:rPr lang="en-US" dirty="0" smtClean="0"/>
              <a:t>Copper</a:t>
            </a:r>
          </a:p>
          <a:p>
            <a:pPr lvl="1"/>
            <a:r>
              <a:rPr lang="en-US" dirty="0" smtClean="0"/>
              <a:t>Aluminum</a:t>
            </a:r>
          </a:p>
          <a:p>
            <a:pPr lvl="1"/>
            <a:r>
              <a:rPr lang="en-US" dirty="0" smtClean="0"/>
              <a:t>Steel</a:t>
            </a:r>
          </a:p>
          <a:p>
            <a:pPr lvl="1"/>
            <a:r>
              <a:rPr lang="en-US" dirty="0" smtClean="0"/>
              <a:t>Paper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84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Household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10% of water in U.S. is consumed in the household</a:t>
            </a:r>
          </a:p>
          <a:p>
            <a:pPr lvl="1"/>
            <a:r>
              <a:rPr lang="en-US" dirty="0" smtClean="0"/>
              <a:t>41% flushing toilets</a:t>
            </a:r>
          </a:p>
          <a:p>
            <a:pPr lvl="1"/>
            <a:r>
              <a:rPr lang="en-US" dirty="0" smtClean="0"/>
              <a:t>33% for bathing</a:t>
            </a:r>
          </a:p>
          <a:p>
            <a:pPr lvl="1"/>
            <a:r>
              <a:rPr lang="en-US" dirty="0" smtClean="0"/>
              <a:t>21% laundry</a:t>
            </a:r>
          </a:p>
          <a:p>
            <a:pPr lvl="1"/>
            <a:r>
              <a:rPr lang="en-US" dirty="0" smtClean="0"/>
              <a:t>5% cooking and drinking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08" y="3965325"/>
            <a:ext cx="2737779" cy="273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84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future of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owns water?</a:t>
            </a:r>
          </a:p>
          <a:p>
            <a:pPr lvl="1"/>
            <a:r>
              <a:rPr lang="en-US" dirty="0" smtClean="0"/>
              <a:t>Conflicts between countries</a:t>
            </a:r>
          </a:p>
          <a:p>
            <a:pPr lvl="2"/>
            <a:r>
              <a:rPr lang="en-US" dirty="0" smtClean="0"/>
              <a:t>Arab-Israeli War (1967)</a:t>
            </a:r>
          </a:p>
          <a:p>
            <a:pPr lvl="2"/>
            <a:r>
              <a:rPr lang="en-US" dirty="0" smtClean="0"/>
              <a:t>Iran-Iraq War (1980)</a:t>
            </a:r>
          </a:p>
          <a:p>
            <a:pPr lvl="1"/>
            <a:r>
              <a:rPr lang="en-US" dirty="0" smtClean="0"/>
              <a:t>Private vs. Public</a:t>
            </a:r>
          </a:p>
          <a:p>
            <a:pPr lvl="2"/>
            <a:endParaRPr lang="en-US" dirty="0"/>
          </a:p>
        </p:txBody>
      </p:sp>
      <p:pic>
        <p:nvPicPr>
          <p:cNvPr id="5" name="irc_mi" descr="http://www.wolfenotes.com/wp-content/uploads/2011/03/privatization4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41" y="4379352"/>
            <a:ext cx="3188257" cy="2192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://spring2013env3400russia.files.wordpress.com/2013/03/total-population-access-to-an-improved-water-source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962" y="3776988"/>
            <a:ext cx="4026730" cy="2794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1955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Conservation: Agriculture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97530" cy="497696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Irrigate crops with treated urban wastewater</a:t>
            </a:r>
          </a:p>
          <a:p>
            <a:r>
              <a:rPr lang="en-US" dirty="0" smtClean="0"/>
              <a:t>Irrigate at night to reduce water lost to evaporation</a:t>
            </a:r>
          </a:p>
          <a:p>
            <a:r>
              <a:rPr lang="en-US" dirty="0" smtClean="0"/>
              <a:t>Don’t grow water-thirsty crops in semi-arid regions</a:t>
            </a:r>
          </a:p>
          <a:p>
            <a:r>
              <a:rPr lang="en-US" dirty="0" smtClean="0"/>
              <a:t>Increase government subsidies for efficient irrigation practices</a:t>
            </a:r>
          </a:p>
          <a:p>
            <a:r>
              <a:rPr lang="en-US" dirty="0" smtClean="0"/>
              <a:t>Use soil moisture monitors to irrigate only when necessary</a:t>
            </a:r>
          </a:p>
          <a:p>
            <a:r>
              <a:rPr lang="en-US" dirty="0" smtClean="0"/>
              <a:t>Use rainwater harvesting for smaller agriculture fields (developing countries)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717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Water Conservation: Industrial and residential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374118" cy="373967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Fix leaks in pipes and water mains (largest source of water loss for industrial and residential uses)</a:t>
            </a:r>
          </a:p>
          <a:p>
            <a:r>
              <a:rPr lang="en-US" dirty="0" smtClean="0"/>
              <a:t>Increase prices for water</a:t>
            </a:r>
          </a:p>
          <a:p>
            <a:r>
              <a:rPr lang="en-US" dirty="0" smtClean="0"/>
              <a:t>Require the use of water meters</a:t>
            </a:r>
          </a:p>
          <a:p>
            <a:r>
              <a:rPr lang="en-US" dirty="0" smtClean="0"/>
              <a:t>Recycle water used in industrial processes</a:t>
            </a:r>
          </a:p>
          <a:p>
            <a:r>
              <a:rPr lang="en-US" dirty="0" smtClean="0"/>
              <a:t>Use low-flow showerheads and low-volume toilets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870" y="4884035"/>
            <a:ext cx="2466305" cy="18947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705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conservation: Grey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Grey water systems: collects water from showers, bathtubs, dishwashers and clothes washers </a:t>
            </a:r>
          </a:p>
          <a:p>
            <a:pPr lvl="1"/>
            <a:r>
              <a:rPr lang="en-US" dirty="0" smtClean="0"/>
              <a:t>Water used on lawns, to wash cars or to flush toilets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464" y="4082824"/>
            <a:ext cx="4279900" cy="2501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7748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Humans and water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020" y="1417638"/>
            <a:ext cx="8229600" cy="4525963"/>
          </a:xfrm>
        </p:spPr>
        <p:txBody>
          <a:bodyPr/>
          <a:lstStyle/>
          <a:p>
            <a:r>
              <a:rPr lang="en-US" dirty="0" smtClean="0"/>
              <a:t>Freshwater use:</a:t>
            </a:r>
          </a:p>
          <a:p>
            <a:pPr lvl="1"/>
            <a:r>
              <a:rPr lang="en-US" dirty="0" smtClean="0"/>
              <a:t>70% for agriculture</a:t>
            </a:r>
          </a:p>
          <a:p>
            <a:pPr lvl="1"/>
            <a:r>
              <a:rPr lang="en-US" dirty="0" smtClean="0"/>
              <a:t>20% for industry</a:t>
            </a:r>
          </a:p>
          <a:p>
            <a:pPr lvl="1"/>
            <a:r>
              <a:rPr lang="en-US" dirty="0" smtClean="0"/>
              <a:t>10% for household uses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irc_mi" descr="http://www-g.eng.cam.ac.uk/impee/topics/water/files/Global%20Freshwater%20Use.pn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176" y="3842108"/>
            <a:ext cx="4272313" cy="25821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6447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Xeriscaping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Landscaping and gardening that reduces or eliminates the need for supplemental water from irrigation.</a:t>
            </a:r>
          </a:p>
          <a:p>
            <a:r>
              <a:rPr lang="en-US" dirty="0" smtClean="0"/>
              <a:t>Reduces household lawn irrigation needs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04" y="4118869"/>
            <a:ext cx="4837246" cy="23059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1604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your 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is water ownership a complex issue?</a:t>
            </a:r>
          </a:p>
          <a:p>
            <a:r>
              <a:rPr lang="en-US" dirty="0" smtClean="0"/>
              <a:t>What are some of the ways that humans can conserve water?</a:t>
            </a:r>
          </a:p>
          <a:p>
            <a:r>
              <a:rPr lang="en-US" dirty="0" smtClean="0"/>
              <a:t>How does economic development influence water use?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968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Study for the quiz!</a:t>
            </a:r>
          </a:p>
          <a:p>
            <a:r>
              <a:rPr lang="en-US" dirty="0" smtClean="0"/>
              <a:t>Read Ch. </a:t>
            </a:r>
            <a:r>
              <a:rPr lang="en-US" dirty="0" smtClean="0"/>
              <a:t>14 through page 388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643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rc_mi" descr="http://waterfootprint.files.wordpress.com/2010/02/breakdown-of-freshwater-use_fao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" y="547687"/>
            <a:ext cx="8405506" cy="61108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4648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Agriculture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270" y="1417638"/>
            <a:ext cx="8497530" cy="505836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More humans </a:t>
            </a:r>
            <a:r>
              <a:rPr lang="en-US" dirty="0" smtClean="0">
                <a:sym typeface="Wingdings"/>
              </a:rPr>
              <a:t> greater demand for food more water needed for agriculture</a:t>
            </a:r>
          </a:p>
          <a:p>
            <a:r>
              <a:rPr lang="en-US" dirty="0" smtClean="0">
                <a:sym typeface="Wingdings"/>
              </a:rPr>
              <a:t>Livestock requires more water than crops</a:t>
            </a:r>
          </a:p>
          <a:p>
            <a:pPr lvl="1"/>
            <a:r>
              <a:rPr lang="en-US" dirty="0" smtClean="0">
                <a:sym typeface="Wingdings"/>
              </a:rPr>
              <a:t>1 kg beef uses </a:t>
            </a:r>
            <a:r>
              <a:rPr lang="en-US" b="1" dirty="0" smtClean="0">
                <a:sym typeface="Wingdings"/>
              </a:rPr>
              <a:t>11 times </a:t>
            </a:r>
            <a:r>
              <a:rPr lang="en-US" dirty="0" smtClean="0">
                <a:sym typeface="Wingdings"/>
              </a:rPr>
              <a:t>more water than 1 kg of wheat</a:t>
            </a:r>
          </a:p>
          <a:p>
            <a:r>
              <a:rPr lang="en-US" dirty="0" smtClean="0">
                <a:sym typeface="Wingdings"/>
              </a:rPr>
              <a:t>Countries with the greatest amount of irrigated land:</a:t>
            </a:r>
          </a:p>
          <a:p>
            <a:pPr lvl="1"/>
            <a:r>
              <a:rPr lang="en-US" dirty="0" smtClean="0">
                <a:sym typeface="Wingdings"/>
              </a:rPr>
              <a:t>India</a:t>
            </a:r>
          </a:p>
          <a:p>
            <a:pPr lvl="1"/>
            <a:r>
              <a:rPr lang="en-US" dirty="0" smtClean="0">
                <a:sym typeface="Wingdings"/>
              </a:rPr>
              <a:t>China</a:t>
            </a:r>
          </a:p>
          <a:p>
            <a:pPr lvl="1"/>
            <a:r>
              <a:rPr lang="en-US" dirty="0" smtClean="0">
                <a:sym typeface="Wingdings"/>
              </a:rPr>
              <a:t>U.S.</a:t>
            </a:r>
          </a:p>
          <a:p>
            <a:pPr lvl="1"/>
            <a:r>
              <a:rPr lang="en-US" dirty="0" smtClean="0">
                <a:sym typeface="Wingdings"/>
              </a:rPr>
              <a:t>Pakistan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14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0878"/>
            <a:ext cx="8229600" cy="4525963"/>
          </a:xfrm>
        </p:spPr>
        <p:txBody>
          <a:bodyPr/>
          <a:lstStyle/>
          <a:p>
            <a:r>
              <a:rPr lang="en-US" dirty="0" smtClean="0"/>
              <a:t>Furrow irrigation</a:t>
            </a:r>
          </a:p>
          <a:p>
            <a:pPr lvl="1"/>
            <a:r>
              <a:rPr lang="en-US" dirty="0" smtClean="0"/>
              <a:t>Furrows (trenches) dug on either side of crops</a:t>
            </a:r>
          </a:p>
          <a:p>
            <a:pPr lvl="1"/>
            <a:r>
              <a:rPr lang="en-US" dirty="0" smtClean="0"/>
              <a:t>65% efficient</a:t>
            </a:r>
          </a:p>
          <a:p>
            <a:r>
              <a:rPr lang="en-US" dirty="0" smtClean="0"/>
              <a:t>Flood irrigation</a:t>
            </a:r>
          </a:p>
          <a:p>
            <a:pPr lvl="1"/>
            <a:r>
              <a:rPr lang="en-US" dirty="0" smtClean="0"/>
              <a:t>Flood entire field</a:t>
            </a:r>
          </a:p>
          <a:p>
            <a:pPr lvl="1"/>
            <a:r>
              <a:rPr lang="en-US" dirty="0" smtClean="0"/>
              <a:t>More disruptive to plant growth</a:t>
            </a:r>
          </a:p>
          <a:p>
            <a:pPr lvl="1"/>
            <a:r>
              <a:rPr lang="en-US" dirty="0" smtClean="0"/>
              <a:t>70 to 80% efficient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5" name="irc_mi" descr="http://www.irrigationmuseum.org/photos/Furrow_Irrigation_1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34" y="4958012"/>
            <a:ext cx="3487038" cy="1899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://images.wisegeek.com/flooded-rice-field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490" y="4958012"/>
            <a:ext cx="2961310" cy="19162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8006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5753"/>
            <a:ext cx="8229600" cy="1143000"/>
          </a:xfrm>
        </p:spPr>
        <p:txBody>
          <a:bodyPr/>
          <a:lstStyle/>
          <a:p>
            <a:r>
              <a:rPr lang="en-US" dirty="0" smtClean="0"/>
              <a:t>Irrigation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25757"/>
            <a:ext cx="8229600" cy="4525963"/>
          </a:xfrm>
        </p:spPr>
        <p:txBody>
          <a:bodyPr/>
          <a:lstStyle/>
          <a:p>
            <a:r>
              <a:rPr lang="en-US" dirty="0" smtClean="0"/>
              <a:t>Spray irrigation (center-pivot systems)</a:t>
            </a:r>
          </a:p>
          <a:p>
            <a:pPr lvl="1"/>
            <a:r>
              <a:rPr lang="en-US" dirty="0" smtClean="0"/>
              <a:t>Water pumped from a well to nozzles that spray over a field</a:t>
            </a:r>
          </a:p>
          <a:p>
            <a:pPr lvl="1"/>
            <a:r>
              <a:rPr lang="en-US" dirty="0" smtClean="0"/>
              <a:t>More expensive</a:t>
            </a:r>
          </a:p>
          <a:p>
            <a:r>
              <a:rPr lang="en-US" dirty="0" smtClean="0"/>
              <a:t>Drip irrigation (micro-irrigation)</a:t>
            </a:r>
          </a:p>
          <a:p>
            <a:pPr lvl="1"/>
            <a:r>
              <a:rPr lang="en-US" dirty="0" smtClean="0"/>
              <a:t>Hose buried beneath ground</a:t>
            </a:r>
          </a:p>
          <a:p>
            <a:pPr lvl="1"/>
            <a:r>
              <a:rPr lang="en-US" dirty="0" smtClean="0"/>
              <a:t>Increases efficiency (95%) and crop yields</a:t>
            </a:r>
            <a:endParaRPr lang="en-US" dirty="0"/>
          </a:p>
        </p:txBody>
      </p:sp>
      <p:pic>
        <p:nvPicPr>
          <p:cNvPr id="4" name="irc_mi" descr="http://www.sedfort.com/wp-content/uploads/2013/11/Irrigation-3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47" y="5019614"/>
            <a:ext cx="1996498" cy="1838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rc_mi" descr="http://www.gastonengineering.com/wp-content/uploads/2013/03/istock_000006205591small.jpg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361" y="4925452"/>
            <a:ext cx="2348488" cy="1932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://catalog.wlimg.com/1/540290/full-images/drip-irrigation-systems-1108018.jpg">
            <a:hlinkClick r:id="rId7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664" y="4827771"/>
            <a:ext cx="2394951" cy="20302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1211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Increased soil salinity from irrigation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17638"/>
            <a:ext cx="5486400" cy="5235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2590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Irrigated 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90" y="1417638"/>
            <a:ext cx="7489411" cy="525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7981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996"/>
            <a:ext cx="8229600" cy="1143000"/>
          </a:xfrm>
        </p:spPr>
        <p:txBody>
          <a:bodyPr/>
          <a:lstStyle/>
          <a:p>
            <a:r>
              <a:rPr lang="en-US" dirty="0" smtClean="0"/>
              <a:t>Irrigation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9585"/>
            <a:ext cx="8229600" cy="4525963"/>
          </a:xfrm>
        </p:spPr>
        <p:txBody>
          <a:bodyPr/>
          <a:lstStyle/>
          <a:p>
            <a:r>
              <a:rPr lang="en-US" dirty="0" smtClean="0"/>
              <a:t>The most agricultural land under irrigation is found in Asia</a:t>
            </a:r>
          </a:p>
          <a:p>
            <a:r>
              <a:rPr lang="en-US" dirty="0" smtClean="0"/>
              <a:t>Massive irrigation of desert areas to grow crops can lead to salts accumulating in the soil and reduced crop productivity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710" y="4110658"/>
            <a:ext cx="3948323" cy="263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259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</TotalTime>
  <Words>604</Words>
  <Application>Microsoft Macintosh PowerPoint</Application>
  <PresentationFormat>On-screen Show (4:3)</PresentationFormat>
  <Paragraphs>109</Paragraphs>
  <Slides>22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\\localhost\Users\kmcdaniel\Desktop\NYC teaching fellows\ES resources for year 2\APES Unit 4\Document1!OLE_LINK1</vt:lpstr>
      <vt:lpstr>SWBAT identify the ways humans use water and methods for water conservation.</vt:lpstr>
      <vt:lpstr>Humans and water use</vt:lpstr>
      <vt:lpstr>PowerPoint Presentation</vt:lpstr>
      <vt:lpstr>Agriculture</vt:lpstr>
      <vt:lpstr>Irrigation</vt:lpstr>
      <vt:lpstr>Irrigation</vt:lpstr>
      <vt:lpstr>Increased soil salinity from irrigation</vt:lpstr>
      <vt:lpstr>Irrigated Land</vt:lpstr>
      <vt:lpstr>Irrigation</vt:lpstr>
      <vt:lpstr>Irrigation</vt:lpstr>
      <vt:lpstr>Hydroponic agriculture</vt:lpstr>
      <vt:lpstr>Industry</vt:lpstr>
      <vt:lpstr>Industrial water use: Electricity</vt:lpstr>
      <vt:lpstr>Industry</vt:lpstr>
      <vt:lpstr>Household</vt:lpstr>
      <vt:lpstr>The future of water</vt:lpstr>
      <vt:lpstr>Water Conservation: Agriculture</vt:lpstr>
      <vt:lpstr>Water Conservation: Industrial and residential practices</vt:lpstr>
      <vt:lpstr>Water conservation: Grey water</vt:lpstr>
      <vt:lpstr>Xeriscaping</vt:lpstr>
      <vt:lpstr>Check your understanding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Aim: For what purposes do humans use water?</dc:title>
  <dc:creator>Kayla McDaniel</dc:creator>
  <cp:lastModifiedBy>Kayla McDaniel</cp:lastModifiedBy>
  <cp:revision>60</cp:revision>
  <dcterms:created xsi:type="dcterms:W3CDTF">2014-11-16T16:51:54Z</dcterms:created>
  <dcterms:modified xsi:type="dcterms:W3CDTF">2015-11-13T13:19:41Z</dcterms:modified>
</cp:coreProperties>
</file>