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0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2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5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7CA-4954-254B-A352-38AF4057ED7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0AF0-8650-2245-AA53-53A1DAD47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ranetlab.org/drupal7/sites/default/files/blog/wp-content/uploads/2009/01/09_01_24_climateproofnl05.gif" TargetMode="External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plectraconspiracy.com/hoover-dam/" TargetMode="Externa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reegorges.png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nationalrivers.org/resources/do-not-pass-go-the-failed-promise-of-fish-ladders-7889" TargetMode="Externa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Aim: How can humans alter the availability of water?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7825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APES Unit </a:t>
            </a:r>
            <a:r>
              <a:rPr lang="en-US" dirty="0"/>
              <a:t>4</a:t>
            </a:r>
            <a:r>
              <a:rPr lang="en-US" dirty="0" smtClean="0"/>
              <a:t>                   </a:t>
            </a:r>
            <a:r>
              <a:rPr lang="en-US" dirty="0" smtClean="0"/>
              <a:t>               </a:t>
            </a:r>
            <a:r>
              <a:rPr lang="en-US" dirty="0" smtClean="0"/>
              <a:t>11/</a:t>
            </a:r>
            <a:r>
              <a:rPr lang="en-US" dirty="0" smtClean="0"/>
              <a:t>12/15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6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Aqueducts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80" y="981555"/>
            <a:ext cx="8229600" cy="4525963"/>
          </a:xfrm>
        </p:spPr>
        <p:txBody>
          <a:bodyPr/>
          <a:lstStyle/>
          <a:p>
            <a:r>
              <a:rPr lang="en-US" dirty="0" smtClean="0"/>
              <a:t>Canals or ditches designed to carry water from one location to another.</a:t>
            </a:r>
          </a:p>
          <a:p>
            <a:r>
              <a:rPr lang="en-US" dirty="0" smtClean="0"/>
              <a:t>Transport water from river or lake to where it is needed</a:t>
            </a:r>
          </a:p>
          <a:p>
            <a:pPr lvl="1"/>
            <a:r>
              <a:rPr lang="en-US" dirty="0" smtClean="0"/>
              <a:t>Catskill aqueduct: Water from Catskill mountains to NYC</a:t>
            </a:r>
          </a:p>
          <a:p>
            <a:pPr lvl="1"/>
            <a:r>
              <a:rPr lang="en-US" dirty="0" smtClean="0"/>
              <a:t>Colorado River aqueduct: Water from </a:t>
            </a:r>
            <a:r>
              <a:rPr lang="en-US" dirty="0"/>
              <a:t>C</a:t>
            </a:r>
            <a:r>
              <a:rPr lang="en-US" dirty="0" smtClean="0"/>
              <a:t>olorado river to L.A.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56" y="4672394"/>
            <a:ext cx="3207421" cy="2185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92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Aqueducts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Fresh water supplied to needy regions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Leads to habitat fragmentation</a:t>
            </a:r>
          </a:p>
          <a:p>
            <a:pPr lvl="1"/>
            <a:r>
              <a:rPr lang="en-US" dirty="0" smtClean="0"/>
              <a:t>Less water in natural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3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Aral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05" y="1417638"/>
            <a:ext cx="8229600" cy="4525963"/>
          </a:xfrm>
        </p:spPr>
        <p:txBody>
          <a:bodyPr/>
          <a:lstStyle/>
          <a:p>
            <a:r>
              <a:rPr lang="en-US" dirty="0" smtClean="0"/>
              <a:t>Project by Soviet Union in 1950s</a:t>
            </a:r>
          </a:p>
          <a:p>
            <a:r>
              <a:rPr lang="en-US" dirty="0" smtClean="0"/>
              <a:t>Decreased freshwater input into Aral sea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Salinity of water increased </a:t>
            </a:r>
          </a:p>
          <a:p>
            <a:r>
              <a:rPr lang="en-US" dirty="0" smtClean="0">
                <a:sym typeface="Wingdings"/>
              </a:rPr>
              <a:t>Destroyed local fish populations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47" y="4021189"/>
            <a:ext cx="4658901" cy="2714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66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 (Desalinization)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by which salt is removed from water</a:t>
            </a:r>
          </a:p>
          <a:p>
            <a:r>
              <a:rPr lang="en-US" dirty="0" smtClean="0"/>
              <a:t>Most desalinization plants are located in the Middle East</a:t>
            </a:r>
          </a:p>
          <a:p>
            <a:r>
              <a:rPr lang="en-US" dirty="0" smtClean="0"/>
              <a:t>Uncommon in the U.S. due to high 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55" y="4053749"/>
            <a:ext cx="4799417" cy="249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16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 Process: Distillation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Heat boils seawater leaves behind evaporated salt water</a:t>
            </a:r>
          </a:p>
          <a:p>
            <a:r>
              <a:rPr lang="en-US" dirty="0" smtClean="0">
                <a:sym typeface="Wingdings"/>
              </a:rPr>
              <a:t>Steam is captured and condensed yields pure water</a:t>
            </a:r>
          </a:p>
          <a:p>
            <a:r>
              <a:rPr lang="en-US" dirty="0" smtClean="0">
                <a:sym typeface="Wingdings"/>
              </a:rPr>
              <a:t>Disadvantages:</a:t>
            </a:r>
          </a:p>
          <a:p>
            <a:pPr lvl="1"/>
            <a:r>
              <a:rPr lang="en-US" dirty="0" smtClean="0">
                <a:sym typeface="Wingdings"/>
              </a:rPr>
              <a:t>Uses lots of energy</a:t>
            </a:r>
          </a:p>
          <a:p>
            <a:pPr lvl="1"/>
            <a:r>
              <a:rPr lang="en-US" dirty="0" smtClean="0">
                <a:sym typeface="Wingdings"/>
              </a:rPr>
              <a:t>Expensive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Desalination Process: Reverse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7530" cy="5058369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form of desalination</a:t>
            </a:r>
          </a:p>
          <a:p>
            <a:r>
              <a:rPr lang="en-US" dirty="0" smtClean="0"/>
              <a:t>Water forced through semipermeable membrane at high pressure</a:t>
            </a:r>
          </a:p>
          <a:p>
            <a:r>
              <a:rPr lang="en-US" dirty="0" smtClean="0"/>
              <a:t>Water passes through membrane, salt does not</a:t>
            </a:r>
          </a:p>
          <a:p>
            <a:r>
              <a:rPr lang="en-US" dirty="0" smtClean="0"/>
              <a:t>Brine: remaining liquid that has a high salt concentration	</a:t>
            </a:r>
          </a:p>
          <a:p>
            <a:pPr lvl="1"/>
            <a:r>
              <a:rPr lang="en-US" dirty="0" smtClean="0"/>
              <a:t>Can contaminate soil and harm plants and animals</a:t>
            </a:r>
          </a:p>
          <a:p>
            <a:pPr lvl="1"/>
            <a:r>
              <a:rPr lang="en-US" dirty="0" smtClean="0"/>
              <a:t>Usually dumped in ocean but not safe</a:t>
            </a:r>
          </a:p>
        </p:txBody>
      </p:sp>
    </p:spTree>
    <p:extLst>
      <p:ext uri="{BB962C8B-B14F-4D97-AF65-F5344CB8AC3E}">
        <p14:creationId xmlns:p14="http://schemas.microsoft.com/office/powerpoint/2010/main" val="266707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Desalination Process: Reverse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6" y="1812412"/>
            <a:ext cx="5207000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46" y="3893790"/>
            <a:ext cx="3412813" cy="2877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41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Use: World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worldwide demand rate for water is about two times the rate of population growth</a:t>
            </a:r>
          </a:p>
          <a:p>
            <a:r>
              <a:rPr lang="en-US" dirty="0" smtClean="0"/>
              <a:t>1/6 of the world’s population does not have access to clean drinking water</a:t>
            </a:r>
          </a:p>
          <a:p>
            <a:r>
              <a:rPr lang="en-US" dirty="0" smtClean="0"/>
              <a:t>The U.S. per capita use of water on a daily basis is 1,500 gallons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Water-stressed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ter-exploitation-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4" y="1810353"/>
            <a:ext cx="8153400" cy="40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05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levees, dikes, dams and aqueducts differ from one another? What is the primary purpose of each?</a:t>
            </a:r>
          </a:p>
          <a:p>
            <a:r>
              <a:rPr lang="en-US" dirty="0" smtClean="0"/>
              <a:t>What are the two methods of desalinization? How do they differ from one another?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</a:t>
            </a:r>
            <a:r>
              <a:rPr lang="en-US" sz="3600" dirty="0" smtClean="0"/>
              <a:t>9 quiz on </a:t>
            </a:r>
            <a:r>
              <a:rPr lang="en-US" sz="3600" dirty="0" smtClean="0"/>
              <a:t>Monday</a:t>
            </a:r>
            <a:endParaRPr lang="en-US" sz="3600" dirty="0" smtClean="0"/>
          </a:p>
          <a:p>
            <a:r>
              <a:rPr lang="en-US" sz="3600" dirty="0" smtClean="0"/>
              <a:t>Does anyone live near a natural source of water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Agenda:</a:t>
            </a:r>
          </a:p>
          <a:p>
            <a:pPr lvl="1"/>
            <a:r>
              <a:rPr lang="en-US" dirty="0" smtClean="0"/>
              <a:t>Lecture</a:t>
            </a:r>
          </a:p>
          <a:p>
            <a:pPr lvl="1"/>
            <a:r>
              <a:rPr lang="en-US" dirty="0" smtClean="0"/>
              <a:t>Math practice!</a:t>
            </a:r>
          </a:p>
          <a:p>
            <a:pPr lvl="1"/>
            <a:r>
              <a:rPr lang="en-US" dirty="0" smtClean="0"/>
              <a:t>Videos (if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</a:t>
            </a:r>
            <a:r>
              <a:rPr lang="en-US" dirty="0" smtClean="0"/>
              <a:t>Chapter </a:t>
            </a:r>
            <a:r>
              <a:rPr lang="en-US" dirty="0" smtClean="0"/>
              <a:t>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86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Ramlah</a:t>
            </a:r>
            <a:r>
              <a:rPr lang="en-US" dirty="0" smtClean="0"/>
              <a:t>, Monica</a:t>
            </a:r>
          </a:p>
          <a:p>
            <a:r>
              <a:rPr lang="en-US" dirty="0" smtClean="0"/>
              <a:t>Group 2: Cynthia,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Mehrangiz</a:t>
            </a:r>
            <a:r>
              <a:rPr lang="en-US" dirty="0" smtClean="0"/>
              <a:t>, Desire,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8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the ending unit!</a:t>
            </a:r>
          </a:p>
          <a:p>
            <a:r>
              <a:rPr lang="en-US" dirty="0" smtClean="0"/>
              <a:t>Show ALL your work!</a:t>
            </a:r>
          </a:p>
          <a:p>
            <a:r>
              <a:rPr lang="en-US" dirty="0" smtClean="0"/>
              <a:t>Ask 3 before me!</a:t>
            </a:r>
          </a:p>
          <a:p>
            <a:r>
              <a:rPr lang="en-US" dirty="0" smtClean="0"/>
              <a:t>Don’t use your calculator for number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Levee: an enlarged bank built up on each side of the river. </a:t>
            </a:r>
          </a:p>
          <a:p>
            <a:pPr lvl="1"/>
            <a:r>
              <a:rPr lang="en-US" dirty="0" smtClean="0"/>
              <a:t>Prevents flooding by rivers</a:t>
            </a:r>
          </a:p>
          <a:p>
            <a:pPr lvl="1"/>
            <a:r>
              <a:rPr lang="en-US" dirty="0" smtClean="0"/>
              <a:t>Largest levees along the Mississippi river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48" y="4053750"/>
            <a:ext cx="4884737" cy="242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38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Levees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877"/>
            <a:ext cx="8229600" cy="4525963"/>
          </a:xfrm>
        </p:spPr>
        <p:txBody>
          <a:bodyPr/>
          <a:lstStyle/>
          <a:p>
            <a:r>
              <a:rPr lang="en-US" dirty="0" smtClean="0"/>
              <a:t>Floodwaters don’t add nutrients to plain</a:t>
            </a:r>
            <a:r>
              <a:rPr lang="en-US" dirty="0" smtClean="0">
                <a:sym typeface="Wingdings"/>
              </a:rPr>
              <a:t> less fertile soil</a:t>
            </a:r>
          </a:p>
          <a:p>
            <a:r>
              <a:rPr lang="en-US" dirty="0" smtClean="0">
                <a:sym typeface="Wingdings"/>
              </a:rPr>
              <a:t>Sediments carried downstream and settle where the river enters the ocean</a:t>
            </a:r>
          </a:p>
          <a:p>
            <a:r>
              <a:rPr lang="en-US" dirty="0" smtClean="0">
                <a:sym typeface="Wingdings"/>
              </a:rPr>
              <a:t>Prevent flooding at one location can cause flooding downstream</a:t>
            </a:r>
          </a:p>
          <a:p>
            <a:r>
              <a:rPr lang="en-US" dirty="0" smtClean="0">
                <a:sym typeface="Wingdings"/>
              </a:rPr>
              <a:t>Developed areas may still flood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9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ocean waters from flooding adjacent land</a:t>
            </a:r>
          </a:p>
          <a:p>
            <a:r>
              <a:rPr lang="en-US" dirty="0" smtClean="0"/>
              <a:t>Common in Northern Europe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1" y="3988628"/>
            <a:ext cx="4395958" cy="239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26" y="3076942"/>
            <a:ext cx="2681674" cy="3781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68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 that runs across a river or stream to control the flow of water</a:t>
            </a:r>
          </a:p>
          <a:p>
            <a:r>
              <a:rPr lang="en-US" u="sng" dirty="0" smtClean="0"/>
              <a:t>Reservoir</a:t>
            </a:r>
            <a:r>
              <a:rPr lang="en-US" dirty="0" smtClean="0"/>
              <a:t>: body of water behind the dam where the water is stored</a:t>
            </a:r>
            <a:endParaRPr lang="en-US" dirty="0"/>
          </a:p>
        </p:txBody>
      </p:sp>
      <p:pic>
        <p:nvPicPr>
          <p:cNvPr id="4" name="irc_mi" descr="http://theplectraconspiracydotcom.files.wordpress.com/2012/06/hoover-da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15" y="3755823"/>
            <a:ext cx="3674614" cy="3102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7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building 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 electricity</a:t>
            </a:r>
          </a:p>
          <a:p>
            <a:r>
              <a:rPr lang="en-US" dirty="0" smtClean="0"/>
              <a:t>Year round irrigation</a:t>
            </a:r>
          </a:p>
          <a:p>
            <a:r>
              <a:rPr lang="en-US" dirty="0" smtClean="0"/>
              <a:t>Reduced downstream flooding</a:t>
            </a:r>
          </a:p>
          <a:p>
            <a:r>
              <a:rPr lang="en-US" dirty="0" smtClean="0"/>
              <a:t>Reservoir for recreation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97"/>
            <a:ext cx="8229600" cy="1143000"/>
          </a:xfrm>
        </p:spPr>
        <p:txBody>
          <a:bodyPr/>
          <a:lstStyle/>
          <a:p>
            <a:r>
              <a:rPr lang="en-US" dirty="0" smtClean="0"/>
              <a:t>Case Study: Three Gorges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397"/>
            <a:ext cx="8229600" cy="4525963"/>
          </a:xfrm>
        </p:spPr>
        <p:txBody>
          <a:bodyPr/>
          <a:lstStyle/>
          <a:p>
            <a:r>
              <a:rPr lang="en-US" dirty="0" smtClean="0"/>
              <a:t>World’s largest dam</a:t>
            </a:r>
          </a:p>
          <a:p>
            <a:r>
              <a:rPr lang="en-US" dirty="0" smtClean="0"/>
              <a:t>Hydroelectric dam</a:t>
            </a:r>
          </a:p>
          <a:p>
            <a:r>
              <a:rPr lang="en-US" dirty="0" smtClean="0"/>
              <a:t>Controls the flow of the </a:t>
            </a:r>
            <a:r>
              <a:rPr lang="en-US" dirty="0" err="1" smtClean="0"/>
              <a:t>Yangzte</a:t>
            </a:r>
            <a:r>
              <a:rPr lang="en-US" dirty="0" smtClean="0"/>
              <a:t> River in China</a:t>
            </a:r>
            <a:endParaRPr lang="en-US" dirty="0"/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Flooding of large areas of farmland and homes behind the dam</a:t>
            </a:r>
          </a:p>
          <a:p>
            <a:pPr lvl="1"/>
            <a:r>
              <a:rPr lang="en-US" dirty="0" smtClean="0"/>
              <a:t>1.3 million people relocated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66" y="4656114"/>
            <a:ext cx="2898075" cy="209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30557"/>
            <a:ext cx="4199259" cy="171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0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05" y="1417638"/>
            <a:ext cx="8229600" cy="4525963"/>
          </a:xfrm>
        </p:spPr>
        <p:txBody>
          <a:bodyPr/>
          <a:lstStyle/>
          <a:p>
            <a:r>
              <a:rPr lang="en-US" u="sng" dirty="0" smtClean="0"/>
              <a:t>Fish ladders</a:t>
            </a:r>
            <a:r>
              <a:rPr lang="en-US" dirty="0" smtClean="0"/>
              <a:t>: permits migrating fish to swim up the ladder and reach their traditional breeding ground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irc_mi" descr="http://www.internationalrivers.org/files/styles/600-height/public/images/resource/kate_ross/johndaydamfishladder.jpg?itok=PdgRBsh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36" y="3402545"/>
            <a:ext cx="6879688" cy="326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50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590</Words>
  <Application>Microsoft Macintosh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Aim: How can humans alter the availability of water?</vt:lpstr>
      <vt:lpstr>The week ahead</vt:lpstr>
      <vt:lpstr>Levees</vt:lpstr>
      <vt:lpstr>Disadvantages of Levees</vt:lpstr>
      <vt:lpstr>Dikes</vt:lpstr>
      <vt:lpstr>Dams</vt:lpstr>
      <vt:lpstr>Advantages of building dams</vt:lpstr>
      <vt:lpstr>Case Study: Three Gorges Dam</vt:lpstr>
      <vt:lpstr>Dams</vt:lpstr>
      <vt:lpstr>Aqueducts</vt:lpstr>
      <vt:lpstr>Aqueducts</vt:lpstr>
      <vt:lpstr>Case Study: Aral Sea</vt:lpstr>
      <vt:lpstr>Desalination (Desalinization)</vt:lpstr>
      <vt:lpstr>Desalination Process: Distillation</vt:lpstr>
      <vt:lpstr>Desalination Process: Reverse Osmosis</vt:lpstr>
      <vt:lpstr>Desalination Process: Reverse Osmosis</vt:lpstr>
      <vt:lpstr>Water Use: World Facts</vt:lpstr>
      <vt:lpstr>Water-stressed areas</vt:lpstr>
      <vt:lpstr>Check your understanding</vt:lpstr>
      <vt:lpstr>Homework</vt:lpstr>
      <vt:lpstr>Math Groups!</vt:lpstr>
      <vt:lpstr>Directions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humans alter the availability of water?</dc:title>
  <dc:creator>Kayla McDaniel</dc:creator>
  <cp:lastModifiedBy>Kayla McDaniel</cp:lastModifiedBy>
  <cp:revision>68</cp:revision>
  <dcterms:created xsi:type="dcterms:W3CDTF">2014-11-13T22:24:32Z</dcterms:created>
  <dcterms:modified xsi:type="dcterms:W3CDTF">2015-11-12T15:53:54Z</dcterms:modified>
</cp:coreProperties>
</file>