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1" r:id="rId7"/>
    <p:sldId id="262" r:id="rId8"/>
    <p:sldId id="277" r:id="rId9"/>
    <p:sldId id="268" r:id="rId10"/>
    <p:sldId id="263" r:id="rId11"/>
    <p:sldId id="264" r:id="rId12"/>
    <p:sldId id="265" r:id="rId13"/>
    <p:sldId id="266" r:id="rId14"/>
    <p:sldId id="267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C800C-20C3-1B4C-9761-CC584517C0B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C287-EDAE-D649-A445-804C5DEB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6C287-EDAE-D649-A445-804C5DEBE9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1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8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4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6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E58F-7DE1-CD4B-AC18-CFF9EB5287B5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23D-11B7-A041-9A28-B27DD0AC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8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esri.com/news/arcnews/spring12articles/spring12gifs/p30p2-lg.jpg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tlas.keystone.edu/edu/virtual/water_discovery/Station15.html" TargetMode="External"/><Relationship Id="rId3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achapedia.org/File:Natural_&amp;_impervious_cover_diagrams_EPA.jpg" TargetMode="External"/><Relationship Id="rId3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SWBAT identify where usable water is located.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083" y="185816"/>
            <a:ext cx="7086600" cy="2367586"/>
          </a:xfrm>
        </p:spPr>
        <p:txBody>
          <a:bodyPr/>
          <a:lstStyle/>
          <a:p>
            <a:pPr algn="l"/>
            <a:r>
              <a:rPr lang="en-US" dirty="0" smtClean="0"/>
              <a:t>APES Unit 4                                    11/10/15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8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50% of people in the U.S. rely on groundwater for their water supply. </a:t>
            </a:r>
          </a:p>
          <a:p>
            <a:r>
              <a:rPr lang="en-US" dirty="0" smtClean="0"/>
              <a:t>In order to classify groundwater as a renewable resource, the rate of infiltration must be  greater than or equal to the rate of use.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79" y="4395632"/>
            <a:ext cx="5313258" cy="2295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08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 depletion is most severe in the southwest</a:t>
            </a:r>
          </a:p>
          <a:p>
            <a:r>
              <a:rPr lang="en-US" dirty="0" smtClean="0"/>
              <a:t>Methods to reduce groundwater depletion:</a:t>
            </a:r>
          </a:p>
          <a:p>
            <a:pPr lvl="1"/>
            <a:r>
              <a:rPr lang="en-US" dirty="0" smtClean="0"/>
              <a:t>Control population growth</a:t>
            </a:r>
          </a:p>
          <a:p>
            <a:pPr lvl="1"/>
            <a:r>
              <a:rPr lang="en-US" dirty="0" smtClean="0"/>
              <a:t>Developing crop strains that need less water</a:t>
            </a:r>
          </a:p>
          <a:p>
            <a:pPr lvl="1"/>
            <a:r>
              <a:rPr lang="en-US" dirty="0" smtClean="0"/>
              <a:t>Developing crop strains that are more resistant to heat</a:t>
            </a:r>
          </a:p>
          <a:p>
            <a:pPr lvl="1"/>
            <a:r>
              <a:rPr lang="en-US" dirty="0" smtClean="0"/>
              <a:t>Wasting less irrigation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5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01" y="862847"/>
            <a:ext cx="6862664" cy="5785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08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Ogallala Aquifer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74" y="1417638"/>
            <a:ext cx="8229600" cy="4525963"/>
          </a:xfrm>
        </p:spPr>
        <p:txBody>
          <a:bodyPr/>
          <a:lstStyle/>
          <a:p>
            <a:r>
              <a:rPr lang="en-US" dirty="0" smtClean="0"/>
              <a:t>Largest aquifer in the U.S.</a:t>
            </a:r>
          </a:p>
          <a:p>
            <a:r>
              <a:rPr lang="en-US" dirty="0" smtClean="0"/>
              <a:t>Water levels changing due to withdrawing water for agricultural, household, and industrial uses</a:t>
            </a:r>
          </a:p>
          <a:p>
            <a:pPr lvl="1"/>
            <a:r>
              <a:rPr lang="en-US" dirty="0" smtClean="0"/>
              <a:t>Result: less water for great plains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66" y="4363072"/>
            <a:ext cx="2924087" cy="249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72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422"/>
            <a:ext cx="8229600" cy="4525963"/>
          </a:xfrm>
        </p:spPr>
        <p:txBody>
          <a:bodyPr/>
          <a:lstStyle/>
          <a:p>
            <a:r>
              <a:rPr lang="en-US" dirty="0" smtClean="0"/>
              <a:t>Cone of Depression: An area where there is no longer any groundwater due to rapid pumping of a deep well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60" y="3258752"/>
            <a:ext cx="4458710" cy="3157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86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Saltwater Intrusion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pump groundwater </a:t>
            </a:r>
            <a:r>
              <a:rPr lang="en-US" dirty="0" smtClean="0">
                <a:sym typeface="Wingdings"/>
              </a:rPr>
              <a:t> lowers the water table saltwater intrudes into wells</a:t>
            </a:r>
          </a:p>
          <a:p>
            <a:r>
              <a:rPr lang="en-US" dirty="0" smtClean="0"/>
              <a:t>Occurs in coastal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38" y="3486845"/>
            <a:ext cx="7022190" cy="30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05" y="1290877"/>
            <a:ext cx="8229600" cy="4525963"/>
          </a:xfrm>
        </p:spPr>
        <p:txBody>
          <a:bodyPr/>
          <a:lstStyle/>
          <a:p>
            <a:r>
              <a:rPr lang="en-US" dirty="0" smtClean="0"/>
              <a:t>Fresh water that exists above ground</a:t>
            </a:r>
          </a:p>
          <a:p>
            <a:pPr lvl="1"/>
            <a:r>
              <a:rPr lang="en-US" dirty="0" smtClean="0"/>
              <a:t>Streams, rivers, ponds, lakes, and wetlands</a:t>
            </a:r>
          </a:p>
          <a:p>
            <a:r>
              <a:rPr lang="en-US" dirty="0" smtClean="0"/>
              <a:t>Worlds largest rivers:</a:t>
            </a:r>
          </a:p>
          <a:p>
            <a:pPr lvl="1"/>
            <a:r>
              <a:rPr lang="en-US" dirty="0" smtClean="0"/>
              <a:t>Amazon in South America</a:t>
            </a:r>
          </a:p>
          <a:p>
            <a:pPr lvl="1"/>
            <a:r>
              <a:rPr lang="en-US" dirty="0" smtClean="0"/>
              <a:t>Congo in Africa</a:t>
            </a:r>
          </a:p>
          <a:p>
            <a:pPr lvl="1"/>
            <a:r>
              <a:rPr lang="en-US" dirty="0" smtClean="0"/>
              <a:t>Yangtze in China</a:t>
            </a:r>
          </a:p>
          <a:p>
            <a:r>
              <a:rPr lang="en-US" dirty="0" smtClean="0"/>
              <a:t>Colorado, Nile, Yellow, and Ganges no longer reach the sea during dry season</a:t>
            </a:r>
          </a:p>
        </p:txBody>
      </p:sp>
    </p:spTree>
    <p:extLst>
      <p:ext uri="{BB962C8B-B14F-4D97-AF65-F5344CB8AC3E}">
        <p14:creationId xmlns:p14="http://schemas.microsoft.com/office/powerpoint/2010/main" val="229427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98" y="274638"/>
            <a:ext cx="3463451" cy="229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3369985"/>
            <a:ext cx="2816671" cy="275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70" y="3429000"/>
            <a:ext cx="3808730" cy="2769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21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Floodplain: When excess water from a river </a:t>
            </a:r>
            <a:r>
              <a:rPr lang="en-US" dirty="0" smtClean="0"/>
              <a:t>spreads </a:t>
            </a:r>
            <a:r>
              <a:rPr lang="en-US" dirty="0" smtClean="0"/>
              <a:t>onto the land adjacent to the river.</a:t>
            </a:r>
          </a:p>
          <a:p>
            <a:pPr lvl="1"/>
            <a:r>
              <a:rPr lang="en-US" dirty="0" smtClean="0"/>
              <a:t>Deposit nutrient-rich sediments</a:t>
            </a:r>
            <a:endParaRPr lang="en-US" dirty="0"/>
          </a:p>
        </p:txBody>
      </p:sp>
      <p:pic>
        <p:nvPicPr>
          <p:cNvPr id="5" name="irc_mi" descr="http://www.atlas.keystone.edu/edu/virtual/water_discovery/images/levees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35" y="3429000"/>
            <a:ext cx="4316730" cy="294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51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33" y="1417638"/>
            <a:ext cx="8464967" cy="5090929"/>
          </a:xfrm>
        </p:spPr>
        <p:txBody>
          <a:bodyPr>
            <a:normAutofit/>
          </a:bodyPr>
          <a:lstStyle/>
          <a:p>
            <a:r>
              <a:rPr lang="en-US" dirty="0" smtClean="0"/>
              <a:t>Classified by primary productivity</a:t>
            </a:r>
          </a:p>
          <a:p>
            <a:pPr lvl="1"/>
            <a:r>
              <a:rPr lang="en-US" dirty="0" smtClean="0"/>
              <a:t>Oligotrophic lakes: low amounts of nitrogen and phosphorous </a:t>
            </a:r>
            <a:r>
              <a:rPr lang="en-US" dirty="0" smtClean="0">
                <a:sym typeface="Wingdings"/>
              </a:rPr>
              <a:t> low productivity</a:t>
            </a:r>
          </a:p>
          <a:p>
            <a:pPr lvl="2"/>
            <a:r>
              <a:rPr lang="en-US" dirty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eep</a:t>
            </a:r>
          </a:p>
          <a:p>
            <a:pPr lvl="2"/>
            <a:r>
              <a:rPr lang="en-US" dirty="0" smtClean="0">
                <a:sym typeface="Wingdings"/>
              </a:rPr>
              <a:t>Oxygen found in high levels</a:t>
            </a:r>
          </a:p>
          <a:p>
            <a:pPr lvl="1"/>
            <a:r>
              <a:rPr lang="en-US" dirty="0" err="1" smtClean="0">
                <a:sym typeface="Wingdings"/>
              </a:rPr>
              <a:t>Mesotrophic</a:t>
            </a:r>
            <a:r>
              <a:rPr lang="en-US" dirty="0" smtClean="0">
                <a:sym typeface="Wingdings"/>
              </a:rPr>
              <a:t> lakes: lakes with the a moderate amount of productivity</a:t>
            </a:r>
          </a:p>
          <a:p>
            <a:pPr lvl="1"/>
            <a:r>
              <a:rPr lang="en-US" dirty="0" smtClean="0">
                <a:sym typeface="Wingdings"/>
              </a:rPr>
              <a:t>Eutrophic lakes: high level of productivity</a:t>
            </a:r>
          </a:p>
          <a:p>
            <a:pPr lvl="2"/>
            <a:r>
              <a:rPr lang="en-US" dirty="0" smtClean="0">
                <a:sym typeface="Wingdings"/>
              </a:rPr>
              <a:t>Shallow</a:t>
            </a:r>
          </a:p>
          <a:p>
            <a:pPr lvl="2"/>
            <a:r>
              <a:rPr lang="en-US" dirty="0" smtClean="0">
                <a:sym typeface="Wingdings"/>
              </a:rPr>
              <a:t>Lots of of biomass lots of decomposition low levels of oxygen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0139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Riparian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Ecosystems located along the banks of rivers, streams, or creeks.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10515"/>
            <a:ext cx="3979301" cy="3255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80" y="3702082"/>
            <a:ext cx="3923416" cy="25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8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7013"/>
            <a:ext cx="2191603" cy="349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91" y="2170004"/>
            <a:ext cx="2641374" cy="373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9" y="2407013"/>
            <a:ext cx="2380873" cy="3262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11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97530" cy="51397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People in arid (dry) regions rely on atmospheric water</a:t>
            </a:r>
          </a:p>
          <a:p>
            <a:r>
              <a:rPr lang="en-US" sz="3600" dirty="0" smtClean="0"/>
              <a:t>Droughts: extended period when a region </a:t>
            </a:r>
            <a:r>
              <a:rPr lang="en-US" sz="3600" dirty="0" smtClean="0"/>
              <a:t>receives </a:t>
            </a:r>
            <a:r>
              <a:rPr lang="en-US" sz="3600" dirty="0" smtClean="0"/>
              <a:t>a deficiency in its water supply</a:t>
            </a:r>
          </a:p>
          <a:p>
            <a:pPr lvl="1"/>
            <a:r>
              <a:rPr lang="en-US" sz="3600" dirty="0" smtClean="0"/>
              <a:t>Effects:</a:t>
            </a:r>
          </a:p>
          <a:p>
            <a:pPr lvl="2"/>
            <a:r>
              <a:rPr lang="en-US" sz="3600" dirty="0" smtClean="0"/>
              <a:t>Less water for agriculture</a:t>
            </a:r>
          </a:p>
          <a:p>
            <a:pPr lvl="2"/>
            <a:r>
              <a:rPr lang="en-US" sz="3600" dirty="0" smtClean="0"/>
              <a:t>Hinders nutrients cycling</a:t>
            </a:r>
          </a:p>
          <a:p>
            <a:pPr lvl="2"/>
            <a:r>
              <a:rPr lang="en-US" sz="3600" dirty="0" smtClean="0"/>
              <a:t>Dry out top soil and it will blow away</a:t>
            </a:r>
          </a:p>
        </p:txBody>
      </p:sp>
    </p:spTree>
    <p:extLst>
      <p:ext uri="{BB962C8B-B14F-4D97-AF65-F5344CB8AC3E}">
        <p14:creationId xmlns:p14="http://schemas.microsoft.com/office/powerpoint/2010/main" val="47242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197"/>
            <a:ext cx="8229600" cy="4525963"/>
          </a:xfrm>
        </p:spPr>
        <p:txBody>
          <a:bodyPr/>
          <a:lstStyle/>
          <a:p>
            <a:r>
              <a:rPr lang="en-US" dirty="0" smtClean="0"/>
              <a:t>Conversion of </a:t>
            </a:r>
            <a:r>
              <a:rPr lang="en-US" dirty="0" smtClean="0"/>
              <a:t>grasslands to wheat fields</a:t>
            </a:r>
            <a:r>
              <a:rPr lang="en-US" dirty="0" smtClean="0">
                <a:sym typeface="Wingdings"/>
              </a:rPr>
              <a:t> more soil erosion</a:t>
            </a:r>
          </a:p>
          <a:p>
            <a:pPr lvl="1"/>
            <a:r>
              <a:rPr lang="en-US" dirty="0" smtClean="0">
                <a:sym typeface="Wingdings"/>
              </a:rPr>
              <a:t>Farming methods removed protective plant cover</a:t>
            </a:r>
          </a:p>
          <a:p>
            <a:pPr lvl="1"/>
            <a:r>
              <a:rPr lang="en-US" dirty="0" smtClean="0">
                <a:sym typeface="Wingdings"/>
              </a:rPr>
              <a:t>Top soil (A horizon) blew away</a:t>
            </a:r>
          </a:p>
          <a:p>
            <a:pPr lvl="1"/>
            <a:r>
              <a:rPr lang="en-US" dirty="0" smtClean="0">
                <a:sym typeface="Wingdings"/>
              </a:rPr>
              <a:t>Government passed the </a:t>
            </a: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oil Conservation Act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50" y="4314231"/>
            <a:ext cx="4267634" cy="2509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83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activities and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62" y="1417638"/>
            <a:ext cx="8229600" cy="4525963"/>
          </a:xfrm>
        </p:spPr>
        <p:txBody>
          <a:bodyPr/>
          <a:lstStyle/>
          <a:p>
            <a:r>
              <a:rPr lang="en-US" dirty="0" smtClean="0"/>
              <a:t>Impermeable surfaces: areas that do not allow water penetration</a:t>
            </a:r>
          </a:p>
          <a:p>
            <a:pPr lvl="1"/>
            <a:r>
              <a:rPr lang="en-US" dirty="0" smtClean="0"/>
              <a:t>Ex: pavement and concrete</a:t>
            </a:r>
          </a:p>
          <a:p>
            <a:r>
              <a:rPr lang="en-US" dirty="0" smtClean="0"/>
              <a:t>Water fills streams and rivers, which causes overflow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78" y="4086311"/>
            <a:ext cx="5128619" cy="2469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49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primary repositories of fresh water on earth? Which of these repositories is the largest?</a:t>
            </a:r>
          </a:p>
          <a:p>
            <a:r>
              <a:rPr lang="en-US" dirty="0" smtClean="0"/>
              <a:t>What is the difference between a confined and an unconfined aquifer? How do their recharge rates differ?</a:t>
            </a:r>
          </a:p>
          <a:p>
            <a:r>
              <a:rPr lang="en-US" dirty="0" smtClean="0"/>
              <a:t>How do human activities worsen the effects of droughts and floods?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6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page 246 in Ch. </a:t>
            </a:r>
            <a:r>
              <a:rPr lang="en-US" dirty="0" smtClean="0"/>
              <a:t>9 (if you haven’t already done so!)</a:t>
            </a:r>
            <a:endParaRPr lang="en-US" dirty="0" smtClean="0"/>
          </a:p>
          <a:p>
            <a:r>
              <a:rPr lang="en-US" dirty="0" smtClean="0"/>
              <a:t>Write summaries in your current events journal of Monica and Desire’s presentations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4: Water!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2946"/>
            <a:ext cx="8514401" cy="492667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Ch. 9 (water resources) and Ch. 14 (water pollution)</a:t>
            </a:r>
          </a:p>
          <a:p>
            <a:r>
              <a:rPr lang="en-US" dirty="0" smtClean="0"/>
              <a:t>~ 2 weeks</a:t>
            </a:r>
          </a:p>
          <a:p>
            <a:r>
              <a:rPr lang="en-US" dirty="0" smtClean="0"/>
              <a:t>Two labs: Water quality and Waste water treatment</a:t>
            </a:r>
          </a:p>
          <a:p>
            <a:r>
              <a:rPr lang="en-US" dirty="0" smtClean="0"/>
              <a:t>EQs: </a:t>
            </a:r>
          </a:p>
          <a:p>
            <a:pPr lvl="1"/>
            <a:r>
              <a:rPr lang="en-US" dirty="0" smtClean="0"/>
              <a:t>Is water the new oil?</a:t>
            </a:r>
          </a:p>
          <a:p>
            <a:pPr lvl="1"/>
            <a:r>
              <a:rPr lang="en-US" dirty="0" smtClean="0"/>
              <a:t>How does pollution affect the water cycle?</a:t>
            </a:r>
          </a:p>
          <a:p>
            <a:pPr lvl="1"/>
            <a:r>
              <a:rPr lang="en-US" dirty="0" smtClean="0"/>
              <a:t>What can we do to mitigate water pollution?</a:t>
            </a:r>
          </a:p>
          <a:p>
            <a:pPr lvl="1"/>
            <a:r>
              <a:rPr lang="en-US" dirty="0" smtClean="0"/>
              <a:t>How can we conserve water?</a:t>
            </a:r>
          </a:p>
          <a:p>
            <a:r>
              <a:rPr lang="en-US" dirty="0" smtClean="0"/>
              <a:t>Current event presenters: </a:t>
            </a:r>
            <a:r>
              <a:rPr lang="en-US" dirty="0" err="1" smtClean="0"/>
              <a:t>Shayna</a:t>
            </a:r>
            <a:r>
              <a:rPr lang="en-US" dirty="0" smtClean="0"/>
              <a:t> and </a:t>
            </a:r>
            <a:r>
              <a:rPr lang="en-US" dirty="0" err="1" smtClean="0"/>
              <a:t>Mehrangiz</a:t>
            </a:r>
            <a:r>
              <a:rPr lang="en-US" dirty="0" smtClean="0"/>
              <a:t> on Friday, Nov. 20th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6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is abundant; freshwater is rare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607"/>
          </a:xfrm>
        </p:spPr>
        <p:txBody>
          <a:bodyPr/>
          <a:lstStyle/>
          <a:p>
            <a:r>
              <a:rPr lang="en-US" dirty="0" smtClean="0"/>
              <a:t>70% of </a:t>
            </a:r>
            <a:r>
              <a:rPr lang="en-US" dirty="0"/>
              <a:t>E</a:t>
            </a:r>
            <a:r>
              <a:rPr lang="en-US" dirty="0" smtClean="0"/>
              <a:t>arth’s surface is covered in water</a:t>
            </a:r>
          </a:p>
          <a:p>
            <a:r>
              <a:rPr lang="en-US" dirty="0" smtClean="0"/>
              <a:t>97.5% is salt water</a:t>
            </a:r>
          </a:p>
          <a:p>
            <a:r>
              <a:rPr lang="en-US" dirty="0" smtClean="0"/>
              <a:t>2.5% is freshwater</a:t>
            </a:r>
          </a:p>
          <a:p>
            <a:pPr lvl="1"/>
            <a:r>
              <a:rPr lang="en-US" dirty="0" smtClean="0"/>
              <a:t>Most (67%) is trapped in glaciers</a:t>
            </a:r>
          </a:p>
          <a:p>
            <a:pPr lvl="1"/>
            <a:r>
              <a:rPr lang="en-US" dirty="0" smtClean="0"/>
              <a:t>Of the freshwater that is not trapped in glaciers 95% is trapped in aquifers.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78" y="4988161"/>
            <a:ext cx="2810422" cy="1869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12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30" y="1259586"/>
            <a:ext cx="8343569" cy="5252461"/>
          </a:xfrm>
        </p:spPr>
        <p:txBody>
          <a:bodyPr>
            <a:normAutofit/>
          </a:bodyPr>
          <a:lstStyle/>
          <a:p>
            <a:r>
              <a:rPr lang="en-US" dirty="0" smtClean="0"/>
              <a:t>Aquifer: groundwater that exists within permeable layers of rock and sediment</a:t>
            </a:r>
          </a:p>
          <a:p>
            <a:r>
              <a:rPr lang="en-US" dirty="0" smtClean="0"/>
              <a:t>Unconfined aquifers: porous rock covered by soil that allows water to easily flow in and out</a:t>
            </a:r>
          </a:p>
          <a:p>
            <a:r>
              <a:rPr lang="en-US" dirty="0" smtClean="0"/>
              <a:t>Confined (artesian) aquifers: Aquifers surrounded by a layer of impermeable rock or clay</a:t>
            </a:r>
          </a:p>
          <a:p>
            <a:pPr lvl="1"/>
            <a:r>
              <a:rPr lang="en-US" dirty="0" smtClean="0"/>
              <a:t>Replenished by surface water percolating from a distant site</a:t>
            </a:r>
          </a:p>
          <a:p>
            <a:pPr lvl="1"/>
            <a:r>
              <a:rPr lang="en-US" dirty="0" smtClean="0"/>
              <a:t>Frequently tapped for wells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5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7" y="1839910"/>
            <a:ext cx="4443480" cy="274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37" y="3781566"/>
            <a:ext cx="4483063" cy="3076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6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40" y="1417638"/>
            <a:ext cx="8383560" cy="4846727"/>
          </a:xfrm>
        </p:spPr>
        <p:txBody>
          <a:bodyPr/>
          <a:lstStyle/>
          <a:p>
            <a:r>
              <a:rPr lang="en-US" dirty="0" smtClean="0"/>
              <a:t>Water table: uppermost level at which water in a given </a:t>
            </a:r>
            <a:r>
              <a:rPr lang="en-US" dirty="0" smtClean="0"/>
              <a:t>area </a:t>
            </a:r>
            <a:r>
              <a:rPr lang="en-US" dirty="0" smtClean="0"/>
              <a:t>fully saturates the rock or soil</a:t>
            </a:r>
          </a:p>
          <a:p>
            <a:r>
              <a:rPr lang="en-US" dirty="0" smtClean="0"/>
              <a:t>Groundwater recharge: water seeping into an aquifer.</a:t>
            </a:r>
          </a:p>
          <a:p>
            <a:pPr lvl="1"/>
            <a:r>
              <a:rPr lang="en-US" dirty="0" smtClean="0"/>
              <a:t>Occurs where there is permeable soil or rock</a:t>
            </a:r>
          </a:p>
          <a:p>
            <a:pPr lvl="1"/>
            <a:r>
              <a:rPr lang="en-US" dirty="0" smtClean="0"/>
              <a:t>Springs: when water from aquifers percolates up to the ground surface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2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0" y="1817456"/>
            <a:ext cx="6446083" cy="475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44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Confined wells take more time to be recharged </a:t>
            </a:r>
            <a:r>
              <a:rPr lang="en-US" dirty="0" smtClean="0">
                <a:sym typeface="Wingdings"/>
              </a:rPr>
              <a:t> less likely to be polluted</a:t>
            </a:r>
          </a:p>
          <a:p>
            <a:r>
              <a:rPr lang="en-US" dirty="0" smtClean="0">
                <a:sym typeface="Wingdings"/>
              </a:rPr>
              <a:t>Artesian well: when no pump is required to extract groundwater </a:t>
            </a:r>
          </a:p>
          <a:p>
            <a:pPr lvl="1"/>
            <a:r>
              <a:rPr lang="en-US" dirty="0" smtClean="0">
                <a:sym typeface="Wingdings"/>
              </a:rPr>
              <a:t>Pressure causes water to come to the surface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25" y="4389310"/>
            <a:ext cx="5486400" cy="227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10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770</Words>
  <Application>Microsoft Macintosh PowerPoint</Application>
  <PresentationFormat>On-screen Show (4:3)</PresentationFormat>
  <Paragraphs>101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SWBAT identify where usable water is located.</vt:lpstr>
      <vt:lpstr>Riparian Zones</vt:lpstr>
      <vt:lpstr>Unit 4: Water!</vt:lpstr>
      <vt:lpstr>Water is abundant; freshwater is rare</vt:lpstr>
      <vt:lpstr>Groundwater</vt:lpstr>
      <vt:lpstr>Aquifers</vt:lpstr>
      <vt:lpstr>Ground water</vt:lpstr>
      <vt:lpstr>PowerPoint Presentation</vt:lpstr>
      <vt:lpstr>Aquifers</vt:lpstr>
      <vt:lpstr>Groundwater</vt:lpstr>
      <vt:lpstr>Groundwater</vt:lpstr>
      <vt:lpstr>PowerPoint Presentation</vt:lpstr>
      <vt:lpstr>Ogallala Aquifer</vt:lpstr>
      <vt:lpstr>Groundwater</vt:lpstr>
      <vt:lpstr>Saltwater Intrusion</vt:lpstr>
      <vt:lpstr>Surface Water</vt:lpstr>
      <vt:lpstr>PowerPoint Presentation</vt:lpstr>
      <vt:lpstr>Surface Water</vt:lpstr>
      <vt:lpstr>Lakes</vt:lpstr>
      <vt:lpstr>Lakes</vt:lpstr>
      <vt:lpstr>Atmospheric Water</vt:lpstr>
      <vt:lpstr>The Dust Bowl</vt:lpstr>
      <vt:lpstr>Human activities and flooding</vt:lpstr>
      <vt:lpstr>Check your Understanding</vt:lpstr>
      <vt:lpstr>Homework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Where is usable water located?</dc:title>
  <dc:creator>Kayla McDaniel</dc:creator>
  <cp:lastModifiedBy>Kayla McDaniel</cp:lastModifiedBy>
  <cp:revision>68</cp:revision>
  <dcterms:created xsi:type="dcterms:W3CDTF">2014-11-12T22:32:14Z</dcterms:created>
  <dcterms:modified xsi:type="dcterms:W3CDTF">2015-11-10T15:39:19Z</dcterms:modified>
</cp:coreProperties>
</file>