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8" r:id="rId3"/>
    <p:sldId id="259" r:id="rId4"/>
    <p:sldId id="258" r:id="rId5"/>
    <p:sldId id="261" r:id="rId6"/>
    <p:sldId id="263" r:id="rId7"/>
    <p:sldId id="260" r:id="rId8"/>
    <p:sldId id="265" r:id="rId9"/>
    <p:sldId id="264" r:id="rId10"/>
    <p:sldId id="277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79" r:id="rId20"/>
    <p:sldId id="281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76" autoAdjust="0"/>
  </p:normalViewPr>
  <p:slideViewPr>
    <p:cSldViewPr snapToGrid="0" snapToObjects="1">
      <p:cViewPr varScale="1">
        <p:scale>
          <a:sx n="84" d="100"/>
          <a:sy n="84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4D993-C76B-7640-8D97-E59F696F8A0F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DC8AE-8E07-7642-AC20-595B8CF5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8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DC8AE-8E07-7642-AC20-595B8CF58D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3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DC8AE-8E07-7642-AC20-595B8CF58D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08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1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1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8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6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8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0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1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6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7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0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9349-B0BC-E34D-B1D9-AD749B79AB27}" type="datetimeFigureOut">
              <a:rPr lang="en-US" smtClean="0"/>
              <a:t>12/8/15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73F1B-8455-1B45-A9E7-F5E1AC51D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2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atmining.com/iron_ore.php" TargetMode="External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identify different types of mining and identify the impact on the environment.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778" y="203199"/>
            <a:ext cx="7264400" cy="2096911"/>
          </a:xfrm>
        </p:spPr>
        <p:txBody>
          <a:bodyPr/>
          <a:lstStyle/>
          <a:p>
            <a:pPr algn="l"/>
            <a:r>
              <a:rPr lang="en-US" dirty="0" smtClean="0"/>
              <a:t>APES Unit </a:t>
            </a:r>
            <a:r>
              <a:rPr lang="en-US" dirty="0"/>
              <a:t>5</a:t>
            </a:r>
            <a:r>
              <a:rPr lang="en-US" dirty="0" smtClean="0"/>
              <a:t>                                       12/8/15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Environmental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Mining, clearing vegetation of land and road building can lead to </a:t>
            </a:r>
          </a:p>
          <a:p>
            <a:pPr lvl="1"/>
            <a:r>
              <a:rPr lang="en-US" dirty="0" smtClean="0"/>
              <a:t>Increase in runoff</a:t>
            </a:r>
          </a:p>
          <a:p>
            <a:pPr lvl="1"/>
            <a:r>
              <a:rPr lang="en-US" dirty="0" smtClean="0"/>
              <a:t>Reduced infiltration that replenishes groundwater</a:t>
            </a:r>
          </a:p>
          <a:p>
            <a:pPr lvl="1"/>
            <a:r>
              <a:rPr lang="en-US" dirty="0" smtClean="0"/>
              <a:t>Increased flooding</a:t>
            </a:r>
          </a:p>
          <a:p>
            <a:pPr lvl="1"/>
            <a:r>
              <a:rPr lang="en-US" dirty="0" smtClean="0"/>
              <a:t>Accelerated soil erosion and landslides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0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Strip mining: Strip the surface layer of soil and rock in order to expose a seam of mineral ore</a:t>
            </a:r>
          </a:p>
          <a:p>
            <a:r>
              <a:rPr lang="en-US" dirty="0" smtClean="0"/>
              <a:t>Overburden: layer of rock and soil above an area of scientific interest</a:t>
            </a:r>
          </a:p>
          <a:p>
            <a:r>
              <a:rPr lang="en-US" dirty="0" smtClean="0"/>
              <a:t>Tailings returned to hole created during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42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Reclamation: process of restoring and improving land disturbed by coal mining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5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90" y="1396091"/>
            <a:ext cx="8229600" cy="4525963"/>
          </a:xfrm>
        </p:spPr>
        <p:txBody>
          <a:bodyPr/>
          <a:lstStyle/>
          <a:p>
            <a:r>
              <a:rPr lang="en-US" dirty="0" smtClean="0"/>
              <a:t>Open pit mining: Creating of a large pit or hole in the ground that is visible from the Earth’s surface</a:t>
            </a:r>
          </a:p>
          <a:p>
            <a:pPr lvl="1"/>
            <a:r>
              <a:rPr lang="en-US" dirty="0" smtClean="0"/>
              <a:t>Example: copper mines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39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Mining: </a:t>
            </a:r>
            <a:r>
              <a:rPr lang="en-US" dirty="0"/>
              <a:t>M</a:t>
            </a:r>
            <a:r>
              <a:rPr lang="en-US" dirty="0" smtClean="0"/>
              <a:t>ountaintop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Mountaintop removal: remove entire top of a mountain with explosives</a:t>
            </a:r>
          </a:p>
          <a:p>
            <a:r>
              <a:rPr lang="en-US" dirty="0" smtClean="0"/>
              <a:t>Tailings removed by machinery and deposited in lower-elevation regions, often in rivers or streams.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17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46"/>
            <a:ext cx="8229600" cy="1143000"/>
          </a:xfrm>
        </p:spPr>
        <p:txBody>
          <a:bodyPr/>
          <a:lstStyle/>
          <a:p>
            <a:r>
              <a:rPr lang="en-US" dirty="0" smtClean="0"/>
              <a:t>Types of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284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Placer mining: looking for metals and precious stones in river sediments.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C</a:t>
            </a:r>
            <a:r>
              <a:rPr lang="en-US" dirty="0" smtClean="0"/>
              <a:t>alifornia Gold Rush</a:t>
            </a:r>
          </a:p>
          <a:p>
            <a:pPr lvl="1"/>
            <a:r>
              <a:rPr lang="en-US" dirty="0" smtClean="0"/>
              <a:t>Can contaminate water with chemicals</a:t>
            </a:r>
          </a:p>
          <a:p>
            <a:r>
              <a:rPr lang="en-US" dirty="0" smtClean="0"/>
              <a:t>Subsurface mining (shaft or underground mining): vertical tunnels are built to access and excavate minerals that are more than 100 m deep.</a:t>
            </a:r>
          </a:p>
          <a:p>
            <a:pPr lvl="1"/>
            <a:r>
              <a:rPr lang="en-US" dirty="0" smtClean="0"/>
              <a:t>Subsurface mining is the least environmentally harmful.</a:t>
            </a:r>
          </a:p>
          <a:p>
            <a:pPr lvl="1"/>
            <a:r>
              <a:rPr lang="en-US" dirty="0" smtClean="0"/>
              <a:t>Less disturbed earth and less wasted rock</a:t>
            </a:r>
          </a:p>
          <a:p>
            <a:pPr lvl="1"/>
            <a:r>
              <a:rPr lang="en-US" dirty="0" smtClean="0"/>
              <a:t>BUT can result in acid mine drainage</a:t>
            </a:r>
          </a:p>
          <a:p>
            <a:pPr lvl="1"/>
            <a:r>
              <a:rPr lang="en-US" dirty="0" smtClean="0"/>
              <a:t>Hazardous to miners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7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Subsurface (shaft)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8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Mine Restoration projects: air, land and water harmed by mining can be reclaimed</a:t>
            </a:r>
          </a:p>
          <a:p>
            <a:r>
              <a:rPr lang="en-US" dirty="0" smtClean="0"/>
              <a:t>Mining Act (1872): governed </a:t>
            </a:r>
            <a:r>
              <a:rPr lang="en-US" dirty="0"/>
              <a:t>prospecting and mining of minerals on publicly owned land.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3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Surface Mining Control and Reclamation Act (SMCRA, </a:t>
            </a:r>
            <a:r>
              <a:rPr lang="en-US" dirty="0" smtClean="0"/>
              <a:t>1977</a:t>
            </a:r>
            <a:r>
              <a:rPr lang="en-US" dirty="0"/>
              <a:t>): Established a program for regulating surface coal mining and reclamation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Reclamation of abandoned coal mines</a:t>
            </a:r>
          </a:p>
          <a:p>
            <a:pPr lvl="1"/>
            <a:r>
              <a:rPr lang="en-US" dirty="0" smtClean="0"/>
              <a:t>Preservation of national parks</a:t>
            </a:r>
          </a:p>
          <a:p>
            <a:pPr lvl="1"/>
            <a:r>
              <a:rPr lang="en-US" dirty="0" smtClean="0"/>
              <a:t>Restoration of actively mined areas</a:t>
            </a:r>
          </a:p>
          <a:p>
            <a:pPr lvl="1"/>
            <a:r>
              <a:rPr lang="en-US" dirty="0" smtClean="0"/>
              <a:t>Conversion of former mining areas into biological habitats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7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Understanding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economically valuable mineral resources distributed unevenly on the planet?</a:t>
            </a:r>
          </a:p>
          <a:p>
            <a:r>
              <a:rPr lang="en-US" dirty="0" smtClean="0"/>
              <a:t>Describe the various types of surface mining operations</a:t>
            </a:r>
          </a:p>
          <a:p>
            <a:r>
              <a:rPr lang="en-US" dirty="0" smtClean="0"/>
              <a:t>What are the consequences of surface mining or subsurface mining?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</a:p>
          <a:p>
            <a:r>
              <a:rPr lang="en-US" dirty="0" smtClean="0"/>
              <a:t>Cookie Mining Activity!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cookies: $7</a:t>
            </a:r>
          </a:p>
          <a:p>
            <a:r>
              <a:rPr lang="en-US" dirty="0" smtClean="0"/>
              <a:t>Soft cookies: $10</a:t>
            </a:r>
          </a:p>
          <a:p>
            <a:r>
              <a:rPr lang="en-US" dirty="0" smtClean="0"/>
              <a:t>Large toothpick: $5.00</a:t>
            </a:r>
          </a:p>
          <a:p>
            <a:r>
              <a:rPr lang="en-US" dirty="0" smtClean="0"/>
              <a:t>Paper clip: $7.00</a:t>
            </a:r>
          </a:p>
          <a:p>
            <a:r>
              <a:rPr lang="en-US" dirty="0" smtClean="0"/>
              <a:t>Everyone gets five minutes to mine!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95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mining article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2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Mining is the excavation of earth for the purpose of extracting ore or minerals</a:t>
            </a:r>
          </a:p>
          <a:p>
            <a:r>
              <a:rPr lang="en-US" dirty="0" smtClean="0"/>
              <a:t>Nonmetallic minerals are mined to be used in their natural state– nothing is extracted from them</a:t>
            </a:r>
          </a:p>
          <a:p>
            <a:pPr lvl="1"/>
            <a:r>
              <a:rPr lang="en-US" dirty="0" smtClean="0"/>
              <a:t>Ex: coal, salt, clay marble</a:t>
            </a:r>
          </a:p>
          <a:p>
            <a:r>
              <a:rPr lang="en-US" dirty="0" smtClean="0"/>
              <a:t>Metallic minerals: mined for minerals and can be extracted through smelting</a:t>
            </a:r>
          </a:p>
          <a:p>
            <a:pPr lvl="1"/>
            <a:r>
              <a:rPr lang="en-US" dirty="0" smtClean="0"/>
              <a:t>Ex: zinc, iron, copper, tin, manganese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9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96" y="1143000"/>
            <a:ext cx="8229600" cy="4525963"/>
          </a:xfrm>
        </p:spPr>
        <p:txBody>
          <a:bodyPr/>
          <a:lstStyle/>
          <a:p>
            <a:r>
              <a:rPr lang="en-US" dirty="0" smtClean="0"/>
              <a:t>Metals: elements with properties that allow them to conduct electricity</a:t>
            </a:r>
          </a:p>
          <a:p>
            <a:r>
              <a:rPr lang="en-US" dirty="0" smtClean="0"/>
              <a:t>Common constituents of metal ores include sulfur </a:t>
            </a:r>
          </a:p>
          <a:p>
            <a:r>
              <a:rPr lang="en-US" dirty="0" smtClean="0"/>
              <a:t>U.S., Germany and Russia consume about 75% of the world’s most widely used metals.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371" y="4565380"/>
            <a:ext cx="19050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61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Electrokinetic</a:t>
            </a:r>
            <a:r>
              <a:rPr lang="en-US" dirty="0"/>
              <a:t> separation removes metals and polar organics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462" y="3461876"/>
            <a:ext cx="7955338" cy="266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31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Mineral deposit is an area in which a  particular mineral is concentrated</a:t>
            </a:r>
          </a:p>
          <a:p>
            <a:r>
              <a:rPr lang="en-US" dirty="0" smtClean="0"/>
              <a:t>More valuable resource</a:t>
            </a:r>
            <a:r>
              <a:rPr lang="en-US" dirty="0" smtClean="0">
                <a:sym typeface="Wingdings"/>
              </a:rPr>
              <a:t> more money and time put into mining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9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550"/>
            <a:ext cx="8229600" cy="1143000"/>
          </a:xfrm>
        </p:spPr>
        <p:txBody>
          <a:bodyPr/>
          <a:lstStyle/>
          <a:p>
            <a:r>
              <a:rPr lang="en-US" dirty="0" smtClean="0"/>
              <a:t>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941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Ore mining includes all of the following processes</a:t>
            </a:r>
          </a:p>
          <a:p>
            <a:pPr lvl="1"/>
            <a:r>
              <a:rPr lang="en-US" dirty="0" smtClean="0"/>
              <a:t>Extraction </a:t>
            </a:r>
            <a:r>
              <a:rPr lang="en-US" dirty="0"/>
              <a:t>of ore</a:t>
            </a:r>
          </a:p>
          <a:p>
            <a:pPr lvl="1"/>
            <a:r>
              <a:rPr lang="en-US" dirty="0"/>
              <a:t>Development of mining</a:t>
            </a:r>
          </a:p>
          <a:p>
            <a:pPr lvl="1"/>
            <a:r>
              <a:rPr lang="en-US" dirty="0"/>
              <a:t>Restoration of site</a:t>
            </a:r>
          </a:p>
          <a:p>
            <a:pPr lvl="1"/>
            <a:r>
              <a:rPr lang="en-US" dirty="0" smtClean="0"/>
              <a:t>Beneficiation</a:t>
            </a:r>
          </a:p>
          <a:p>
            <a:pPr lvl="2"/>
            <a:r>
              <a:rPr lang="en-US" dirty="0" smtClean="0"/>
              <a:t>Separation of ore into valuable minerals</a:t>
            </a:r>
          </a:p>
          <a:p>
            <a:r>
              <a:rPr lang="en-US" dirty="0" err="1" smtClean="0"/>
              <a:t>Buaxite</a:t>
            </a:r>
            <a:r>
              <a:rPr lang="en-US" dirty="0" smtClean="0"/>
              <a:t> ore</a:t>
            </a:r>
            <a:r>
              <a:rPr lang="en-US" dirty="0" smtClean="0">
                <a:sym typeface="Wingdings"/>
              </a:rPr>
              <a:t> where aluminum is commonly found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139" y="5316865"/>
            <a:ext cx="2786963" cy="1541135"/>
          </a:xfrm>
          <a:prstGeom prst="rect">
            <a:avLst/>
          </a:prstGeom>
        </p:spPr>
      </p:pic>
      <p:pic>
        <p:nvPicPr>
          <p:cNvPr id="5" name="irc_mi" descr="http://www.greatmining.com/mining_images/California_Iron-ore_Min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969" y="5316864"/>
            <a:ext cx="2604103" cy="1541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468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Smelting: extract metal from it’s ore by a  process that involves heating and melting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1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4"/>
            <a:ext cx="8229600" cy="1143000"/>
          </a:xfrm>
        </p:spPr>
        <p:txBody>
          <a:bodyPr/>
          <a:lstStyle/>
          <a:p>
            <a:r>
              <a:rPr lang="en-US" dirty="0" smtClean="0"/>
              <a:t>Mining: </a:t>
            </a:r>
            <a:r>
              <a:rPr lang="en-US" dirty="0"/>
              <a:t>E</a:t>
            </a:r>
            <a:r>
              <a:rPr lang="en-US" dirty="0" smtClean="0"/>
              <a:t>nvironmental </a:t>
            </a:r>
            <a:r>
              <a:rPr lang="en-US" dirty="0"/>
              <a:t>C</a:t>
            </a:r>
            <a:r>
              <a:rPr lang="en-US" dirty="0" smtClean="0"/>
              <a:t>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94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Environmental damage is done during the extraction process</a:t>
            </a:r>
          </a:p>
          <a:p>
            <a:pPr lvl="1"/>
            <a:r>
              <a:rPr lang="en-US" dirty="0" smtClean="0"/>
              <a:t>Disrupts the ecosystem and harms the land</a:t>
            </a:r>
          </a:p>
          <a:p>
            <a:pPr lvl="1"/>
            <a:r>
              <a:rPr lang="en-US" dirty="0" smtClean="0"/>
              <a:t>Example: deposition of iron pyrite and sulfur from coal mining</a:t>
            </a:r>
            <a:r>
              <a:rPr lang="en-US" dirty="0" smtClean="0">
                <a:sym typeface="Wingdings"/>
              </a:rPr>
              <a:t> acid mine drainage</a:t>
            </a:r>
          </a:p>
          <a:p>
            <a:r>
              <a:rPr lang="en-US" dirty="0" smtClean="0"/>
              <a:t>Gangue: waste material</a:t>
            </a:r>
          </a:p>
          <a:p>
            <a:r>
              <a:rPr lang="en-US" dirty="0" smtClean="0"/>
              <a:t>Mining spoils or Tailings: piles of gangue</a:t>
            </a:r>
          </a:p>
          <a:p>
            <a:r>
              <a:rPr lang="en-US" dirty="0" smtClean="0"/>
              <a:t>Smelting produces liquid, solid and gaseous waste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647</Words>
  <Application>Microsoft Macintosh PowerPoint</Application>
  <PresentationFormat>On-screen Show (4:3)</PresentationFormat>
  <Paragraphs>88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SWBAT identify different types of mining and identify the impact on the environment.</vt:lpstr>
      <vt:lpstr>Agenda:</vt:lpstr>
      <vt:lpstr>Mining</vt:lpstr>
      <vt:lpstr>Metals</vt:lpstr>
      <vt:lpstr>Metals</vt:lpstr>
      <vt:lpstr>Mining</vt:lpstr>
      <vt:lpstr>Ores</vt:lpstr>
      <vt:lpstr>Ores</vt:lpstr>
      <vt:lpstr>Mining: Environmental Concerns</vt:lpstr>
      <vt:lpstr>Major Environmental Concerns</vt:lpstr>
      <vt:lpstr>Types of Mining</vt:lpstr>
      <vt:lpstr>Strip Mining</vt:lpstr>
      <vt:lpstr>Types of mining</vt:lpstr>
      <vt:lpstr>Types of Mining: Mountaintop removal</vt:lpstr>
      <vt:lpstr>Types of mining</vt:lpstr>
      <vt:lpstr>Subsurface (shaft) mining</vt:lpstr>
      <vt:lpstr>Mining Legislation</vt:lpstr>
      <vt:lpstr>Mining Legislation</vt:lpstr>
      <vt:lpstr>Check your Understanding </vt:lpstr>
      <vt:lpstr>Cookie Mining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identify different types of mining.</dc:title>
  <dc:creator>Kayla McDaniel</dc:creator>
  <cp:lastModifiedBy>Kayla McDaniel</cp:lastModifiedBy>
  <cp:revision>79</cp:revision>
  <dcterms:created xsi:type="dcterms:W3CDTF">2014-12-08T01:31:39Z</dcterms:created>
  <dcterms:modified xsi:type="dcterms:W3CDTF">2015-12-08T16:05:13Z</dcterms:modified>
</cp:coreProperties>
</file>