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0" r:id="rId3"/>
    <p:sldId id="257" r:id="rId4"/>
    <p:sldId id="258" r:id="rId5"/>
    <p:sldId id="259" r:id="rId6"/>
    <p:sldId id="261" r:id="rId7"/>
    <p:sldId id="263" r:id="rId8"/>
    <p:sldId id="279" r:id="rId9"/>
    <p:sldId id="265" r:id="rId10"/>
    <p:sldId id="264" r:id="rId11"/>
    <p:sldId id="266" r:id="rId12"/>
    <p:sldId id="267" r:id="rId13"/>
    <p:sldId id="268" r:id="rId14"/>
    <p:sldId id="269" r:id="rId15"/>
    <p:sldId id="271" r:id="rId16"/>
    <p:sldId id="273" r:id="rId17"/>
    <p:sldId id="274" r:id="rId18"/>
    <p:sldId id="281" r:id="rId19"/>
    <p:sldId id="282" r:id="rId20"/>
    <p:sldId id="285" r:id="rId21"/>
    <p:sldId id="284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54A9-CE1C-7449-A130-2ABBAF10DEDF}" type="datetimeFigureOut">
              <a:rPr lang="en-US" smtClean="0"/>
              <a:t>12/2/15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3BA2A-62B4-6A40-8BA3-692DFFF1A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384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54A9-CE1C-7449-A130-2ABBAF10DEDF}" type="datetimeFigureOut">
              <a:rPr lang="en-US" smtClean="0"/>
              <a:t>12/2/15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3BA2A-62B4-6A40-8BA3-692DFFF1A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89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54A9-CE1C-7449-A130-2ABBAF10DEDF}" type="datetimeFigureOut">
              <a:rPr lang="en-US" smtClean="0"/>
              <a:t>12/2/15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3BA2A-62B4-6A40-8BA3-692DFFF1A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75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54A9-CE1C-7449-A130-2ABBAF10DEDF}" type="datetimeFigureOut">
              <a:rPr lang="en-US" smtClean="0"/>
              <a:t>12/2/15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3BA2A-62B4-6A40-8BA3-692DFFF1A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994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54A9-CE1C-7449-A130-2ABBAF10DEDF}" type="datetimeFigureOut">
              <a:rPr lang="en-US" smtClean="0"/>
              <a:t>12/2/15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3BA2A-62B4-6A40-8BA3-692DFFF1A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785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54A9-CE1C-7449-A130-2ABBAF10DEDF}" type="datetimeFigureOut">
              <a:rPr lang="en-US" smtClean="0"/>
              <a:t>12/2/15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3BA2A-62B4-6A40-8BA3-692DFFF1A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248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54A9-CE1C-7449-A130-2ABBAF10DEDF}" type="datetimeFigureOut">
              <a:rPr lang="en-US" smtClean="0"/>
              <a:t>12/2/15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3BA2A-62B4-6A40-8BA3-692DFFF1A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000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54A9-CE1C-7449-A130-2ABBAF10DEDF}" type="datetimeFigureOut">
              <a:rPr lang="en-US" smtClean="0"/>
              <a:t>12/2/15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3BA2A-62B4-6A40-8BA3-692DFFF1A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26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54A9-CE1C-7449-A130-2ABBAF10DEDF}" type="datetimeFigureOut">
              <a:rPr lang="en-US" smtClean="0"/>
              <a:t>12/2/15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3BA2A-62B4-6A40-8BA3-692DFFF1A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11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54A9-CE1C-7449-A130-2ABBAF10DEDF}" type="datetimeFigureOut">
              <a:rPr lang="en-US" smtClean="0"/>
              <a:t>12/2/15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3BA2A-62B4-6A40-8BA3-692DFFF1A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401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54A9-CE1C-7449-A130-2ABBAF10DEDF}" type="datetimeFigureOut">
              <a:rPr lang="en-US" smtClean="0"/>
              <a:t>12/2/15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3BA2A-62B4-6A40-8BA3-692DFFF1A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7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954A9-CE1C-7449-A130-2ABBAF10DEDF}" type="datetimeFigureOut">
              <a:rPr lang="en-US" smtClean="0"/>
              <a:t>12/2/15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3BA2A-62B4-6A40-8BA3-692DFFF1A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20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ites.google.com/a/franklincsd.org/middle-school-science/chapter-8-weathering-and-soil-formation" TargetMode="External"/><Relationship Id="rId3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SWBAT describe the composition and importance of soil.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7325"/>
            <a:ext cx="7950200" cy="1943100"/>
          </a:xfrm>
        </p:spPr>
        <p:txBody>
          <a:bodyPr/>
          <a:lstStyle/>
          <a:p>
            <a:pPr algn="l"/>
            <a:r>
              <a:rPr lang="en-US" dirty="0" smtClean="0"/>
              <a:t>APES Unit 5                                              12</a:t>
            </a:r>
            <a:r>
              <a:rPr lang="en-US" dirty="0" smtClean="0"/>
              <a:t>/2/15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103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Physical Properties of Soil: Soil Particles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28042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Soil particles determine texture</a:t>
            </a:r>
          </a:p>
          <a:p>
            <a:pPr lvl="1"/>
            <a:r>
              <a:rPr lang="en-US" dirty="0" smtClean="0"/>
              <a:t>Sand </a:t>
            </a:r>
          </a:p>
          <a:p>
            <a:pPr lvl="2"/>
            <a:r>
              <a:rPr lang="en-US" dirty="0" smtClean="0"/>
              <a:t>Large particle size</a:t>
            </a:r>
          </a:p>
          <a:p>
            <a:pPr lvl="2"/>
            <a:r>
              <a:rPr lang="en-US" dirty="0" smtClean="0"/>
              <a:t>Doesn’t hold water well</a:t>
            </a:r>
          </a:p>
          <a:p>
            <a:pPr lvl="2"/>
            <a:r>
              <a:rPr lang="en-US" dirty="0" smtClean="0"/>
              <a:t>Predisposed to erosion</a:t>
            </a:r>
          </a:p>
          <a:p>
            <a:pPr lvl="2"/>
            <a:r>
              <a:rPr lang="en-US" dirty="0" smtClean="0"/>
              <a:t>Plants can move roots through it</a:t>
            </a:r>
          </a:p>
          <a:p>
            <a:pPr lvl="1"/>
            <a:r>
              <a:rPr lang="en-US" dirty="0" smtClean="0"/>
              <a:t>Silt </a:t>
            </a:r>
          </a:p>
          <a:p>
            <a:pPr lvl="2"/>
            <a:r>
              <a:rPr lang="en-US" dirty="0" smtClean="0"/>
              <a:t>fertile</a:t>
            </a:r>
          </a:p>
          <a:p>
            <a:pPr lvl="1"/>
            <a:r>
              <a:rPr lang="en-US" dirty="0" smtClean="0"/>
              <a:t>Clay</a:t>
            </a:r>
          </a:p>
          <a:p>
            <a:pPr lvl="2"/>
            <a:r>
              <a:rPr lang="en-US" dirty="0" smtClean="0"/>
              <a:t>Smallest particles</a:t>
            </a:r>
          </a:p>
          <a:p>
            <a:pPr lvl="2"/>
            <a:r>
              <a:rPr lang="en-US" dirty="0" smtClean="0"/>
              <a:t>Lowest water infiltration</a:t>
            </a:r>
          </a:p>
          <a:p>
            <a:pPr lvl="2"/>
            <a:r>
              <a:rPr lang="en-US" dirty="0" smtClean="0"/>
              <a:t>Used in landfills to hold in contamination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28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Properties of Soil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931" y="1775636"/>
            <a:ext cx="8604119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918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Properties of Soil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5" y="1488528"/>
            <a:ext cx="8229600" cy="4525963"/>
          </a:xfrm>
        </p:spPr>
        <p:txBody>
          <a:bodyPr/>
          <a:lstStyle/>
          <a:p>
            <a:r>
              <a:rPr lang="en-US" dirty="0" smtClean="0"/>
              <a:t>Loam: Ideal soil</a:t>
            </a:r>
          </a:p>
          <a:p>
            <a:pPr lvl="1"/>
            <a:r>
              <a:rPr lang="en-US" dirty="0" smtClean="0"/>
              <a:t>40% sand, 40% silt, 20% clay</a:t>
            </a:r>
          </a:p>
          <a:p>
            <a:pPr lvl="1"/>
            <a:r>
              <a:rPr lang="en-US" dirty="0" smtClean="0"/>
              <a:t>Fair nutrient holding capacity</a:t>
            </a:r>
          </a:p>
          <a:p>
            <a:pPr lvl="1"/>
            <a:r>
              <a:rPr lang="en-US" dirty="0" smtClean="0"/>
              <a:t>Fair water holding capacity</a:t>
            </a:r>
          </a:p>
          <a:p>
            <a:pPr lvl="1"/>
            <a:r>
              <a:rPr lang="en-US" dirty="0" smtClean="0"/>
              <a:t>Good aeration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7402" y="3759548"/>
            <a:ext cx="4404198" cy="294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343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properties of soil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9086" cy="4959214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Cation</a:t>
            </a:r>
            <a:r>
              <a:rPr lang="en-US" dirty="0" smtClean="0"/>
              <a:t> </a:t>
            </a:r>
            <a:r>
              <a:rPr lang="en-US" dirty="0"/>
              <a:t>E</a:t>
            </a:r>
            <a:r>
              <a:rPr lang="en-US" dirty="0" smtClean="0"/>
              <a:t>xchange Capacity (CEC): ability of a particular soil to absorb and release </a:t>
            </a:r>
            <a:r>
              <a:rPr lang="en-US" dirty="0" err="1" smtClean="0"/>
              <a:t>cations</a:t>
            </a:r>
            <a:endParaRPr lang="en-US" dirty="0" smtClean="0"/>
          </a:p>
          <a:p>
            <a:pPr lvl="1"/>
            <a:r>
              <a:rPr lang="en-US" dirty="0"/>
              <a:t>Clay (negatively charged) attracts </a:t>
            </a:r>
            <a:r>
              <a:rPr lang="en-US" dirty="0" err="1" smtClean="0"/>
              <a:t>cations</a:t>
            </a:r>
            <a:endParaRPr lang="en-US" dirty="0" smtClean="0"/>
          </a:p>
          <a:p>
            <a:r>
              <a:rPr lang="en-US" dirty="0" smtClean="0"/>
              <a:t>Soil bases: promote plant growth </a:t>
            </a:r>
          </a:p>
          <a:p>
            <a:pPr lvl="1"/>
            <a:r>
              <a:rPr lang="en-US" dirty="0" smtClean="0"/>
              <a:t>Examples: </a:t>
            </a:r>
            <a:r>
              <a:rPr lang="en-US" dirty="0" err="1" smtClean="0"/>
              <a:t>Ca</a:t>
            </a:r>
            <a:r>
              <a:rPr lang="en-US" dirty="0" smtClean="0"/>
              <a:t>, Mg, K and Na</a:t>
            </a:r>
          </a:p>
          <a:p>
            <a:r>
              <a:rPr lang="en-US" dirty="0" smtClean="0"/>
              <a:t>Soil acids: detrimental to plant growth</a:t>
            </a:r>
          </a:p>
          <a:p>
            <a:pPr lvl="1"/>
            <a:r>
              <a:rPr lang="en-US" dirty="0" smtClean="0"/>
              <a:t>Examples: Al, H</a:t>
            </a:r>
          </a:p>
          <a:p>
            <a:r>
              <a:rPr lang="en-US" dirty="0" smtClean="0"/>
              <a:t>Base saturation: measure of the proportion of soil bases to soil acids</a:t>
            </a:r>
          </a:p>
          <a:p>
            <a:r>
              <a:rPr lang="en-US" dirty="0" smtClean="0"/>
              <a:t>High base saturation + high CEC = high productivity</a:t>
            </a:r>
          </a:p>
          <a:p>
            <a:r>
              <a:rPr lang="en-US" dirty="0" smtClean="0"/>
              <a:t>Ideal soil pH for plant growth is between 6.5-7.5</a:t>
            </a:r>
          </a:p>
        </p:txBody>
      </p:sp>
    </p:spTree>
    <p:extLst>
      <p:ext uri="{BB962C8B-B14F-4D97-AF65-F5344CB8AC3E}">
        <p14:creationId xmlns:p14="http://schemas.microsoft.com/office/powerpoint/2010/main" val="1747368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Biological Properties of Soil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Detritivores</a:t>
            </a:r>
            <a:r>
              <a:rPr lang="en-US" dirty="0" smtClean="0"/>
              <a:t>: consume dead plant and animal tissues and recycle the nutrients they contain.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332" y="3457199"/>
            <a:ext cx="3045701" cy="20345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8510" y="3327479"/>
            <a:ext cx="3359300" cy="227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369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Erosion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Soil Erosion: topsoil is lost by wind and water</a:t>
            </a:r>
          </a:p>
          <a:p>
            <a:pPr lvl="1"/>
            <a:r>
              <a:rPr lang="en-US" dirty="0" smtClean="0"/>
              <a:t>Results in </a:t>
            </a:r>
          </a:p>
          <a:p>
            <a:pPr lvl="2"/>
            <a:r>
              <a:rPr lang="en-US" dirty="0" smtClean="0"/>
              <a:t>Loss of fertility (soil degradation)</a:t>
            </a:r>
          </a:p>
          <a:p>
            <a:pPr lvl="2"/>
            <a:r>
              <a:rPr lang="en-US" dirty="0" smtClean="0"/>
              <a:t>Pollution of water</a:t>
            </a:r>
            <a:endParaRPr lang="en-US" dirty="0"/>
          </a:p>
        </p:txBody>
      </p:sp>
      <p:pic>
        <p:nvPicPr>
          <p:cNvPr id="4" name="Picture 4" descr="12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918" y="4625367"/>
            <a:ext cx="2895600" cy="2067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6" descr="12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66979" y="2254160"/>
            <a:ext cx="2114539" cy="203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6" descr="12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0401" y="3785376"/>
            <a:ext cx="3481996" cy="290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8994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 from the past: Soil Erosion in the U.S.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Drought and poor top soil conservation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sym typeface="Wingdings"/>
              </a:rPr>
              <a:t> severe wind erosion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Dust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Bowl in the 1930s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sym typeface="Wingdings"/>
              </a:rPr>
              <a:t>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1935: Soil Erosion Act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013" y="3345365"/>
            <a:ext cx="1706864" cy="16692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64" y="4068763"/>
            <a:ext cx="2590800" cy="205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0527" y="3513716"/>
            <a:ext cx="2590800" cy="2057400"/>
          </a:xfrm>
          <a:prstGeom prst="rect">
            <a:avLst/>
          </a:prstGeom>
        </p:spPr>
      </p:pic>
      <p:pic>
        <p:nvPicPr>
          <p:cNvPr id="8" name="Picture 4" descr="1230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98" y="5103671"/>
            <a:ext cx="1772479" cy="175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14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Soil Erosion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12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7467600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7327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Lab!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parts:</a:t>
            </a:r>
          </a:p>
          <a:p>
            <a:pPr lvl="1"/>
            <a:r>
              <a:rPr lang="en-US" dirty="0"/>
              <a:t>Mechanical weathering (start and finish)</a:t>
            </a:r>
          </a:p>
          <a:p>
            <a:pPr lvl="1"/>
            <a:r>
              <a:rPr lang="en-US" dirty="0"/>
              <a:t>Chemical weathering (start)</a:t>
            </a:r>
          </a:p>
          <a:p>
            <a:pPr lvl="1"/>
            <a:r>
              <a:rPr lang="en-US" dirty="0"/>
              <a:t>Soil texture, structure and consistency (start and finish)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492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Wear gloves and safety goggles when dealing with vinegar!</a:t>
            </a:r>
          </a:p>
          <a:p>
            <a:r>
              <a:rPr lang="en-US" dirty="0" smtClean="0"/>
              <a:t>Be careful of coming into contact with vinegar</a:t>
            </a:r>
          </a:p>
          <a:p>
            <a:r>
              <a:rPr lang="en-US" dirty="0"/>
              <a:t>Marble chips + vinegar reaction results in minor bubbling and spray.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131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Lecture</a:t>
            </a:r>
          </a:p>
          <a:p>
            <a:r>
              <a:rPr lang="en-US" dirty="0" smtClean="0"/>
              <a:t>Soil Lab!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3027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Corrections to the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</a:t>
            </a:r>
            <a:r>
              <a:rPr lang="en-US" b="1" dirty="0" smtClean="0"/>
              <a:t>5 grams </a:t>
            </a:r>
            <a:r>
              <a:rPr lang="en-US" dirty="0" smtClean="0"/>
              <a:t>of granite and basaltic rock</a:t>
            </a:r>
          </a:p>
          <a:p>
            <a:r>
              <a:rPr lang="en-US" dirty="0" smtClean="0"/>
              <a:t>ONLY use marble for chemical weathering– NOT mechanical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426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Person closest to the bench: grab one tin with materials</a:t>
            </a:r>
          </a:p>
          <a:p>
            <a:r>
              <a:rPr lang="en-US" dirty="0" smtClean="0"/>
              <a:t>Person in the middle: grab one spray bottle near the </a:t>
            </a:r>
            <a:r>
              <a:rPr lang="en-US" dirty="0" smtClean="0"/>
              <a:t>sink and one beaker of water</a:t>
            </a:r>
            <a:endParaRPr lang="en-US" dirty="0" smtClean="0"/>
          </a:p>
          <a:p>
            <a:r>
              <a:rPr lang="en-US" dirty="0" smtClean="0"/>
              <a:t>Person near the aisle: grab one cup EACH of sand, clay and humus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8144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an article about soil erosion and summarize it in the three paragraph format in your current events journal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788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699" y="1171575"/>
            <a:ext cx="8409549" cy="4857019"/>
          </a:xfrm>
        </p:spPr>
        <p:txBody>
          <a:bodyPr/>
          <a:lstStyle/>
          <a:p>
            <a:r>
              <a:rPr lang="en-US" dirty="0" smtClean="0"/>
              <a:t>Link between abiotic and biotic factors</a:t>
            </a:r>
          </a:p>
          <a:p>
            <a:r>
              <a:rPr lang="en-US" dirty="0" smtClean="0"/>
              <a:t>Ecosystem services:</a:t>
            </a:r>
          </a:p>
          <a:p>
            <a:pPr lvl="1"/>
            <a:r>
              <a:rPr lang="en-US" dirty="0" smtClean="0"/>
              <a:t>Medium for plant growth</a:t>
            </a:r>
          </a:p>
          <a:p>
            <a:pPr lvl="1"/>
            <a:r>
              <a:rPr lang="en-US" dirty="0" smtClean="0"/>
              <a:t>Breaks down organic material and recycles nutrients</a:t>
            </a:r>
          </a:p>
          <a:p>
            <a:pPr lvl="1"/>
            <a:r>
              <a:rPr lang="en-US" dirty="0" smtClean="0"/>
              <a:t>Habitat for a variety of organisms</a:t>
            </a:r>
          </a:p>
          <a:p>
            <a:pPr lvl="1"/>
            <a:r>
              <a:rPr lang="en-US" dirty="0" smtClean="0"/>
              <a:t>Filters water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6626" y="4505223"/>
            <a:ext cx="2820316" cy="235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690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Formation of soil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5" y="1417638"/>
            <a:ext cx="8229600" cy="4525963"/>
          </a:xfrm>
        </p:spPr>
        <p:txBody>
          <a:bodyPr/>
          <a:lstStyle/>
          <a:p>
            <a:r>
              <a:rPr lang="en-US" dirty="0" smtClean="0"/>
              <a:t>Formation of chemical and physical weathering</a:t>
            </a:r>
          </a:p>
          <a:p>
            <a:pPr lvl="1"/>
            <a:r>
              <a:rPr lang="en-US" dirty="0" smtClean="0"/>
              <a:t>Breakdown of rocks and primary minerals</a:t>
            </a:r>
          </a:p>
          <a:p>
            <a:pPr lvl="1"/>
            <a:r>
              <a:rPr lang="en-US" dirty="0" smtClean="0"/>
              <a:t>Deposition of organic material as plants and other organisms die</a:t>
            </a:r>
          </a:p>
          <a:p>
            <a:pPr lvl="1"/>
            <a:endParaRPr lang="en-US" dirty="0"/>
          </a:p>
        </p:txBody>
      </p:sp>
      <p:pic>
        <p:nvPicPr>
          <p:cNvPr id="4" name="irc_mi" descr="http://3.bp.blogspot.com/_xLMlOkDLU30/TJA7LhvePNI/AAAAAAAAAX8/CQnmBEA2eo8/s400/soil_formation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4159250"/>
            <a:ext cx="5113019" cy="2698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5777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Formation of soil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Factors that determine the properties of soil:</a:t>
            </a:r>
          </a:p>
          <a:p>
            <a:pPr lvl="1"/>
            <a:r>
              <a:rPr lang="en-US" dirty="0" smtClean="0"/>
              <a:t>Parent material</a:t>
            </a:r>
          </a:p>
          <a:p>
            <a:pPr lvl="1"/>
            <a:r>
              <a:rPr lang="en-US" dirty="0" smtClean="0"/>
              <a:t>Climate</a:t>
            </a:r>
          </a:p>
          <a:p>
            <a:pPr lvl="2"/>
            <a:r>
              <a:rPr lang="en-US" dirty="0" smtClean="0"/>
              <a:t>Climate can be too cold for soil (ex: Tundra)</a:t>
            </a:r>
          </a:p>
          <a:p>
            <a:pPr lvl="1"/>
            <a:r>
              <a:rPr lang="en-US" dirty="0" smtClean="0"/>
              <a:t>Topography</a:t>
            </a:r>
          </a:p>
          <a:p>
            <a:pPr lvl="2"/>
            <a:r>
              <a:rPr lang="en-US" dirty="0" smtClean="0"/>
              <a:t>Greater slope </a:t>
            </a:r>
            <a:r>
              <a:rPr lang="en-US" dirty="0" smtClean="0">
                <a:sym typeface="Wingdings"/>
              </a:rPr>
              <a:t> more erosion</a:t>
            </a:r>
            <a:endParaRPr lang="en-US" dirty="0" smtClean="0"/>
          </a:p>
          <a:p>
            <a:pPr lvl="1"/>
            <a:r>
              <a:rPr lang="en-US" dirty="0" smtClean="0"/>
              <a:t>Organisms</a:t>
            </a:r>
          </a:p>
          <a:p>
            <a:pPr lvl="2"/>
            <a:r>
              <a:rPr lang="en-US" dirty="0" smtClean="0"/>
              <a:t>Plants take in nutrients and excrete organic acids</a:t>
            </a:r>
          </a:p>
          <a:p>
            <a:pPr lvl="2"/>
            <a:r>
              <a:rPr lang="en-US" dirty="0" smtClean="0"/>
              <a:t>Animals mix soil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345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Horizons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O- leaf litter</a:t>
            </a:r>
          </a:p>
          <a:p>
            <a:r>
              <a:rPr lang="en-US" dirty="0" smtClean="0"/>
              <a:t>A- nutrient rich humus</a:t>
            </a:r>
          </a:p>
          <a:p>
            <a:r>
              <a:rPr lang="en-US" dirty="0" smtClean="0"/>
              <a:t>B- zone of accumulation from leaching</a:t>
            </a:r>
          </a:p>
          <a:p>
            <a:r>
              <a:rPr lang="en-US" dirty="0" smtClean="0"/>
              <a:t>C- parent material</a:t>
            </a:r>
          </a:p>
          <a:p>
            <a:r>
              <a:rPr lang="en-US" dirty="0" smtClean="0"/>
              <a:t>R- bedrock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500" y="3580537"/>
            <a:ext cx="2413000" cy="301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666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Horizons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53425" cy="5051425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O Horizon</a:t>
            </a:r>
            <a:r>
              <a:rPr lang="en-US" dirty="0" smtClean="0"/>
              <a:t>: Organic detritus (leaves, twigs, animal remains, animal waste).</a:t>
            </a:r>
          </a:p>
          <a:p>
            <a:r>
              <a:rPr lang="en-US" b="1" dirty="0" smtClean="0"/>
              <a:t>A horizon (topsoil)</a:t>
            </a:r>
            <a:r>
              <a:rPr lang="en-US" dirty="0" smtClean="0"/>
              <a:t>: organic material and minerals that have been mixed together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ontains the most humus (fully decayed plant or animal material)</a:t>
            </a:r>
          </a:p>
          <a:p>
            <a:pPr lvl="1"/>
            <a:r>
              <a:rPr lang="en-US" dirty="0" smtClean="0"/>
              <a:t>Plays an important role in plants growth</a:t>
            </a:r>
          </a:p>
          <a:p>
            <a:r>
              <a:rPr lang="en-US" b="1" dirty="0" smtClean="0"/>
              <a:t>E Horizon</a:t>
            </a:r>
            <a:r>
              <a:rPr lang="en-US" dirty="0" smtClean="0"/>
              <a:t>- zone of leaching (along with A horizon) </a:t>
            </a:r>
          </a:p>
          <a:p>
            <a:pPr lvl="1"/>
            <a:r>
              <a:rPr lang="en-US" dirty="0" smtClean="0"/>
              <a:t>Soluble nutrients are removed (leached) by water</a:t>
            </a:r>
          </a:p>
          <a:p>
            <a:pPr lvl="1"/>
            <a:r>
              <a:rPr lang="en-US" dirty="0" smtClean="0"/>
              <a:t>Present in some acidic soils</a:t>
            </a:r>
          </a:p>
          <a:p>
            <a:pPr lvl="1"/>
            <a:r>
              <a:rPr lang="en-US" dirty="0" smtClean="0"/>
              <a:t>Mostly consists of clay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72410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Horizons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601" y="1417639"/>
            <a:ext cx="3991305" cy="462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979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Horizons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 Horizon: </a:t>
            </a:r>
            <a:r>
              <a:rPr lang="en-US" dirty="0" smtClean="0"/>
              <a:t>Zone of illuviation</a:t>
            </a:r>
          </a:p>
          <a:p>
            <a:pPr lvl="1"/>
            <a:r>
              <a:rPr lang="en-US" dirty="0" smtClean="0"/>
              <a:t>Receives minerals leached out of A horizon and organic materials washed from topsoil</a:t>
            </a:r>
          </a:p>
          <a:p>
            <a:r>
              <a:rPr lang="en-US" b="1" dirty="0" smtClean="0"/>
              <a:t>C horizon:</a:t>
            </a:r>
            <a:r>
              <a:rPr lang="en-US" dirty="0" smtClean="0"/>
              <a:t> parent material</a:t>
            </a:r>
          </a:p>
          <a:p>
            <a:pPr lvl="1"/>
            <a:r>
              <a:rPr lang="en-US" dirty="0" smtClean="0"/>
              <a:t>Rock material where soil derives its inorganic material</a:t>
            </a:r>
          </a:p>
          <a:p>
            <a:pPr lvl="1"/>
            <a:r>
              <a:rPr lang="en-US" dirty="0" smtClean="0"/>
              <a:t>Type of parent material dictates the type of soil</a:t>
            </a:r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24544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</TotalTime>
  <Words>663</Words>
  <Application>Microsoft Macintosh PowerPoint</Application>
  <PresentationFormat>On-screen Show (4:3)</PresentationFormat>
  <Paragraphs>110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SWBAT describe the composition and importance of soil.</vt:lpstr>
      <vt:lpstr>Agenda:</vt:lpstr>
      <vt:lpstr>Soil</vt:lpstr>
      <vt:lpstr>Formation of soil</vt:lpstr>
      <vt:lpstr>Formation of soil</vt:lpstr>
      <vt:lpstr>Soil Horizons</vt:lpstr>
      <vt:lpstr>Soil Horizons</vt:lpstr>
      <vt:lpstr>Soil Horizons</vt:lpstr>
      <vt:lpstr>Soil Horizons</vt:lpstr>
      <vt:lpstr>Physical Properties of Soil: Soil Particles</vt:lpstr>
      <vt:lpstr>Physical Properties of Soil</vt:lpstr>
      <vt:lpstr>Physical Properties of Soil</vt:lpstr>
      <vt:lpstr>Chemical properties of soil</vt:lpstr>
      <vt:lpstr>Biological Properties of Soil</vt:lpstr>
      <vt:lpstr>Soil Erosion</vt:lpstr>
      <vt:lpstr>Learning from the past: Soil Erosion in the U.S.</vt:lpstr>
      <vt:lpstr>Global Soil Erosion</vt:lpstr>
      <vt:lpstr>Soil Lab!</vt:lpstr>
      <vt:lpstr>Safety</vt:lpstr>
      <vt:lpstr>Corrections to the Procedure</vt:lpstr>
      <vt:lpstr>Roles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SWBAT describe the composition of soil</dc:title>
  <dc:creator>Kayla McDaniel</dc:creator>
  <cp:lastModifiedBy>Kayla McDaniel</cp:lastModifiedBy>
  <cp:revision>92</cp:revision>
  <dcterms:created xsi:type="dcterms:W3CDTF">2014-12-04T22:21:50Z</dcterms:created>
  <dcterms:modified xsi:type="dcterms:W3CDTF">2015-12-02T13:36:37Z</dcterms:modified>
</cp:coreProperties>
</file>