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257" r:id="rId4"/>
    <p:sldId id="283" r:id="rId5"/>
    <p:sldId id="284" r:id="rId6"/>
    <p:sldId id="258" r:id="rId7"/>
    <p:sldId id="259" r:id="rId8"/>
    <p:sldId id="260" r:id="rId9"/>
    <p:sldId id="264" r:id="rId10"/>
    <p:sldId id="266" r:id="rId11"/>
    <p:sldId id="267" r:id="rId12"/>
    <p:sldId id="269" r:id="rId13"/>
    <p:sldId id="270" r:id="rId14"/>
    <p:sldId id="265" r:id="rId15"/>
    <p:sldId id="279" r:id="rId16"/>
    <p:sldId id="268" r:id="rId17"/>
    <p:sldId id="278" r:id="rId18"/>
    <p:sldId id="272" r:id="rId19"/>
    <p:sldId id="273" r:id="rId20"/>
    <p:sldId id="274" r:id="rId21"/>
    <p:sldId id="275" r:id="rId22"/>
    <p:sldId id="280" r:id="rId23"/>
    <p:sldId id="276" r:id="rId24"/>
    <p:sldId id="281" r:id="rId25"/>
    <p:sldId id="277" r:id="rId26"/>
    <p:sldId id="285" r:id="rId27"/>
    <p:sldId id="286" r:id="rId28"/>
    <p:sldId id="287" r:id="rId29"/>
    <p:sldId id="288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CC1-B784-334B-8280-6D961885C3D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A196-650C-3C49-A08E-53236B75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CC1-B784-334B-8280-6D961885C3D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A196-650C-3C49-A08E-53236B75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CC1-B784-334B-8280-6D961885C3D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A196-650C-3C49-A08E-53236B75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6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CC1-B784-334B-8280-6D961885C3D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A196-650C-3C49-A08E-53236B75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6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CC1-B784-334B-8280-6D961885C3D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A196-650C-3C49-A08E-53236B75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7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CC1-B784-334B-8280-6D961885C3D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A196-650C-3C49-A08E-53236B75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1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CC1-B784-334B-8280-6D961885C3D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A196-650C-3C49-A08E-53236B75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1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CC1-B784-334B-8280-6D961885C3D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A196-650C-3C49-A08E-53236B75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5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CC1-B784-334B-8280-6D961885C3D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A196-650C-3C49-A08E-53236B75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5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CC1-B784-334B-8280-6D961885C3D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A196-650C-3C49-A08E-53236B75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1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CC1-B784-334B-8280-6D961885C3D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A196-650C-3C49-A08E-53236B75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0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4CC1-B784-334B-8280-6D961885C3D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FA196-650C-3C49-A08E-53236B75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9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www.infoplease.com/dk/science/encyclopedia/islands.html" TargetMode="External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eppardsoftware.com/content/animals/articles/pangaea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eenspeardesign.com/illustration.html" TargetMode="External"/><Relationship Id="rId3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hsgeowiki.wikispaces.com/plate+boundary" TargetMode="External"/><Relationship Id="rId3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mcdaniel\APES%20Unit%205\Document1!OLE_LINK3" TargetMode="External"/><Relationship Id="rId4" Type="http://schemas.openxmlformats.org/officeDocument/2006/relationships/image" Target="../media/image15.emf"/><Relationship Id="rId5" Type="http://schemas.openxmlformats.org/officeDocument/2006/relationships/hyperlink" Target="http://whybecausescience.com/2013/06/05/plate-tectonics-the-ends-and-beginnings-of-the-earth-part-2/" TargetMode="External"/><Relationship Id="rId6" Type="http://schemas.openxmlformats.org/officeDocument/2006/relationships/image" Target="../media/image1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ora.com/Why-do-tectonic-plates-move" TargetMode="External"/><Relationship Id="rId3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etoday.com/31387/lava-viscosity/" TargetMode="External"/><Relationship Id="rId4" Type="http://schemas.openxmlformats.org/officeDocument/2006/relationships/image" Target="../media/image21.jpeg"/><Relationship Id="rId5" Type="http://schemas.openxmlformats.org/officeDocument/2006/relationships/oleObject" Target="file:///\\localhost\Users\kmcdaniel\APES%20Unit%205\Macintosh%20HD:Users:kmcdaniel:APES%20Unit%205:Earth%20science%20notes.docx!OLE_LINK1" TargetMode="External"/><Relationship Id="rId6" Type="http://schemas.openxmlformats.org/officeDocument/2006/relationships/image" Target="../media/image20.emf"/><Relationship Id="rId7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ology.utah.gov/teacher/tc/tc0599.htm" TargetMode="External"/><Relationship Id="rId3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mcdaniel\APES%20Unit%205\Macintosh%20HD:Users:kmcdaniel:APES%20Unit%205:Earth%20science%20notes.docx!OLE_LINK3" TargetMode="External"/><Relationship Id="rId4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arthquakesandplates.wordpress.com/tag/focus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tinaid.com/2013/04/richter-scale-of-an-earthquake/" TargetMode="External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me.kc.surewest.net/kcmallonees/platetectonics/tsunamicreation.gif" TargetMode="External"/><Relationship Id="rId3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schoolhouse.com/courses/O/1/69.as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kezineblog.files.wordpress.com/2013/07/earths-layers.jpg" TargetMode="Externa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atrio.net/wp-content/uploads/2013/01/1.-Pangaea_continents.png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describe the theory of plate tectonics.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980" y="139700"/>
            <a:ext cx="7957109" cy="2051050"/>
          </a:xfrm>
        </p:spPr>
        <p:txBody>
          <a:bodyPr/>
          <a:lstStyle/>
          <a:p>
            <a:pPr algn="l"/>
            <a:r>
              <a:rPr lang="en-US" dirty="0" smtClean="0"/>
              <a:t>APES Unit 5                                  </a:t>
            </a:r>
            <a:r>
              <a:rPr lang="en-US" dirty="0"/>
              <a:t> </a:t>
            </a:r>
            <a:r>
              <a:rPr lang="en-US" dirty="0" smtClean="0"/>
              <a:t>        11/30/15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Plate tectonics have contributed to the explanation of 	</a:t>
            </a:r>
          </a:p>
          <a:p>
            <a:pPr lvl="1"/>
            <a:r>
              <a:rPr lang="en-US" dirty="0" smtClean="0"/>
              <a:t>Biological evolution</a:t>
            </a:r>
          </a:p>
          <a:p>
            <a:pPr lvl="1"/>
            <a:r>
              <a:rPr lang="en-US" dirty="0" smtClean="0"/>
              <a:t>Earthquakes</a:t>
            </a:r>
          </a:p>
          <a:p>
            <a:pPr lvl="1"/>
            <a:r>
              <a:rPr lang="en-US" dirty="0" smtClean="0"/>
              <a:t>Island Arc Chains</a:t>
            </a:r>
          </a:p>
          <a:p>
            <a:pPr lvl="1"/>
            <a:r>
              <a:rPr lang="en-US" dirty="0" smtClean="0"/>
              <a:t>Earth’s magnetic reversals</a:t>
            </a:r>
            <a:endParaRPr lang="en-US" dirty="0"/>
          </a:p>
        </p:txBody>
      </p:sp>
      <p:pic>
        <p:nvPicPr>
          <p:cNvPr id="5" name="irc_mi" descr="http://www.sheppardsoftware.com/content/animals/images/evolution_pangaeaanimal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32" y="5025416"/>
            <a:ext cx="2468840" cy="150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infoplease.com/images/ESCI231ISLAND003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796" y="4848966"/>
            <a:ext cx="3627004" cy="1682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28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www.greenspeardesign.com/images/plates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66125" cy="49196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3725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Plate Tectonics: Ring of Fire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9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22" y="1401280"/>
            <a:ext cx="8499178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Plate boundaries: areas where two plates meet</a:t>
            </a:r>
          </a:p>
          <a:p>
            <a:pPr lvl="1"/>
            <a:r>
              <a:rPr lang="en-US" dirty="0" smtClean="0"/>
              <a:t>Convergent boundary: two plates are pushed toward each other</a:t>
            </a:r>
          </a:p>
          <a:p>
            <a:pPr lvl="2"/>
            <a:r>
              <a:rPr lang="en-US" dirty="0" smtClean="0"/>
              <a:t>One of the plates will be pushed deep into the mantle</a:t>
            </a:r>
          </a:p>
          <a:p>
            <a:pPr lvl="2"/>
            <a:r>
              <a:rPr lang="en-US" dirty="0" smtClean="0"/>
              <a:t>More volcanic activity</a:t>
            </a:r>
          </a:p>
          <a:p>
            <a:pPr lvl="2"/>
            <a:r>
              <a:rPr lang="en-US" dirty="0" smtClean="0"/>
              <a:t>Most of the ring of fire is convergent boundary</a:t>
            </a:r>
          </a:p>
          <a:p>
            <a:pPr lvl="1"/>
            <a:r>
              <a:rPr lang="en-US" dirty="0" smtClean="0"/>
              <a:t>Divergent boundary: Two plates are moving away from each other</a:t>
            </a:r>
          </a:p>
          <a:p>
            <a:pPr lvl="2"/>
            <a:r>
              <a:rPr lang="en-US" dirty="0" smtClean="0"/>
              <a:t>Gap can be filled with magma</a:t>
            </a:r>
            <a:r>
              <a:rPr lang="en-US" dirty="0" smtClean="0">
                <a:sym typeface="Wingdings"/>
              </a:rPr>
              <a:t> cools and new crust is formed</a:t>
            </a:r>
          </a:p>
          <a:p>
            <a:pPr lvl="1"/>
            <a:r>
              <a:rPr lang="en-US" dirty="0" smtClean="0">
                <a:sym typeface="Wingdings"/>
              </a:rPr>
              <a:t>Transform fault boundary: Two plates slide past one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7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s://ehsgeowiki.wikispaces.com/file/view/boundaries.jpg/32572271/348x212/boundarie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082799"/>
            <a:ext cx="5861050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55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Plate Tectonics: Convergent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2" y="140128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Subduction</a:t>
            </a:r>
            <a:r>
              <a:rPr lang="en-US" dirty="0" smtClean="0"/>
              <a:t>: heavy ocean plate is pushed below the other plate and melts into the hot mantle.</a:t>
            </a:r>
          </a:p>
          <a:p>
            <a:pPr lvl="1"/>
            <a:r>
              <a:rPr lang="en-US" dirty="0" smtClean="0"/>
              <a:t>Can occur with ocean-ocean and ocean- continent converging plates</a:t>
            </a:r>
          </a:p>
          <a:p>
            <a:pPr lvl="1"/>
            <a:r>
              <a:rPr lang="en-US" dirty="0" smtClean="0"/>
              <a:t>Lighter, granite (contains silicon dioxide) filled continental crust floats on top of the heavier, basaltic (contains iron) ocean crust.</a:t>
            </a:r>
          </a:p>
          <a:p>
            <a:r>
              <a:rPr lang="en-US" dirty="0" smtClean="0"/>
              <a:t>Converging </a:t>
            </a:r>
            <a:r>
              <a:rPr lang="en-US" dirty="0"/>
              <a:t>continent-continent boundaries</a:t>
            </a:r>
            <a:r>
              <a:rPr lang="en-US" dirty="0">
                <a:sym typeface="Wingdings"/>
              </a:rPr>
              <a:t> large mountain ranges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6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61" y="2173282"/>
            <a:ext cx="6130192" cy="3952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44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Seafloor spreading: Convection in the mantle</a:t>
            </a:r>
            <a:r>
              <a:rPr lang="en-US" dirty="0" smtClean="0">
                <a:sym typeface="Wingdings"/>
              </a:rPr>
              <a:t> oceanic plates spread apart new rock rises to the surface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945951"/>
              </p:ext>
            </p:extLst>
          </p:nvPr>
        </p:nvGraphicFramePr>
        <p:xfrm>
          <a:off x="514618" y="3437258"/>
          <a:ext cx="4002197" cy="2919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Document" r:id="rId3" imgW="8077200" imgH="5892800" progId="Word.Document.12">
                  <p:link updateAutomatic="1"/>
                </p:oleObj>
              </mc:Choice>
              <mc:Fallback>
                <p:oleObj name="Document" r:id="rId3" imgW="8077200" imgH="5892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618" y="3437258"/>
                        <a:ext cx="4002197" cy="2919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rc_mi" descr="http://whybecausescience.files.wordpress.com/2013/06/plate-tectonics-separation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73" y="4104552"/>
            <a:ext cx="3071435" cy="2039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75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 Currents Part 2!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Convection currents in the asthenosphere determine if there is a convergent or divergent plate boundary.</a:t>
            </a:r>
            <a:endParaRPr lang="en-US" dirty="0"/>
          </a:p>
        </p:txBody>
      </p:sp>
      <p:pic>
        <p:nvPicPr>
          <p:cNvPr id="4" name="irc_mi" descr="http://qph.is.quoracdn.net/main-qimg-d215fa16a74ba6be8b64b3c0f1efd7c1?convert_to_webp=tru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98" y="3513539"/>
            <a:ext cx="4945068" cy="320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67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495"/>
            <a:ext cx="8229600" cy="4525963"/>
          </a:xfrm>
        </p:spPr>
        <p:txBody>
          <a:bodyPr/>
          <a:lstStyle/>
          <a:p>
            <a:r>
              <a:rPr lang="en-US" dirty="0" smtClean="0"/>
              <a:t>Volcanoes are mountains formed by magma from the earth’s interior</a:t>
            </a:r>
          </a:p>
          <a:p>
            <a:pPr lvl="1"/>
            <a:r>
              <a:rPr lang="en-US" dirty="0" smtClean="0"/>
              <a:t>Form where plate tectonics meet</a:t>
            </a:r>
          </a:p>
          <a:p>
            <a:pPr lvl="1"/>
            <a:r>
              <a:rPr lang="en-US" dirty="0" smtClean="0"/>
              <a:t>Active volcanoes: those currently erupting or have erupted within </a:t>
            </a:r>
          </a:p>
          <a:p>
            <a:pPr lvl="1"/>
            <a:r>
              <a:rPr lang="en-US" dirty="0" smtClean="0"/>
              <a:t>Dormant volcanoes: have been known to erupt</a:t>
            </a:r>
          </a:p>
          <a:p>
            <a:pPr lvl="1"/>
            <a:r>
              <a:rPr lang="en-US" dirty="0" smtClean="0"/>
              <a:t>Extinct volcanoes: will never erupt again</a:t>
            </a:r>
            <a:endParaRPr lang="en-US" dirty="0"/>
          </a:p>
        </p:txBody>
      </p:sp>
      <p:pic>
        <p:nvPicPr>
          <p:cNvPr id="5" name="Picture 4" descr="icaragua Volcano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72" y="4751862"/>
            <a:ext cx="2423917" cy="210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792" y="4838358"/>
            <a:ext cx="2595782" cy="194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0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Rift volcanoes: when plates move away from each other</a:t>
            </a:r>
          </a:p>
          <a:p>
            <a:pPr lvl="1"/>
            <a:r>
              <a:rPr lang="en-US" dirty="0" smtClean="0"/>
              <a:t>Rift volcano erupts</a:t>
            </a:r>
            <a:r>
              <a:rPr lang="en-US" dirty="0" smtClean="0">
                <a:sym typeface="Wingdings"/>
              </a:rPr>
              <a:t> magma fills in new ocean floor forms</a:t>
            </a:r>
          </a:p>
          <a:p>
            <a:r>
              <a:rPr lang="en-US" dirty="0" err="1" smtClean="0">
                <a:sym typeface="Wingdings"/>
              </a:rPr>
              <a:t>Subduction</a:t>
            </a:r>
            <a:r>
              <a:rPr lang="en-US" dirty="0" smtClean="0">
                <a:sym typeface="Wingdings"/>
              </a:rPr>
              <a:t> volcano: Plates collide one is pushed down and melts</a:t>
            </a:r>
          </a:p>
          <a:p>
            <a:pPr lvl="1"/>
            <a:r>
              <a:rPr lang="en-US" dirty="0" smtClean="0">
                <a:sym typeface="Wingdings"/>
              </a:rPr>
              <a:t>Magma rises to the surface</a:t>
            </a:r>
          </a:p>
          <a:p>
            <a:r>
              <a:rPr lang="en-US" dirty="0" smtClean="0">
                <a:sym typeface="Wingdings"/>
              </a:rPr>
              <a:t>Hot spot volcano: found over hot spots where magma can rise to the surface through plates</a:t>
            </a:r>
          </a:p>
          <a:p>
            <a:pPr lvl="1"/>
            <a:r>
              <a:rPr lang="en-US" dirty="0" smtClean="0">
                <a:sym typeface="Wingdings"/>
              </a:rPr>
              <a:t>Example: Hawaiian Islands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0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Questions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56" y="1185345"/>
            <a:ext cx="6337300" cy="546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247" y="4895425"/>
            <a:ext cx="2582000" cy="175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Volcanic Eruptions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2" y="1270290"/>
            <a:ext cx="7971362" cy="3237767"/>
          </a:xfrm>
        </p:spPr>
        <p:txBody>
          <a:bodyPr>
            <a:normAutofit/>
          </a:bodyPr>
          <a:lstStyle/>
          <a:p>
            <a:r>
              <a:rPr lang="en-US" dirty="0" smtClean="0"/>
              <a:t>Increased pressure causes eruptions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irc_mi" descr="http://d1jqu7g1y74ds1.cloudfront.net/wp-content/uploads/2009/03/aa_large-250x156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1" y="2078792"/>
            <a:ext cx="3586314" cy="19303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45800"/>
              </p:ext>
            </p:extLst>
          </p:nvPr>
        </p:nvGraphicFramePr>
        <p:xfrm>
          <a:off x="4872666" y="2078792"/>
          <a:ext cx="3630118" cy="281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Document" r:id="rId5" imgW="7848600" imgH="6096000" progId="Word.Document.12">
                  <p:link updateAutomatic="1"/>
                </p:oleObj>
              </mc:Choice>
              <mc:Fallback>
                <p:oleObj name="Document" r:id="rId5" imgW="7848600" imgH="6096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2666" y="2078792"/>
                        <a:ext cx="3630118" cy="281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958" y="4508057"/>
            <a:ext cx="3948708" cy="22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7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0153"/>
            <a:ext cx="8449695" cy="34309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Shield volcanoes have wide, gentle slopes made from molten basaltic lava</a:t>
            </a:r>
          </a:p>
          <a:p>
            <a:r>
              <a:rPr lang="en-US" dirty="0"/>
              <a:t>Cinder cones are volcanoes that have steep slopes built up by small glassy fragments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Composite volcanoes have steep slopes built up by alternating layers of liquid lava and lava fragments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irc_mi" descr="http://geology.utah.gov/teacher/tc/images/volcanos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311077"/>
            <a:ext cx="2095500" cy="242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8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volcanoes and </a:t>
            </a:r>
            <a:r>
              <a:rPr lang="en-US" dirty="0" err="1"/>
              <a:t>strato</a:t>
            </a:r>
            <a:r>
              <a:rPr lang="en-US" dirty="0"/>
              <a:t>-volcanoes characteristically have multiple vents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383870"/>
              </p:ext>
            </p:extLst>
          </p:nvPr>
        </p:nvGraphicFramePr>
        <p:xfrm>
          <a:off x="2126699" y="3234215"/>
          <a:ext cx="5163759" cy="3254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Document" r:id="rId3" imgW="6045200" imgH="3810000" progId="Word.Document.12">
                  <p:link updateAutomatic="1"/>
                </p:oleObj>
              </mc:Choice>
              <mc:Fallback>
                <p:oleObj name="Document" r:id="rId3" imgW="6045200" imgH="3810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6699" y="3234215"/>
                        <a:ext cx="5163759" cy="3254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08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6145"/>
            <a:ext cx="8492565" cy="53477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Result of vibrations deep in the earth that release a large amount of energy</a:t>
            </a:r>
          </a:p>
          <a:p>
            <a:pPr lvl="1"/>
            <a:r>
              <a:rPr lang="en-US" dirty="0" smtClean="0"/>
              <a:t>Stress in earth’s crust builds up until it suddenly fractures, producing a fault.</a:t>
            </a:r>
          </a:p>
          <a:p>
            <a:pPr lvl="1"/>
            <a:r>
              <a:rPr lang="en-US" dirty="0"/>
              <a:t>Common in fault zones (areas of seismic activity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At transform boundaries, plates suddenly move past each other in opposite directions </a:t>
            </a:r>
          </a:p>
          <a:p>
            <a:pPr lvl="1"/>
            <a:r>
              <a:rPr lang="en-US" dirty="0" smtClean="0"/>
              <a:t>In between earthquakes, transform boundaries lock up</a:t>
            </a:r>
            <a:r>
              <a:rPr lang="en-US" dirty="0" smtClean="0">
                <a:sym typeface="Wingdings"/>
              </a:rPr>
              <a:t> pressure builds up over time.</a:t>
            </a:r>
            <a:endParaRPr lang="en-US" dirty="0" smtClean="0"/>
          </a:p>
          <a:p>
            <a:r>
              <a:rPr lang="en-US" dirty="0" smtClean="0"/>
              <a:t>Focus: location at which the earthquake begins within the earth</a:t>
            </a:r>
          </a:p>
          <a:p>
            <a:r>
              <a:rPr lang="en-US" dirty="0" smtClean="0"/>
              <a:t>Epicenter: the initial surface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4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s://earthquakesandplates.files.wordpress.com/2008/05/epicenter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4" y="2891078"/>
            <a:ext cx="4178715" cy="375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s://earthquakesandplates.files.wordpress.com/2008/05/eqfocus.gif">
            <a:hlinkClick r:id="rId2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38" y="1417638"/>
            <a:ext cx="3761978" cy="2995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73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614" y="885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Intensity of 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69" y="1171317"/>
            <a:ext cx="8229600" cy="4525963"/>
          </a:xfrm>
        </p:spPr>
        <p:txBody>
          <a:bodyPr/>
          <a:lstStyle/>
          <a:p>
            <a:r>
              <a:rPr lang="en-US" dirty="0" smtClean="0"/>
              <a:t>Seismograph: measures the magnitude of an earthquake</a:t>
            </a:r>
          </a:p>
          <a:p>
            <a:pPr lvl="1"/>
            <a:r>
              <a:rPr lang="en-US" dirty="0" smtClean="0"/>
              <a:t>Invented by Charles Richter</a:t>
            </a:r>
          </a:p>
          <a:p>
            <a:r>
              <a:rPr lang="en-US" dirty="0" smtClean="0"/>
              <a:t>Richter scale: measure of the largest ground movement that occurs during an earthquake.</a:t>
            </a:r>
          </a:p>
          <a:p>
            <a:pPr lvl="1"/>
            <a:r>
              <a:rPr lang="en-US" dirty="0" smtClean="0"/>
              <a:t>On a logarithmic scale</a:t>
            </a:r>
          </a:p>
          <a:p>
            <a:endParaRPr lang="en-US" dirty="0"/>
          </a:p>
        </p:txBody>
      </p:sp>
      <p:pic>
        <p:nvPicPr>
          <p:cNvPr id="4" name="irc_mi" descr="http://www.artinaid.com/wp-content/uploads/2013/03/Escala-de-Richte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94" y="4019421"/>
            <a:ext cx="2612390" cy="2838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91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theory of plate tectonics?</a:t>
            </a:r>
          </a:p>
          <a:p>
            <a:r>
              <a:rPr lang="en-US" dirty="0" smtClean="0"/>
              <a:t>How do earthquakes and volcanoes occur?</a:t>
            </a:r>
          </a:p>
          <a:p>
            <a:r>
              <a:rPr lang="en-US" dirty="0" smtClean="0"/>
              <a:t>What are some environmental consequences of earthquakes?</a:t>
            </a:r>
          </a:p>
          <a:p>
            <a:r>
              <a:rPr lang="en-US" dirty="0" smtClean="0"/>
              <a:t>What are some economic consequences of earthquakes?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2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Tsunami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95" y="1838278"/>
            <a:ext cx="3668576" cy="4802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75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a tsunami 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662"/>
            <a:ext cx="8229600" cy="4525963"/>
          </a:xfrm>
        </p:spPr>
        <p:txBody>
          <a:bodyPr/>
          <a:lstStyle/>
          <a:p>
            <a:r>
              <a:rPr lang="en-US" dirty="0" smtClean="0"/>
              <a:t>Results from an underwater earthquake</a:t>
            </a:r>
          </a:p>
          <a:p>
            <a:r>
              <a:rPr lang="en-US" dirty="0" smtClean="0"/>
              <a:t>Water is rapidly displaced and forms tsunami</a:t>
            </a:r>
          </a:p>
          <a:p>
            <a:r>
              <a:rPr lang="en-US" dirty="0" smtClean="0"/>
              <a:t>What are some ecological impacts of tsunamis?</a:t>
            </a:r>
          </a:p>
          <a:p>
            <a:pPr lvl="1"/>
            <a:r>
              <a:rPr lang="en-US" dirty="0" smtClean="0"/>
              <a:t>Drowning of terrestrial species</a:t>
            </a:r>
          </a:p>
          <a:p>
            <a:pPr lvl="1"/>
            <a:r>
              <a:rPr lang="en-US" dirty="0" smtClean="0"/>
              <a:t>Destruction of habitats</a:t>
            </a:r>
          </a:p>
          <a:p>
            <a:pPr lvl="1"/>
            <a:r>
              <a:rPr lang="en-US" dirty="0" smtClean="0"/>
              <a:t>Saltwater intrusion into coastal ecosystems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810" y="5391303"/>
            <a:ext cx="2385227" cy="13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FRQ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question carefully!</a:t>
            </a:r>
          </a:p>
          <a:p>
            <a:r>
              <a:rPr lang="en-US" dirty="0" smtClean="0"/>
              <a:t>How do we reduce storm water runoff </a:t>
            </a:r>
            <a:r>
              <a:rPr lang="en-US" i="1" dirty="0" smtClean="0"/>
              <a:t>volume</a:t>
            </a:r>
            <a:r>
              <a:rPr lang="en-US" i="1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not pollutants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380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5: Geology: Processes and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85175" cy="50673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Ch. 8</a:t>
            </a:r>
          </a:p>
          <a:p>
            <a:r>
              <a:rPr lang="en-US" dirty="0"/>
              <a:t>2</a:t>
            </a:r>
            <a:r>
              <a:rPr lang="en-US" dirty="0" smtClean="0"/>
              <a:t> weeks</a:t>
            </a:r>
          </a:p>
          <a:p>
            <a:r>
              <a:rPr lang="en-US" dirty="0" smtClean="0"/>
              <a:t>Soil Analysis Lab</a:t>
            </a:r>
          </a:p>
          <a:p>
            <a:r>
              <a:rPr lang="en-US" dirty="0" smtClean="0"/>
              <a:t>Rock Cycle lab</a:t>
            </a:r>
          </a:p>
          <a:p>
            <a:r>
              <a:rPr lang="en-US" dirty="0" smtClean="0"/>
              <a:t>Cookie Mining Activity</a:t>
            </a:r>
          </a:p>
          <a:p>
            <a:r>
              <a:rPr lang="en-US" dirty="0" smtClean="0"/>
              <a:t>EQs:</a:t>
            </a:r>
          </a:p>
          <a:p>
            <a:pPr lvl="1"/>
            <a:r>
              <a:rPr lang="en-US" dirty="0" smtClean="0"/>
              <a:t>How does time and space affect the creation of geologic structures?</a:t>
            </a:r>
          </a:p>
          <a:p>
            <a:pPr lvl="1"/>
            <a:r>
              <a:rPr lang="en-US" dirty="0" smtClean="0"/>
              <a:t>Is soil a living thing?</a:t>
            </a:r>
          </a:p>
          <a:p>
            <a:pPr lvl="1"/>
            <a:r>
              <a:rPr lang="en-US" dirty="0" smtClean="0"/>
              <a:t>How is healthy soil important for humans?</a:t>
            </a:r>
          </a:p>
          <a:p>
            <a:r>
              <a:rPr lang="en-US" dirty="0" smtClean="0"/>
              <a:t>Current Event Presentations: Cynthia and </a:t>
            </a:r>
            <a:r>
              <a:rPr lang="en-US" dirty="0" err="1" smtClean="0"/>
              <a:t>Harmanpreet</a:t>
            </a:r>
            <a:r>
              <a:rPr lang="en-US" dirty="0" smtClean="0"/>
              <a:t> on Friday, Dec. 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03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through page 221 in Ch. 8</a:t>
            </a:r>
          </a:p>
          <a:p>
            <a:r>
              <a:rPr lang="en-US" dirty="0" smtClean="0"/>
              <a:t>Read about the San </a:t>
            </a:r>
            <a:r>
              <a:rPr lang="en-US" dirty="0"/>
              <a:t>A</a:t>
            </a:r>
            <a:r>
              <a:rPr lang="en-US" dirty="0" smtClean="0"/>
              <a:t>ndreas fault (article on class website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Unit 4 FRQ rewrite due Friday!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2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Mini-lecture</a:t>
            </a:r>
          </a:p>
          <a:p>
            <a:r>
              <a:rPr lang="en-US" dirty="0" smtClean="0"/>
              <a:t>Videos</a:t>
            </a:r>
          </a:p>
          <a:p>
            <a:r>
              <a:rPr lang="en-US" dirty="0" smtClean="0"/>
              <a:t>Pass back Unit 4 exams</a:t>
            </a:r>
          </a:p>
          <a:p>
            <a:r>
              <a:rPr lang="en-US" dirty="0" smtClean="0"/>
              <a:t>Math FRQ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5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Vehicles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38" b="1138"/>
          <a:stretch>
            <a:fillRect/>
          </a:stretch>
        </p:blipFill>
        <p:spPr>
          <a:xfrm>
            <a:off x="300419" y="3714391"/>
            <a:ext cx="4385348" cy="24117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366" y="2048183"/>
            <a:ext cx="3339722" cy="19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7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Bang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formed 4.6 billion years ago</a:t>
            </a:r>
          </a:p>
          <a:p>
            <a:r>
              <a:rPr lang="en-US" dirty="0" smtClean="0"/>
              <a:t>Elements and mineral present at the beginning= elements and minerals present today</a:t>
            </a:r>
          </a:p>
          <a:p>
            <a:r>
              <a:rPr lang="en-US" dirty="0" smtClean="0"/>
              <a:t>First atmosphere on earth likely composed of H and He</a:t>
            </a:r>
          </a:p>
          <a:p>
            <a:pPr lvl="1"/>
            <a:r>
              <a:rPr lang="en-US" dirty="0" smtClean="0"/>
              <a:t>Lost to space since Earth’s gravity does not hold lighter gases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86375"/>
            <a:ext cx="2590800" cy="1355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28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Earth’s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81" y="985745"/>
            <a:ext cx="8229600" cy="4525963"/>
          </a:xfrm>
        </p:spPr>
        <p:txBody>
          <a:bodyPr/>
          <a:lstStyle/>
          <a:p>
            <a:r>
              <a:rPr lang="en-US" dirty="0" smtClean="0"/>
              <a:t>Inner Core: Solid, innermost zone</a:t>
            </a:r>
          </a:p>
          <a:p>
            <a:pPr lvl="1"/>
            <a:r>
              <a:rPr lang="en-US" dirty="0" smtClean="0"/>
              <a:t>Composed of iron and nickel</a:t>
            </a:r>
          </a:p>
          <a:p>
            <a:r>
              <a:rPr lang="en-US" dirty="0" smtClean="0"/>
              <a:t>Outer core: liquid</a:t>
            </a:r>
          </a:p>
          <a:p>
            <a:r>
              <a:rPr lang="en-US" dirty="0" smtClean="0"/>
              <a:t>Mantle:  mainly solid, contains molten rock (magma)</a:t>
            </a:r>
          </a:p>
          <a:p>
            <a:r>
              <a:rPr lang="en-US" dirty="0" smtClean="0"/>
              <a:t>Asthenosphere: outer part of the mantle, composed of semi-molten, ductile rock.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rc_mi" descr="http://www.myschoolhouse.com/courses/C/4/Images/earth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68" y="4901985"/>
            <a:ext cx="3106527" cy="195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41013"/>
            <a:ext cx="2634176" cy="200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6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Lithosphere: solid; contains upper mantle and crust</a:t>
            </a:r>
          </a:p>
          <a:p>
            <a:r>
              <a:rPr lang="en-US" dirty="0" smtClean="0"/>
              <a:t>Magmatic concentration: process by which mineral deposit’s form in the Earth’s crust</a:t>
            </a:r>
          </a:p>
          <a:p>
            <a:r>
              <a:rPr lang="en-US" dirty="0" smtClean="0"/>
              <a:t>Three most prevalent elements in Earth’s crust from most to least:</a:t>
            </a:r>
          </a:p>
          <a:p>
            <a:pPr lvl="1"/>
            <a:r>
              <a:rPr lang="en-US" dirty="0" smtClean="0"/>
              <a:t>Oxygen</a:t>
            </a:r>
          </a:p>
          <a:p>
            <a:pPr lvl="1"/>
            <a:r>
              <a:rPr lang="en-US" dirty="0" smtClean="0"/>
              <a:t>Silicon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luminum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4794250"/>
            <a:ext cx="2597149" cy="206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58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6513"/>
            <a:ext cx="8229600" cy="1143000"/>
          </a:xfrm>
        </p:spPr>
        <p:txBody>
          <a:bodyPr/>
          <a:lstStyle/>
          <a:p>
            <a:r>
              <a:rPr lang="en-US" dirty="0" smtClean="0"/>
              <a:t>Theory of 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2825"/>
            <a:ext cx="8229600" cy="4525963"/>
          </a:xfrm>
        </p:spPr>
        <p:txBody>
          <a:bodyPr/>
          <a:lstStyle/>
          <a:p>
            <a:r>
              <a:rPr lang="en-US" dirty="0" smtClean="0"/>
              <a:t>World’s continents were joined in a giant landmass: </a:t>
            </a:r>
            <a:r>
              <a:rPr lang="en-US" dirty="0" err="1" smtClean="0"/>
              <a:t>pangea</a:t>
            </a:r>
            <a:endParaRPr lang="en-US" dirty="0" smtClean="0"/>
          </a:p>
          <a:p>
            <a:r>
              <a:rPr lang="en-US" dirty="0" smtClean="0"/>
              <a:t>Earth’s lithosphere is divided up into plates, most of which are in constant motion</a:t>
            </a:r>
          </a:p>
          <a:p>
            <a:pPr lvl="1"/>
            <a:r>
              <a:rPr lang="en-US" dirty="0" smtClean="0"/>
              <a:t>Continental plates and oceanic plates float on slowly moving asthenosphere</a:t>
            </a:r>
          </a:p>
          <a:p>
            <a:r>
              <a:rPr lang="en-US" dirty="0" smtClean="0"/>
              <a:t>Tectonic cycle: sum of processes that build up and break down the lithosphere</a:t>
            </a:r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7" y="4873626"/>
            <a:ext cx="2216148" cy="1984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96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896</Words>
  <Application>Microsoft Macintosh PowerPoint</Application>
  <PresentationFormat>On-screen Show (4:3)</PresentationFormat>
  <Paragraphs>126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\\localhost\Users\kmcdaniel\APES Unit 5\Document1!OLE_LINK3</vt:lpstr>
      <vt:lpstr>\\localhost\Users\kmcdaniel\APES Unit 5\Macintosh HD:Users:kmcdaniel:APES Unit 5:Earth science notes.docx!OLE_LINK1</vt:lpstr>
      <vt:lpstr>\\localhost\Users\kmcdaniel\APES Unit 5\Macintosh HD:Users:kmcdaniel:APES Unit 5:Earth science notes.docx!OLE_LINK3</vt:lpstr>
      <vt:lpstr>SWBAT describe the theory of plate tectonics.</vt:lpstr>
      <vt:lpstr>MC Questions</vt:lpstr>
      <vt:lpstr>Unit 5: Geology: Processes and Soil</vt:lpstr>
      <vt:lpstr>Agenda:</vt:lpstr>
      <vt:lpstr>Hybrid Vehicles</vt:lpstr>
      <vt:lpstr>The Big Bang</vt:lpstr>
      <vt:lpstr>Earth’s layers</vt:lpstr>
      <vt:lpstr>Earth’s Layers</vt:lpstr>
      <vt:lpstr>Theory of Plate Tectonics</vt:lpstr>
      <vt:lpstr>Plate Tectonics</vt:lpstr>
      <vt:lpstr> </vt:lpstr>
      <vt:lpstr>Plate Tectonics</vt:lpstr>
      <vt:lpstr>Plate Boundaries</vt:lpstr>
      <vt:lpstr>Plate Tectonics: Convergent boundaries</vt:lpstr>
      <vt:lpstr>Subduction</vt:lpstr>
      <vt:lpstr>Divergent Boundaries</vt:lpstr>
      <vt:lpstr>Convection Currents Part 2!</vt:lpstr>
      <vt:lpstr>Volcanoes</vt:lpstr>
      <vt:lpstr>Active Volcanoes</vt:lpstr>
      <vt:lpstr>Volcanic Eruptions</vt:lpstr>
      <vt:lpstr>Types of Volcanoes</vt:lpstr>
      <vt:lpstr>Types of Volcanoes</vt:lpstr>
      <vt:lpstr>Earthquakes</vt:lpstr>
      <vt:lpstr>Earthquakes</vt:lpstr>
      <vt:lpstr>Measuring Intensity of Earthquakes</vt:lpstr>
      <vt:lpstr>Check Your Understanding</vt:lpstr>
      <vt:lpstr>Tsunami Video</vt:lpstr>
      <vt:lpstr>How is a tsunami formed?</vt:lpstr>
      <vt:lpstr>Exam FRQ Notes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describe the theory of plate tectonics</dc:title>
  <dc:creator>Kayla McDaniel</dc:creator>
  <cp:lastModifiedBy>Kayla McDaniel</cp:lastModifiedBy>
  <cp:revision>111</cp:revision>
  <dcterms:created xsi:type="dcterms:W3CDTF">2014-12-01T23:17:15Z</dcterms:created>
  <dcterms:modified xsi:type="dcterms:W3CDTF">2015-11-30T13:31:02Z</dcterms:modified>
</cp:coreProperties>
</file>