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4" r:id="rId14"/>
    <p:sldId id="269" r:id="rId15"/>
    <p:sldId id="266" r:id="rId16"/>
    <p:sldId id="27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6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4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0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ECC2-2CDE-E94A-9FB4-BAB8F376AE28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750E-474E-EE4B-9CF8-BDE52273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945" y="329298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describe how population and consumption influence the environment.</a:t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What is the IPAT equation? What does it explain?</a:t>
            </a:r>
            <a:br>
              <a:rPr lang="en-US" dirty="0" smtClean="0"/>
            </a:br>
            <a:r>
              <a:rPr lang="en-US" dirty="0" smtClean="0"/>
              <a:t>How does a country’s degree of development influence its environmental impact?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2745" y="315356"/>
            <a:ext cx="7086600" cy="2195887"/>
          </a:xfrm>
        </p:spPr>
        <p:txBody>
          <a:bodyPr/>
          <a:lstStyle/>
          <a:p>
            <a:pPr algn="l"/>
            <a:r>
              <a:rPr lang="en-US" dirty="0" smtClean="0"/>
              <a:t>APES Unit 6                                    12/21/15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61" y="1768665"/>
            <a:ext cx="6304474" cy="47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7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Affluence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Gross national product (GNP)</a:t>
            </a:r>
            <a:r>
              <a:rPr lang="en-US" dirty="0" smtClean="0"/>
              <a:t>: Value of total worth of production and services of a country on its land</a:t>
            </a:r>
            <a:r>
              <a:rPr lang="en-US" b="1" dirty="0" smtClean="0"/>
              <a:t> or foreign land</a:t>
            </a:r>
          </a:p>
          <a:p>
            <a:r>
              <a:rPr lang="en-US" dirty="0" smtClean="0"/>
              <a:t>GNP and GDP are limited as measures of a nation’s well-being in that they fail to account for the depletion of natural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9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Millennium Ecosystem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 sustainability threatened by human population</a:t>
            </a:r>
          </a:p>
          <a:p>
            <a:r>
              <a:rPr lang="en-US" dirty="0" smtClean="0"/>
              <a:t> Altering ecosystems improves human well being for some populations and exacerbates poverty for others</a:t>
            </a:r>
          </a:p>
          <a:p>
            <a:r>
              <a:rPr lang="en-US" dirty="0" smtClean="0"/>
              <a:t>Sustainable practices lead to improved standard of living for more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9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homes!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173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Bhutan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48" y="1688894"/>
            <a:ext cx="6550592" cy="48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we limit or slow population growth in developing countries?</a:t>
            </a:r>
          </a:p>
          <a:p>
            <a:r>
              <a:rPr lang="en-US" dirty="0" smtClean="0"/>
              <a:t>How do we limit ourselves in a world of limitless consumption?</a:t>
            </a:r>
          </a:p>
          <a:p>
            <a:r>
              <a:rPr lang="en-US" dirty="0" smtClean="0"/>
              <a:t>Do you believe that raising the GDP of  a country is the best way to save the environment?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9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 people at your table-- Ask 3 before me!</a:t>
            </a:r>
          </a:p>
          <a:p>
            <a:r>
              <a:rPr lang="en-US" dirty="0" smtClean="0"/>
              <a:t>Answer the discussion questions when you’re done</a:t>
            </a:r>
            <a:r>
              <a:rPr lang="en-US" dirty="0" smtClean="0"/>
              <a:t>!</a:t>
            </a:r>
          </a:p>
          <a:p>
            <a:r>
              <a:rPr lang="en-US" dirty="0" smtClean="0"/>
              <a:t>Complete annual net increase without a calculator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325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Ch. 20 through page 555 (stop before economic health)</a:t>
            </a:r>
          </a:p>
        </p:txBody>
      </p:sp>
    </p:spTree>
    <p:extLst>
      <p:ext uri="{BB962C8B-B14F-4D97-AF65-F5344CB8AC3E}">
        <p14:creationId xmlns:p14="http://schemas.microsoft.com/office/powerpoint/2010/main" val="425509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Math worksheet</a:t>
            </a:r>
          </a:p>
          <a:p>
            <a:r>
              <a:rPr lang="en-US" dirty="0" smtClean="0"/>
              <a:t>Reminders!</a:t>
            </a:r>
          </a:p>
          <a:p>
            <a:pPr lvl="1"/>
            <a:r>
              <a:rPr lang="en-US" dirty="0" smtClean="0"/>
              <a:t>Ch. 7 quiz tomorrow!</a:t>
            </a:r>
          </a:p>
          <a:p>
            <a:pPr lvl="1"/>
            <a:r>
              <a:rPr lang="en-US" dirty="0" smtClean="0"/>
              <a:t>Unit 6 Exam on Thurs. Jan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7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IPAT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= Population x Affluence x Technology</a:t>
            </a:r>
          </a:p>
          <a:p>
            <a:r>
              <a:rPr lang="en-US" dirty="0" smtClean="0"/>
              <a:t>Affluence= average resource use per person</a:t>
            </a:r>
          </a:p>
          <a:p>
            <a:pPr lvl="1"/>
            <a:r>
              <a:rPr lang="en-US" dirty="0" smtClean="0"/>
              <a:t>More affluence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Higher impact</a:t>
            </a:r>
          </a:p>
          <a:p>
            <a:r>
              <a:rPr lang="en-US" dirty="0" smtClean="0"/>
              <a:t>Technology= environmental impacts of technology</a:t>
            </a:r>
          </a:p>
          <a:p>
            <a:r>
              <a:rPr lang="en-US" dirty="0" smtClean="0"/>
              <a:t>Used to estimate the impact of human lifestyles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1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in rural, agricultural, societies</a:t>
            </a:r>
          </a:p>
          <a:p>
            <a:pPr lvl="1"/>
            <a:r>
              <a:rPr lang="en-US" dirty="0" smtClean="0"/>
              <a:t>Ex: deforestation in Brazil</a:t>
            </a:r>
          </a:p>
          <a:p>
            <a:r>
              <a:rPr lang="en-US" dirty="0" smtClean="0"/>
              <a:t>Benefit: Good for local economy</a:t>
            </a:r>
          </a:p>
          <a:p>
            <a:r>
              <a:rPr lang="en-US" dirty="0"/>
              <a:t> </a:t>
            </a:r>
            <a:r>
              <a:rPr lang="en-US" dirty="0" smtClean="0"/>
              <a:t>Cost: Environmental degradation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27" y="421044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Global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15" y="669998"/>
            <a:ext cx="8229600" cy="4525963"/>
          </a:xfrm>
        </p:spPr>
        <p:txBody>
          <a:bodyPr/>
          <a:lstStyle/>
          <a:p>
            <a:r>
              <a:rPr lang="en-US" dirty="0" smtClean="0"/>
              <a:t>Typical of affluent or urban societies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 consume fewer local resources</a:t>
            </a:r>
          </a:p>
          <a:p>
            <a:pPr lvl="1"/>
            <a:r>
              <a:rPr lang="en-US" dirty="0" smtClean="0"/>
              <a:t>Better technology (wastewater treatment plants)</a:t>
            </a:r>
          </a:p>
          <a:p>
            <a:r>
              <a:rPr lang="en-US" dirty="0" smtClean="0"/>
              <a:t>Costs: </a:t>
            </a:r>
          </a:p>
          <a:p>
            <a:pPr lvl="1"/>
            <a:r>
              <a:rPr lang="en-US" dirty="0" smtClean="0"/>
              <a:t>greater global impact</a:t>
            </a:r>
          </a:p>
          <a:p>
            <a:pPr lvl="1"/>
            <a:r>
              <a:rPr lang="en-US" dirty="0" smtClean="0"/>
              <a:t>deplete more environmental resources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66" y="4671959"/>
            <a:ext cx="2901934" cy="21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8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Urban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661"/>
            <a:ext cx="8229600" cy="4525963"/>
          </a:xfrm>
        </p:spPr>
        <p:txBody>
          <a:bodyPr/>
          <a:lstStyle/>
          <a:p>
            <a:r>
              <a:rPr lang="en-US" dirty="0" smtClean="0"/>
              <a:t>Urban area: contains more than 386 people per sq. area</a:t>
            </a:r>
          </a:p>
          <a:p>
            <a:r>
              <a:rPr lang="en-US" dirty="0" smtClean="0"/>
              <a:t>Half of the world’s population but consume ¾ of the world’s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92" y="3148608"/>
            <a:ext cx="8173708" cy="35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Living: Developed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Pro: urban areas have more public transportation and nearby services</a:t>
            </a:r>
          </a:p>
          <a:p>
            <a:r>
              <a:rPr lang="en-US" dirty="0" smtClean="0"/>
              <a:t>Con: Urban areas have more solid waste, pollution and CO</a:t>
            </a:r>
            <a:r>
              <a:rPr lang="en-US" baseline="-25000" dirty="0" smtClean="0"/>
              <a:t>2 </a:t>
            </a:r>
            <a:r>
              <a:rPr lang="en-US" dirty="0" smtClean="0"/>
              <a:t>emissions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71388"/>
            <a:ext cx="4153925" cy="2334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488" y="4203796"/>
            <a:ext cx="3227312" cy="23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6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Living: Developing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conditions divided by class</a:t>
            </a:r>
          </a:p>
          <a:p>
            <a:r>
              <a:rPr lang="en-US" dirty="0" smtClean="0"/>
              <a:t>Rapid urbanization</a:t>
            </a:r>
            <a:r>
              <a:rPr lang="en-US" dirty="0" smtClean="0">
                <a:sym typeface="Wingdings"/>
              </a:rPr>
              <a:t> influx of very poor</a:t>
            </a:r>
          </a:p>
          <a:p>
            <a:pPr lvl="1"/>
            <a:r>
              <a:rPr lang="en-US" dirty="0" smtClean="0">
                <a:sym typeface="Wingdings"/>
              </a:rPr>
              <a:t>About 1 billion people live in squatter settlements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7" y="4150130"/>
            <a:ext cx="3277952" cy="2169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34" y="3935468"/>
            <a:ext cx="3732166" cy="24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Affluence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Gross Domestic Product (GDP): The value of all products and services produced in a year in that country.</a:t>
            </a:r>
          </a:p>
          <a:p>
            <a:r>
              <a:rPr lang="en-US" dirty="0" smtClean="0"/>
              <a:t>Size of the economy</a:t>
            </a:r>
          </a:p>
          <a:p>
            <a:pPr lvl="1"/>
            <a:r>
              <a:rPr lang="en-US" dirty="0" smtClean="0"/>
              <a:t>Economic activity:</a:t>
            </a:r>
          </a:p>
          <a:p>
            <a:pPr lvl="2"/>
            <a:r>
              <a:rPr lang="en-US" dirty="0" smtClean="0"/>
              <a:t>Consumer spending</a:t>
            </a:r>
          </a:p>
          <a:p>
            <a:pPr lvl="2"/>
            <a:r>
              <a:rPr lang="en-US" dirty="0" smtClean="0"/>
              <a:t>Investments</a:t>
            </a:r>
          </a:p>
          <a:p>
            <a:pPr lvl="2"/>
            <a:r>
              <a:rPr lang="en-US" dirty="0" smtClean="0"/>
              <a:t>Government spending</a:t>
            </a:r>
          </a:p>
          <a:p>
            <a:pPr lvl="2"/>
            <a:r>
              <a:rPr lang="en-US" dirty="0" smtClean="0"/>
              <a:t>Exports minus imports</a:t>
            </a:r>
          </a:p>
          <a:p>
            <a:r>
              <a:rPr lang="en-US" dirty="0" smtClean="0"/>
              <a:t>Higher GDP</a:t>
            </a:r>
            <a:r>
              <a:rPr lang="en-US" dirty="0" smtClean="0">
                <a:sym typeface="Wingdings"/>
              </a:rPr>
              <a:t> higher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445</Words>
  <Application>Microsoft Macintosh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SWBAT describe how population and consumption influence the environment. Do Now: What is the IPAT equation? What does it explain? How does a country’s degree of development influence its environmental impact?</vt:lpstr>
      <vt:lpstr>Agenda</vt:lpstr>
      <vt:lpstr>The IPAT equation</vt:lpstr>
      <vt:lpstr>Local Impacts</vt:lpstr>
      <vt:lpstr>Global Impacts</vt:lpstr>
      <vt:lpstr>Urban Impact</vt:lpstr>
      <vt:lpstr>Urban Living: Developed Countries</vt:lpstr>
      <vt:lpstr>Urban Living: Developing Countries</vt:lpstr>
      <vt:lpstr>The Impact of Affluence</vt:lpstr>
      <vt:lpstr>GDP</vt:lpstr>
      <vt:lpstr>The Impact of Affluence</vt:lpstr>
      <vt:lpstr>Millennium Ecosystem Assessment</vt:lpstr>
      <vt:lpstr>Tiny homes!</vt:lpstr>
      <vt:lpstr>Bhutan</vt:lpstr>
      <vt:lpstr>Discussion</vt:lpstr>
      <vt:lpstr>Math Worksheet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how population and consumption influence the environment.</dc:title>
  <dc:creator>Kayla McDaniel</dc:creator>
  <cp:lastModifiedBy>Kayla McDaniel</cp:lastModifiedBy>
  <cp:revision>37</cp:revision>
  <dcterms:created xsi:type="dcterms:W3CDTF">2015-01-02T20:03:19Z</dcterms:created>
  <dcterms:modified xsi:type="dcterms:W3CDTF">2015-12-21T15:54:26Z</dcterms:modified>
</cp:coreProperties>
</file>