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D0F4-63FC-CA4F-8DD8-84593D16548D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1068-ED21-2D43-8D32-29A0726B9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1068-ED21-2D43-8D32-29A0726B98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1068-ED21-2D43-8D32-29A0726B98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1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EB82-5589-FF42-95A9-B6D58B74C80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7B1C-DA68-FE45-907F-43F31694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6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different stages of the demographic transition model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 Question #1: None of the answer choices are correct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394" y="226778"/>
            <a:ext cx="7086600" cy="2108149"/>
          </a:xfrm>
        </p:spPr>
        <p:txBody>
          <a:bodyPr/>
          <a:lstStyle/>
          <a:p>
            <a:pPr algn="l"/>
            <a:r>
              <a:rPr lang="en-US" dirty="0" smtClean="0"/>
              <a:t>APES Unit 6                                     12</a:t>
            </a:r>
            <a:r>
              <a:rPr lang="en-US" dirty="0" smtClean="0"/>
              <a:t>/</a:t>
            </a:r>
            <a:r>
              <a:rPr lang="en-US" dirty="0" smtClean="0"/>
              <a:t>17</a:t>
            </a:r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4: Postindustrial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Population approaches and reaches a zero growth rate</a:t>
            </a:r>
          </a:p>
          <a:p>
            <a:r>
              <a:rPr lang="en-US" dirty="0" smtClean="0"/>
              <a:t>Populations may drop below the zero growth rate</a:t>
            </a:r>
          </a:p>
          <a:p>
            <a:r>
              <a:rPr lang="en-US" dirty="0" smtClean="0"/>
              <a:t>High level of affluence and economic development</a:t>
            </a:r>
          </a:p>
          <a:p>
            <a:r>
              <a:rPr lang="en-US" dirty="0" smtClean="0"/>
              <a:t>Fewer young people and more elderly people</a:t>
            </a:r>
          </a:p>
          <a:p>
            <a:r>
              <a:rPr lang="en-US" dirty="0" smtClean="0"/>
              <a:t>Fewer people in the labor force and more retired people</a:t>
            </a:r>
          </a:p>
          <a:p>
            <a:r>
              <a:rPr lang="en-US" dirty="0" smtClean="0"/>
              <a:t>Examples: Japan, UK, Germany and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8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20"/>
            <a:ext cx="8229600" cy="1143000"/>
          </a:xfrm>
        </p:spPr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The U.S. is currently in which phase?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49" y="2705790"/>
            <a:ext cx="5516784" cy="41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Family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47" y="644382"/>
            <a:ext cx="8229600" cy="4525963"/>
          </a:xfrm>
        </p:spPr>
        <p:txBody>
          <a:bodyPr/>
          <a:lstStyle/>
          <a:p>
            <a:r>
              <a:rPr lang="en-US" dirty="0" smtClean="0"/>
              <a:t>Regulation of the number of spacing of offspring through </a:t>
            </a:r>
            <a:r>
              <a:rPr lang="en-US" dirty="0" smtClean="0"/>
              <a:t>contraception</a:t>
            </a:r>
            <a:endParaRPr lang="en-US" dirty="0" smtClean="0"/>
          </a:p>
          <a:p>
            <a:r>
              <a:rPr lang="en-US" dirty="0" smtClean="0"/>
              <a:t>Higher levels of education among females</a:t>
            </a:r>
            <a:r>
              <a:rPr lang="en-US" dirty="0" smtClean="0">
                <a:sym typeface="Wingdings"/>
              </a:rPr>
              <a:t> lower birth rates</a:t>
            </a:r>
          </a:p>
          <a:p>
            <a:r>
              <a:rPr lang="en-US" dirty="0" smtClean="0">
                <a:sym typeface="Wingdings"/>
              </a:rPr>
              <a:t>Higher age at first reproduction fewer children in the lifetime of a woman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19" y="4138989"/>
            <a:ext cx="4528473" cy="25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4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Planning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08" y="1563472"/>
            <a:ext cx="7860392" cy="51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5.6 billion people live in developing countries</a:t>
            </a:r>
          </a:p>
          <a:p>
            <a:r>
              <a:rPr lang="en-US" dirty="0" smtClean="0"/>
              <a:t>1.3 billion live in developed countries</a:t>
            </a:r>
          </a:p>
          <a:p>
            <a:r>
              <a:rPr lang="en-US" dirty="0" smtClean="0"/>
              <a:t>1/5 of the human population lives in developed countries BUT they consume more than one half the world’s energy and resources</a:t>
            </a:r>
          </a:p>
          <a:p>
            <a:r>
              <a:rPr lang="en-US" dirty="0" smtClean="0"/>
              <a:t>U.S. ecological footprint is equal to 22 acres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98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" y="2130111"/>
            <a:ext cx="8184316" cy="42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the Pyramid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Country Options:</a:t>
            </a:r>
          </a:p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U.S.</a:t>
            </a:r>
          </a:p>
          <a:p>
            <a:pPr lvl="1"/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Nigeria</a:t>
            </a:r>
          </a:p>
          <a:p>
            <a:pPr lvl="1"/>
            <a:r>
              <a:rPr lang="en-US" dirty="0" smtClean="0"/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274025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Doubling Time Lab Questions</a:t>
            </a:r>
          </a:p>
          <a:p>
            <a:r>
              <a:rPr lang="en-US" dirty="0" smtClean="0"/>
              <a:t>Find an article about human population growth and summarize it in the 3 paragraph format in your current events journal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3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Finish Video</a:t>
            </a:r>
          </a:p>
          <a:p>
            <a:r>
              <a:rPr lang="en-US" dirty="0" smtClean="0"/>
              <a:t>Power of the Pyramids Lab</a:t>
            </a:r>
            <a:endParaRPr lang="en-US" dirty="0"/>
          </a:p>
          <a:p>
            <a:r>
              <a:rPr lang="en-US" dirty="0" smtClean="0"/>
              <a:t>Announcement: Ch. 7 Quiz on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5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344"/>
            <a:ext cx="8229600" cy="1143000"/>
          </a:xfrm>
        </p:spPr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90" y="885110"/>
            <a:ext cx="8229600" cy="4525963"/>
          </a:xfrm>
        </p:spPr>
        <p:txBody>
          <a:bodyPr/>
          <a:lstStyle/>
          <a:p>
            <a:r>
              <a:rPr lang="en-US" dirty="0" smtClean="0"/>
              <a:t>Net migration rate: (immigration-emigration)/1,000</a:t>
            </a:r>
          </a:p>
          <a:p>
            <a:pPr lvl="1"/>
            <a:r>
              <a:rPr lang="en-US" dirty="0" smtClean="0"/>
              <a:t>U.S. net migration rate is 3.3 immigrants per 1,000 people.</a:t>
            </a:r>
          </a:p>
          <a:p>
            <a:pPr lvl="1"/>
            <a:r>
              <a:rPr lang="en-US" dirty="0" smtClean="0"/>
              <a:t>Canada has a net migration rate of 1.6 per 1,000 people</a:t>
            </a:r>
          </a:p>
          <a:p>
            <a:pPr lvl="1"/>
            <a:r>
              <a:rPr lang="en-US" dirty="0" smtClean="0"/>
              <a:t>Case study: Georgia has a low TFR + negative net migration rate</a:t>
            </a:r>
            <a:r>
              <a:rPr lang="en-US" dirty="0" smtClean="0">
                <a:sym typeface="Wingdings"/>
              </a:rPr>
              <a:t> population decreases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28" y="4986127"/>
            <a:ext cx="3390879" cy="17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Theory of 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12" y="146121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As a country moves from a subsistence economy to industrialization and increased affluence, it undergoes a predictable shift in population growth</a:t>
            </a:r>
          </a:p>
          <a:p>
            <a:r>
              <a:rPr lang="en-US" dirty="0" smtClean="0"/>
              <a:t>Predicts population changes based on birth and death rates</a:t>
            </a:r>
            <a:endParaRPr lang="en-US" dirty="0"/>
          </a:p>
          <a:p>
            <a:r>
              <a:rPr lang="en-US" dirty="0" smtClean="0"/>
              <a:t>A population can experience zero population growth via two different means:</a:t>
            </a:r>
          </a:p>
          <a:p>
            <a:pPr lvl="1"/>
            <a:r>
              <a:rPr lang="en-US" dirty="0" smtClean="0"/>
              <a:t>High birth rates + high death rates</a:t>
            </a:r>
          </a:p>
          <a:p>
            <a:pPr lvl="1"/>
            <a:r>
              <a:rPr lang="en-US" dirty="0" smtClean="0"/>
              <a:t>Low birth rates + low death rates</a:t>
            </a:r>
          </a:p>
        </p:txBody>
      </p:sp>
    </p:spTree>
    <p:extLst>
      <p:ext uri="{BB962C8B-B14F-4D97-AF65-F5344CB8AC3E}">
        <p14:creationId xmlns:p14="http://schemas.microsoft.com/office/powerpoint/2010/main" val="215746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Theory of 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92" y="1103584"/>
            <a:ext cx="8268603" cy="4358238"/>
          </a:xfrm>
        </p:spPr>
        <p:txBody>
          <a:bodyPr>
            <a:normAutofit/>
          </a:bodyPr>
          <a:lstStyle/>
          <a:p>
            <a:r>
              <a:rPr lang="en-US" dirty="0" smtClean="0"/>
              <a:t>Four States (Phases):</a:t>
            </a:r>
          </a:p>
          <a:p>
            <a:pPr lvl="1"/>
            <a:r>
              <a:rPr lang="en-US" dirty="0" smtClean="0"/>
              <a:t>Pre-industrial state</a:t>
            </a:r>
          </a:p>
          <a:p>
            <a:pPr lvl="1"/>
            <a:r>
              <a:rPr lang="en-US" dirty="0" smtClean="0"/>
              <a:t>Transitional state</a:t>
            </a:r>
          </a:p>
          <a:p>
            <a:pPr lvl="1"/>
            <a:r>
              <a:rPr lang="en-US" dirty="0" smtClean="0"/>
              <a:t>Industrial state</a:t>
            </a:r>
          </a:p>
          <a:p>
            <a:pPr lvl="1"/>
            <a:r>
              <a:rPr lang="en-US" dirty="0" smtClean="0"/>
              <a:t>Postindustrial state</a:t>
            </a:r>
          </a:p>
          <a:p>
            <a:r>
              <a:rPr lang="en-US" dirty="0" smtClean="0"/>
              <a:t>Demographic transition is when a population moves from the first state to the second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Theory of 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06" y="1417638"/>
            <a:ext cx="7103616" cy="53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4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Phase 1: Pre-industrial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886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Typical of countries before they modernize</a:t>
            </a:r>
          </a:p>
          <a:p>
            <a:r>
              <a:rPr lang="en-US" dirty="0" smtClean="0"/>
              <a:t>Slow population growth</a:t>
            </a:r>
          </a:p>
          <a:p>
            <a:r>
              <a:rPr lang="en-US" dirty="0" smtClean="0"/>
              <a:t>High birth rate</a:t>
            </a:r>
          </a:p>
          <a:p>
            <a:r>
              <a:rPr lang="en-US" dirty="0" smtClean="0"/>
              <a:t>High death rate</a:t>
            </a:r>
          </a:p>
          <a:p>
            <a:r>
              <a:rPr lang="en-US" dirty="0" smtClean="0"/>
              <a:t>Short life expectancy</a:t>
            </a:r>
          </a:p>
          <a:p>
            <a:r>
              <a:rPr lang="en-US" dirty="0" smtClean="0"/>
              <a:t>High infant mortality rate</a:t>
            </a:r>
          </a:p>
          <a:p>
            <a:r>
              <a:rPr lang="en-US" dirty="0" smtClean="0"/>
              <a:t>Caused by harsh living conditions (environmental resistance)</a:t>
            </a:r>
          </a:p>
          <a:p>
            <a:pPr lvl="1"/>
            <a:r>
              <a:rPr lang="en-US" dirty="0" smtClean="0"/>
              <a:t>Disease, lack of health care, poor sanitation</a:t>
            </a:r>
          </a:p>
          <a:p>
            <a:pPr lvl="1"/>
            <a:r>
              <a:rPr lang="en-US" dirty="0" smtClean="0"/>
              <a:t>No social security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children must care for adults</a:t>
            </a:r>
          </a:p>
          <a:p>
            <a:r>
              <a:rPr lang="en-US" dirty="0" smtClean="0"/>
              <a:t>Example: Lesotho</a:t>
            </a:r>
          </a:p>
          <a:p>
            <a:r>
              <a:rPr lang="en-US" dirty="0" smtClean="0"/>
              <a:t>Most of human history has been spent in stage 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01" y="1806246"/>
            <a:ext cx="2020467" cy="20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5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Transitional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Rapid Population Growth</a:t>
            </a:r>
          </a:p>
          <a:p>
            <a:r>
              <a:rPr lang="en-US" dirty="0" smtClean="0"/>
              <a:t>High birth rates</a:t>
            </a:r>
          </a:p>
          <a:p>
            <a:r>
              <a:rPr lang="en-US" dirty="0" smtClean="0"/>
              <a:t>Lower death rates</a:t>
            </a:r>
          </a:p>
          <a:p>
            <a:r>
              <a:rPr lang="en-US" dirty="0" smtClean="0"/>
              <a:t>Lower infant mortality rate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Better sanitation</a:t>
            </a:r>
          </a:p>
          <a:p>
            <a:pPr lvl="1"/>
            <a:r>
              <a:rPr lang="en-US" dirty="0" smtClean="0"/>
              <a:t>Increased access to food, goods, health care</a:t>
            </a:r>
          </a:p>
          <a:p>
            <a:r>
              <a:rPr lang="en-US" dirty="0" smtClean="0"/>
              <a:t>Example: India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18" y="5233891"/>
            <a:ext cx="2906182" cy="14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0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47"/>
            <a:ext cx="8229600" cy="1143000"/>
          </a:xfrm>
        </p:spPr>
        <p:txBody>
          <a:bodyPr/>
          <a:lstStyle/>
          <a:p>
            <a:r>
              <a:rPr lang="en-US" dirty="0" smtClean="0"/>
              <a:t>Phase 3: Industrial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553"/>
            <a:ext cx="8229600" cy="4525963"/>
          </a:xfrm>
        </p:spPr>
        <p:txBody>
          <a:bodyPr/>
          <a:lstStyle/>
          <a:p>
            <a:r>
              <a:rPr lang="en-US" dirty="0" smtClean="0"/>
              <a:t>Stable population </a:t>
            </a:r>
          </a:p>
          <a:p>
            <a:pPr lvl="1"/>
            <a:r>
              <a:rPr lang="en-US" dirty="0" smtClean="0"/>
              <a:t>Fairly high population growth rate</a:t>
            </a:r>
          </a:p>
          <a:p>
            <a:pPr lvl="1"/>
            <a:r>
              <a:rPr lang="en-US" dirty="0" smtClean="0"/>
              <a:t>Birth rate drops, becomes similar to death rate</a:t>
            </a:r>
          </a:p>
          <a:p>
            <a:r>
              <a:rPr lang="en-US" dirty="0" smtClean="0"/>
              <a:t>Characteristic of many </a:t>
            </a:r>
            <a:r>
              <a:rPr lang="en-US" dirty="0" smtClean="0"/>
              <a:t>developed </a:t>
            </a:r>
            <a:r>
              <a:rPr lang="en-US" dirty="0" smtClean="0"/>
              <a:t>countries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Economy and educational systems improve</a:t>
            </a:r>
          </a:p>
          <a:p>
            <a:pPr lvl="1"/>
            <a:r>
              <a:rPr lang="en-US" dirty="0" smtClean="0"/>
              <a:t>Availability of birth control</a:t>
            </a:r>
          </a:p>
          <a:p>
            <a:pPr lvl="1"/>
            <a:r>
              <a:rPr lang="en-US" dirty="0" smtClean="0"/>
              <a:t>Children can be a financial burden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8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538</Words>
  <Application>Microsoft Macintosh PowerPoint</Application>
  <PresentationFormat>On-screen Show (4:3)</PresentationFormat>
  <Paragraphs>90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SWBAT identify different stages of the demographic transition model.  Do Now Question #1: None of the answer choices are correct</vt:lpstr>
      <vt:lpstr>Agenda:</vt:lpstr>
      <vt:lpstr>Migration</vt:lpstr>
      <vt:lpstr>The Theory of Demographic Transition</vt:lpstr>
      <vt:lpstr>The Theory of Demographic Transition</vt:lpstr>
      <vt:lpstr>The Theory of Demographic Transition</vt:lpstr>
      <vt:lpstr>Phase 1: Pre-industrial state</vt:lpstr>
      <vt:lpstr>Phase 2: Transitional State</vt:lpstr>
      <vt:lpstr>Phase 3: Industrial State</vt:lpstr>
      <vt:lpstr>Phase 4: Postindustrial State</vt:lpstr>
      <vt:lpstr>Stop and think</vt:lpstr>
      <vt:lpstr>Family Planning</vt:lpstr>
      <vt:lpstr>Family Planning</vt:lpstr>
      <vt:lpstr>Economic Development</vt:lpstr>
      <vt:lpstr>Ecological Footprint</vt:lpstr>
      <vt:lpstr>Power of the Pyramid Lab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different stages of the demographic transition model.</dc:title>
  <dc:creator>Kayla McDaniel</dc:creator>
  <cp:lastModifiedBy>Kayla McDaniel</cp:lastModifiedBy>
  <cp:revision>71</cp:revision>
  <dcterms:created xsi:type="dcterms:W3CDTF">2014-12-21T17:30:41Z</dcterms:created>
  <dcterms:modified xsi:type="dcterms:W3CDTF">2015-12-17T13:34:05Z</dcterms:modified>
</cp:coreProperties>
</file>