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82" r:id="rId3"/>
    <p:sldId id="266" r:id="rId4"/>
    <p:sldId id="257" r:id="rId5"/>
    <p:sldId id="258" r:id="rId6"/>
    <p:sldId id="259" r:id="rId7"/>
    <p:sldId id="278" r:id="rId8"/>
    <p:sldId id="260" r:id="rId9"/>
    <p:sldId id="261" r:id="rId10"/>
    <p:sldId id="262" r:id="rId11"/>
    <p:sldId id="263" r:id="rId12"/>
    <p:sldId id="279" r:id="rId13"/>
    <p:sldId id="265" r:id="rId14"/>
    <p:sldId id="264" r:id="rId15"/>
    <p:sldId id="267" r:id="rId16"/>
    <p:sldId id="268" r:id="rId17"/>
    <p:sldId id="269" r:id="rId18"/>
    <p:sldId id="270" r:id="rId19"/>
    <p:sldId id="271" r:id="rId20"/>
    <p:sldId id="272" r:id="rId21"/>
    <p:sldId id="281" r:id="rId22"/>
    <p:sldId id="274" r:id="rId23"/>
    <p:sldId id="275" r:id="rId24"/>
    <p:sldId id="284" r:id="rId25"/>
    <p:sldId id="285" r:id="rId26"/>
    <p:sldId id="277" r:id="rId2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62" d="100"/>
          <a:sy n="62" d="100"/>
        </p:scale>
        <p:origin x="-97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printerSettings" Target="printerSettings/printerSettings1.bin"/><Relationship Id="rId29" Type="http://schemas.openxmlformats.org/officeDocument/2006/relationships/presProps" Target="presProps.xml"/><Relationship Id="rId30" Type="http://schemas.openxmlformats.org/officeDocument/2006/relationships/viewProps" Target="viewProps.xml"/><Relationship Id="rId31" Type="http://schemas.openxmlformats.org/officeDocument/2006/relationships/theme" Target="theme/theme1.xml"/><Relationship Id="rId32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38060C-7DA0-E946-A91D-41910BE6A0C0}" type="datetimeFigureOut">
              <a:rPr lang="en-US" smtClean="0"/>
              <a:t>12/15/15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3EF0DB-F0D9-E442-ACC5-CCA9A9C85E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46643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38060C-7DA0-E946-A91D-41910BE6A0C0}" type="datetimeFigureOut">
              <a:rPr lang="en-US" smtClean="0"/>
              <a:t>12/15/15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3EF0DB-F0D9-E442-ACC5-CCA9A9C85E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69610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38060C-7DA0-E946-A91D-41910BE6A0C0}" type="datetimeFigureOut">
              <a:rPr lang="en-US" smtClean="0"/>
              <a:t>12/15/15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3EF0DB-F0D9-E442-ACC5-CCA9A9C85E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89341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38060C-7DA0-E946-A91D-41910BE6A0C0}" type="datetimeFigureOut">
              <a:rPr lang="en-US" smtClean="0"/>
              <a:t>12/15/15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3EF0DB-F0D9-E442-ACC5-CCA9A9C85E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31540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38060C-7DA0-E946-A91D-41910BE6A0C0}" type="datetimeFigureOut">
              <a:rPr lang="en-US" smtClean="0"/>
              <a:t>12/15/15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3EF0DB-F0D9-E442-ACC5-CCA9A9C85E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86080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38060C-7DA0-E946-A91D-41910BE6A0C0}" type="datetimeFigureOut">
              <a:rPr lang="en-US" smtClean="0"/>
              <a:t>12/15/15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3EF0DB-F0D9-E442-ACC5-CCA9A9C85E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82140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38060C-7DA0-E946-A91D-41910BE6A0C0}" type="datetimeFigureOut">
              <a:rPr lang="en-US" smtClean="0"/>
              <a:t>12/15/15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3EF0DB-F0D9-E442-ACC5-CCA9A9C85E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38865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38060C-7DA0-E946-A91D-41910BE6A0C0}" type="datetimeFigureOut">
              <a:rPr lang="en-US" smtClean="0"/>
              <a:t>12/15/15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3EF0DB-F0D9-E442-ACC5-CCA9A9C85E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82209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38060C-7DA0-E946-A91D-41910BE6A0C0}" type="datetimeFigureOut">
              <a:rPr lang="en-US" smtClean="0"/>
              <a:t>12/15/15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3EF0DB-F0D9-E442-ACC5-CCA9A9C85E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44966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38060C-7DA0-E946-A91D-41910BE6A0C0}" type="datetimeFigureOut">
              <a:rPr lang="en-US" smtClean="0"/>
              <a:t>12/15/15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3EF0DB-F0D9-E442-ACC5-CCA9A9C85E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40589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38060C-7DA0-E946-A91D-41910BE6A0C0}" type="datetimeFigureOut">
              <a:rPr lang="en-US" smtClean="0"/>
              <a:t>12/15/15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3EF0DB-F0D9-E442-ACC5-CCA9A9C85E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10199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38060C-7DA0-E946-A91D-41910BE6A0C0}" type="datetimeFigureOut">
              <a:rPr lang="en-US" smtClean="0"/>
              <a:t>12/15/15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3EF0DB-F0D9-E442-ACC5-CCA9A9C85E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56058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81539"/>
            <a:ext cx="7959584" cy="3079213"/>
          </a:xfrm>
        </p:spPr>
        <p:txBody>
          <a:bodyPr>
            <a:normAutofit/>
          </a:bodyPr>
          <a:lstStyle/>
          <a:p>
            <a:r>
              <a:rPr lang="en-US" dirty="0" smtClean="0"/>
              <a:t>Aim: What factors drive human population growth?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89390" y="302303"/>
            <a:ext cx="7086600" cy="1752600"/>
          </a:xfrm>
        </p:spPr>
        <p:txBody>
          <a:bodyPr/>
          <a:lstStyle/>
          <a:p>
            <a:pPr algn="l"/>
            <a:r>
              <a:rPr lang="en-US" dirty="0" smtClean="0"/>
              <a:t>APES Unit 6                                    12/15/15          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030910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Fertility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4809" y="1176916"/>
            <a:ext cx="8441991" cy="5478366"/>
          </a:xfrm>
        </p:spPr>
        <p:txBody>
          <a:bodyPr>
            <a:normAutofit/>
          </a:bodyPr>
          <a:lstStyle/>
          <a:p>
            <a:r>
              <a:rPr lang="en-US" dirty="0" smtClean="0"/>
              <a:t>Replacement-level fertility: the number of children a couple must have in order to replace themselves in a  given population</a:t>
            </a:r>
          </a:p>
          <a:p>
            <a:pPr lvl="1"/>
            <a:r>
              <a:rPr lang="en-US" dirty="0" smtClean="0"/>
              <a:t>Need to compensate for deaths of children and existence of non-child bearing females</a:t>
            </a:r>
          </a:p>
          <a:p>
            <a:pPr lvl="1"/>
            <a:r>
              <a:rPr lang="en-US" dirty="0" smtClean="0"/>
              <a:t>Can be as high as 2.5 in developing countries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75458" y="4466393"/>
            <a:ext cx="3279466" cy="21888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25689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Fertility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1111707"/>
            <a:ext cx="8513811" cy="5579422"/>
          </a:xfrm>
        </p:spPr>
        <p:txBody>
          <a:bodyPr>
            <a:normAutofit/>
          </a:bodyPr>
          <a:lstStyle/>
          <a:p>
            <a:r>
              <a:rPr lang="en-US" dirty="0" smtClean="0"/>
              <a:t>Factors that affect total fertility rate:</a:t>
            </a:r>
          </a:p>
          <a:p>
            <a:pPr lvl="1"/>
            <a:r>
              <a:rPr lang="en-US" dirty="0" smtClean="0"/>
              <a:t>Availability of birth control</a:t>
            </a:r>
          </a:p>
          <a:p>
            <a:pPr lvl="1"/>
            <a:r>
              <a:rPr lang="en-US" dirty="0" smtClean="0"/>
              <a:t>The demand for children in the labor force</a:t>
            </a:r>
          </a:p>
          <a:p>
            <a:pPr lvl="1"/>
            <a:r>
              <a:rPr lang="en-US" dirty="0" smtClean="0"/>
              <a:t>The base level of education for women</a:t>
            </a:r>
          </a:p>
          <a:p>
            <a:pPr lvl="1"/>
            <a:r>
              <a:rPr lang="en-US" dirty="0" smtClean="0"/>
              <a:t>The existence of public and/or private retirement systems</a:t>
            </a:r>
          </a:p>
          <a:p>
            <a:pPr lvl="1"/>
            <a:r>
              <a:rPr lang="en-US" dirty="0" smtClean="0"/>
              <a:t>The population’s religious beliefs, culture and traditions</a:t>
            </a:r>
          </a:p>
          <a:p>
            <a:r>
              <a:rPr lang="en-US" dirty="0" smtClean="0"/>
              <a:t>High population growth rates in developed countries are due primarily to economic factors and cultural factors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089776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Factors that cause women to have fewer children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Higher education</a:t>
            </a:r>
          </a:p>
          <a:p>
            <a:r>
              <a:rPr lang="en-US" dirty="0" smtClean="0"/>
              <a:t>Better prenatal care</a:t>
            </a:r>
          </a:p>
          <a:p>
            <a:r>
              <a:rPr lang="en-US" dirty="0" smtClean="0"/>
              <a:t>Birth control education</a:t>
            </a:r>
          </a:p>
          <a:p>
            <a:r>
              <a:rPr lang="en-US" dirty="0" smtClean="0"/>
              <a:t>Human rights protected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17601" y="3550885"/>
            <a:ext cx="3169199" cy="31538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84121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Life Expectancy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80145"/>
          </a:xfrm>
        </p:spPr>
        <p:txBody>
          <a:bodyPr/>
          <a:lstStyle/>
          <a:p>
            <a:r>
              <a:rPr lang="en-US" dirty="0" smtClean="0"/>
              <a:t>Life expectancy: average number of years that an infant is expected to live</a:t>
            </a:r>
          </a:p>
          <a:p>
            <a:pPr lvl="1"/>
            <a:r>
              <a:rPr lang="en-US" dirty="0" smtClean="0"/>
              <a:t>Dependent upon particular country and particular year</a:t>
            </a:r>
          </a:p>
          <a:p>
            <a:pPr lvl="1"/>
            <a:r>
              <a:rPr lang="en-US" dirty="0" smtClean="0"/>
              <a:t>Infant mortality rate: number of deaths of children under 1 year of age per </a:t>
            </a:r>
            <a:r>
              <a:rPr lang="en-US" dirty="0" smtClean="0"/>
              <a:t>1,000 </a:t>
            </a:r>
            <a:r>
              <a:rPr lang="en-US" dirty="0" smtClean="0"/>
              <a:t>live births.</a:t>
            </a:r>
          </a:p>
          <a:p>
            <a:pPr lvl="1"/>
            <a:r>
              <a:rPr lang="en-US" dirty="0" smtClean="0"/>
              <a:t>Child mortality: number of deaths of children under age 5 per 1,000 live births</a:t>
            </a:r>
          </a:p>
        </p:txBody>
      </p:sp>
    </p:spTree>
    <p:extLst>
      <p:ext uri="{BB962C8B-B14F-4D97-AF65-F5344CB8AC3E}">
        <p14:creationId xmlns:p14="http://schemas.microsoft.com/office/powerpoint/2010/main" val="110152330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Life Expectancy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 t="1866" b="1866"/>
          <a:stretch>
            <a:fillRect/>
          </a:stretch>
        </p:blipFill>
        <p:spPr>
          <a:xfrm>
            <a:off x="107121" y="1600200"/>
            <a:ext cx="8579679" cy="4718493"/>
          </a:xfrm>
        </p:spPr>
      </p:pic>
    </p:spTree>
    <p:extLst>
      <p:ext uri="{BB962C8B-B14F-4D97-AF65-F5344CB8AC3E}">
        <p14:creationId xmlns:p14="http://schemas.microsoft.com/office/powerpoint/2010/main" val="298265817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Infant Mortality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593495"/>
            <a:ext cx="8470775" cy="43497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1785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Infant and Child Mortality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1990"/>
            <a:ext cx="8386526" cy="4947985"/>
          </a:xfrm>
        </p:spPr>
        <p:txBody>
          <a:bodyPr>
            <a:normAutofit lnSpcReduction="10000"/>
          </a:bodyPr>
          <a:lstStyle/>
          <a:p>
            <a:r>
              <a:rPr lang="en-US" dirty="0"/>
              <a:t>H</a:t>
            </a:r>
            <a:r>
              <a:rPr lang="en-US" dirty="0" smtClean="0"/>
              <a:t>igh life expectancy + low infant mortality </a:t>
            </a:r>
            <a:r>
              <a:rPr lang="en-US" dirty="0" smtClean="0">
                <a:sym typeface="Wingdings"/>
              </a:rPr>
              <a:t></a:t>
            </a:r>
          </a:p>
          <a:p>
            <a:pPr lvl="1"/>
            <a:r>
              <a:rPr lang="en-US" dirty="0" smtClean="0">
                <a:sym typeface="Wingdings"/>
              </a:rPr>
              <a:t>Good health care</a:t>
            </a:r>
          </a:p>
          <a:p>
            <a:pPr lvl="1"/>
            <a:r>
              <a:rPr lang="en-US" dirty="0" smtClean="0">
                <a:sym typeface="Wingdings"/>
              </a:rPr>
              <a:t>Adequate food supply</a:t>
            </a:r>
          </a:p>
          <a:p>
            <a:pPr lvl="1"/>
            <a:r>
              <a:rPr lang="en-US" dirty="0" smtClean="0">
                <a:sym typeface="Wingdings"/>
              </a:rPr>
              <a:t>Potable drinking water</a:t>
            </a:r>
          </a:p>
          <a:p>
            <a:pPr lvl="1"/>
            <a:r>
              <a:rPr lang="en-US" dirty="0" smtClean="0">
                <a:sym typeface="Wingdings"/>
              </a:rPr>
              <a:t>Moderate pollution</a:t>
            </a:r>
          </a:p>
          <a:p>
            <a:r>
              <a:rPr lang="en-US" dirty="0" smtClean="0"/>
              <a:t>Low </a:t>
            </a:r>
            <a:r>
              <a:rPr lang="en-US" dirty="0"/>
              <a:t>life expectancy + </a:t>
            </a:r>
            <a:r>
              <a:rPr lang="en-US" dirty="0" smtClean="0"/>
              <a:t>high </a:t>
            </a:r>
            <a:r>
              <a:rPr lang="en-US" dirty="0"/>
              <a:t>infant mortality </a:t>
            </a:r>
            <a:r>
              <a:rPr lang="en-US" dirty="0" smtClean="0">
                <a:sym typeface="Wingdings"/>
              </a:rPr>
              <a:t></a:t>
            </a:r>
          </a:p>
          <a:p>
            <a:pPr lvl="1"/>
            <a:r>
              <a:rPr lang="en-US" dirty="0" smtClean="0">
                <a:sym typeface="Wingdings"/>
              </a:rPr>
              <a:t>insufficient </a:t>
            </a:r>
            <a:r>
              <a:rPr lang="en-US" dirty="0">
                <a:sym typeface="Wingdings"/>
              </a:rPr>
              <a:t>health care</a:t>
            </a:r>
          </a:p>
          <a:p>
            <a:pPr lvl="1"/>
            <a:r>
              <a:rPr lang="en-US" dirty="0">
                <a:sym typeface="Wingdings"/>
              </a:rPr>
              <a:t>L</a:t>
            </a:r>
            <a:r>
              <a:rPr lang="en-US" dirty="0" smtClean="0">
                <a:sym typeface="Wingdings"/>
              </a:rPr>
              <a:t>imited </a:t>
            </a:r>
            <a:r>
              <a:rPr lang="en-US" dirty="0">
                <a:sym typeface="Wingdings"/>
              </a:rPr>
              <a:t>food supply</a:t>
            </a:r>
          </a:p>
          <a:p>
            <a:pPr lvl="1"/>
            <a:r>
              <a:rPr lang="en-US" dirty="0" smtClean="0">
                <a:sym typeface="Wingdings"/>
              </a:rPr>
              <a:t>Limited Potable </a:t>
            </a:r>
            <a:r>
              <a:rPr lang="en-US" dirty="0">
                <a:sym typeface="Wingdings"/>
              </a:rPr>
              <a:t>drinking water</a:t>
            </a:r>
          </a:p>
          <a:p>
            <a:pPr lvl="1"/>
            <a:r>
              <a:rPr lang="en-US" dirty="0" smtClean="0">
                <a:sym typeface="Wingdings"/>
              </a:rPr>
              <a:t>High pollution</a:t>
            </a:r>
            <a:endParaRPr lang="en-US" dirty="0">
              <a:sym typeface="Wingdings"/>
            </a:endParaRPr>
          </a:p>
        </p:txBody>
      </p:sp>
    </p:spTree>
    <p:extLst>
      <p:ext uri="{BB962C8B-B14F-4D97-AF65-F5344CB8AC3E}">
        <p14:creationId xmlns:p14="http://schemas.microsoft.com/office/powerpoint/2010/main" val="8610499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Aging and Disease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Infectious diseases: Diseases that are caused by microbes and are transmissible from one person to another</a:t>
            </a:r>
          </a:p>
          <a:p>
            <a:pPr lvl="1"/>
            <a:r>
              <a:rPr lang="en-US" dirty="0" smtClean="0"/>
              <a:t>Examples: Malaria, HIV, TB, Ebola</a:t>
            </a:r>
          </a:p>
          <a:p>
            <a:pPr marL="914400" lvl="2" indent="0">
              <a:buNone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28964" y="3976296"/>
            <a:ext cx="5502466" cy="28817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37079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Age Structure Graphs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4525963"/>
          </a:xfrm>
        </p:spPr>
        <p:txBody>
          <a:bodyPr/>
          <a:lstStyle/>
          <a:p>
            <a:r>
              <a:rPr lang="en-US" dirty="0" smtClean="0"/>
              <a:t>Age structure pyramids (age structure graphs): Used to study the number and ages of people in a population.</a:t>
            </a:r>
          </a:p>
          <a:p>
            <a:pPr lvl="1"/>
            <a:r>
              <a:rPr lang="en-US" dirty="0" smtClean="0"/>
              <a:t>Pre-reproductive (age 0-14)</a:t>
            </a:r>
          </a:p>
          <a:p>
            <a:pPr lvl="1"/>
            <a:r>
              <a:rPr lang="en-US" dirty="0" smtClean="0"/>
              <a:t>Reproductive (15-44)</a:t>
            </a:r>
          </a:p>
          <a:p>
            <a:pPr lvl="1"/>
            <a:r>
              <a:rPr lang="en-US" dirty="0" smtClean="0"/>
              <a:t>Post-reproductive (45 and older)</a:t>
            </a:r>
          </a:p>
          <a:p>
            <a:pPr lvl="1"/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68944" y="4296669"/>
            <a:ext cx="3716551" cy="23892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390496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1044"/>
            <a:ext cx="8229600" cy="1143000"/>
          </a:xfrm>
        </p:spPr>
        <p:txBody>
          <a:bodyPr/>
          <a:lstStyle/>
          <a:p>
            <a:r>
              <a:rPr lang="en-US" dirty="0" smtClean="0"/>
              <a:t>Age Structure graphs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34044"/>
            <a:ext cx="8229600" cy="4525963"/>
          </a:xfrm>
        </p:spPr>
        <p:txBody>
          <a:bodyPr/>
          <a:lstStyle/>
          <a:p>
            <a:r>
              <a:rPr lang="en-US" dirty="0" smtClean="0"/>
              <a:t>Age structure pyramids can predict population trends:</a:t>
            </a:r>
          </a:p>
          <a:p>
            <a:pPr lvl="1"/>
            <a:r>
              <a:rPr lang="en-US" dirty="0" smtClean="0"/>
              <a:t>When majority of population is in the post-reproductive category, the population size will decrease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62009" y="3653747"/>
            <a:ext cx="4127500" cy="279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94116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Agenda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Mini-</a:t>
            </a:r>
            <a:r>
              <a:rPr lang="en-US" dirty="0" smtClean="0"/>
              <a:t>lecture</a:t>
            </a:r>
          </a:p>
          <a:p>
            <a:r>
              <a:rPr lang="en-US" dirty="0" smtClean="0"/>
              <a:t>Video</a:t>
            </a:r>
            <a:endParaRPr lang="en-US" dirty="0" smtClean="0"/>
          </a:p>
          <a:p>
            <a:r>
              <a:rPr lang="en-US" dirty="0" smtClean="0"/>
              <a:t>Math Practice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083147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Age Structure Graphs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Population pyramid: Majority of the population in the pre-reproductive category</a:t>
            </a:r>
            <a:r>
              <a:rPr lang="en-US" dirty="0" smtClean="0">
                <a:sym typeface="Wingdings"/>
              </a:rPr>
              <a:t> population </a:t>
            </a:r>
            <a:r>
              <a:rPr lang="pl-PL" dirty="0" err="1" smtClean="0">
                <a:sym typeface="Wingdings"/>
              </a:rPr>
              <a:t>wi</a:t>
            </a:r>
            <a:r>
              <a:rPr lang="en-US" dirty="0" err="1" smtClean="0">
                <a:sym typeface="Wingdings"/>
              </a:rPr>
              <a:t>ll</a:t>
            </a:r>
            <a:r>
              <a:rPr lang="en-US" dirty="0" smtClean="0">
                <a:sym typeface="Wingdings"/>
              </a:rPr>
              <a:t> increase in size</a:t>
            </a:r>
          </a:p>
          <a:p>
            <a:pPr lvl="1"/>
            <a:r>
              <a:rPr lang="en-US" dirty="0" smtClean="0">
                <a:sym typeface="Wingdings"/>
              </a:rPr>
              <a:t>Characteristic of developing countries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50993" y="3641281"/>
            <a:ext cx="5895013" cy="2954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303039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Age Structure Graphs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Age structure of a population is determined by</a:t>
            </a:r>
          </a:p>
          <a:p>
            <a:pPr lvl="1"/>
            <a:r>
              <a:rPr lang="en-US" dirty="0" smtClean="0"/>
              <a:t>Mortality rate: measure of the number of deaths in some population, scaled to the size of that population, per unit time.</a:t>
            </a:r>
          </a:p>
          <a:p>
            <a:pPr lvl="1"/>
            <a:r>
              <a:rPr lang="en-US" dirty="0" smtClean="0"/>
              <a:t>Generation time: average age at which females give birth to her offspring</a:t>
            </a:r>
          </a:p>
          <a:p>
            <a:pPr lvl="1"/>
            <a:r>
              <a:rPr lang="en-US" dirty="0" smtClean="0"/>
              <a:t>Fecundity: potential reproductive capacity of an individual or population</a:t>
            </a:r>
          </a:p>
          <a:p>
            <a:pPr marL="914400" lvl="2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7331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Age Structure Graphs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 t="64" b="64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5188418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Age Structure Graphs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Population momentum: it takes time for actions that attempt to reduce births to catch up with a growing population.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96176" y="3334023"/>
            <a:ext cx="5206501" cy="34015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41355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Math Groups!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Group 1: </a:t>
            </a:r>
            <a:r>
              <a:rPr lang="en-US" dirty="0" err="1" smtClean="0"/>
              <a:t>Rimsha</a:t>
            </a:r>
            <a:r>
              <a:rPr lang="en-US" dirty="0" smtClean="0"/>
              <a:t>, </a:t>
            </a:r>
            <a:r>
              <a:rPr lang="en-US" dirty="0" err="1" smtClean="0"/>
              <a:t>Ramlah</a:t>
            </a:r>
            <a:r>
              <a:rPr lang="en-US" dirty="0" smtClean="0"/>
              <a:t>, Monica</a:t>
            </a:r>
          </a:p>
          <a:p>
            <a:r>
              <a:rPr lang="en-US" dirty="0" smtClean="0"/>
              <a:t>Group 2: Cynthia, </a:t>
            </a:r>
            <a:r>
              <a:rPr lang="en-US" dirty="0" err="1" smtClean="0"/>
              <a:t>Wyllana</a:t>
            </a:r>
            <a:r>
              <a:rPr lang="en-US" dirty="0" smtClean="0"/>
              <a:t>, </a:t>
            </a:r>
            <a:r>
              <a:rPr lang="en-US" dirty="0" err="1" smtClean="0"/>
              <a:t>Rahila</a:t>
            </a:r>
            <a:r>
              <a:rPr lang="en-US" dirty="0" smtClean="0"/>
              <a:t>, </a:t>
            </a:r>
            <a:r>
              <a:rPr lang="en-US" dirty="0" err="1" smtClean="0"/>
              <a:t>Uzma</a:t>
            </a:r>
            <a:endParaRPr lang="en-US" dirty="0" smtClean="0"/>
          </a:p>
          <a:p>
            <a:r>
              <a:rPr lang="en-US" dirty="0" smtClean="0"/>
              <a:t>Group 3: </a:t>
            </a:r>
            <a:r>
              <a:rPr lang="en-US" dirty="0" err="1" smtClean="0"/>
              <a:t>Hamna</a:t>
            </a:r>
            <a:r>
              <a:rPr lang="en-US" dirty="0" smtClean="0"/>
              <a:t>, </a:t>
            </a:r>
            <a:r>
              <a:rPr lang="en-US" dirty="0" err="1" smtClean="0"/>
              <a:t>Shayna</a:t>
            </a:r>
            <a:r>
              <a:rPr lang="en-US" dirty="0" smtClean="0"/>
              <a:t>, </a:t>
            </a:r>
            <a:r>
              <a:rPr lang="en-US" dirty="0" err="1" smtClean="0"/>
              <a:t>Amrat</a:t>
            </a:r>
            <a:r>
              <a:rPr lang="en-US" dirty="0" smtClean="0"/>
              <a:t>, </a:t>
            </a:r>
            <a:r>
              <a:rPr lang="en-US" dirty="0" err="1" smtClean="0"/>
              <a:t>Mahnoor</a:t>
            </a:r>
            <a:endParaRPr lang="en-US" dirty="0" smtClean="0"/>
          </a:p>
          <a:p>
            <a:r>
              <a:rPr lang="en-US" dirty="0" smtClean="0"/>
              <a:t>Group 4: </a:t>
            </a:r>
            <a:r>
              <a:rPr lang="en-US" dirty="0" err="1" smtClean="0"/>
              <a:t>Attia</a:t>
            </a:r>
            <a:r>
              <a:rPr lang="en-US" dirty="0" smtClean="0"/>
              <a:t>, Wendy, </a:t>
            </a:r>
            <a:r>
              <a:rPr lang="en-US" dirty="0" err="1" smtClean="0"/>
              <a:t>Bukurie</a:t>
            </a:r>
            <a:r>
              <a:rPr lang="en-US" dirty="0" smtClean="0"/>
              <a:t>, </a:t>
            </a:r>
            <a:r>
              <a:rPr lang="en-US" dirty="0" err="1" smtClean="0"/>
              <a:t>Saliha</a:t>
            </a:r>
            <a:endParaRPr lang="en-US" dirty="0" smtClean="0"/>
          </a:p>
          <a:p>
            <a:r>
              <a:rPr lang="en-US" dirty="0" smtClean="0"/>
              <a:t>Group 5: </a:t>
            </a:r>
            <a:r>
              <a:rPr lang="en-US" dirty="0" err="1" smtClean="0"/>
              <a:t>Mehrangiz</a:t>
            </a:r>
            <a:r>
              <a:rPr lang="en-US" dirty="0" smtClean="0"/>
              <a:t>, Desire, </a:t>
            </a:r>
            <a:r>
              <a:rPr lang="en-US" dirty="0" err="1" smtClean="0"/>
              <a:t>Kaylah</a:t>
            </a:r>
            <a:r>
              <a:rPr lang="en-US" dirty="0" smtClean="0"/>
              <a:t>, </a:t>
            </a:r>
            <a:r>
              <a:rPr lang="en-US" dirty="0" err="1" smtClean="0"/>
              <a:t>Harmanpreet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96494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Math Group Rules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Show ALL your work</a:t>
            </a:r>
          </a:p>
          <a:p>
            <a:r>
              <a:rPr lang="en-US" dirty="0" smtClean="0"/>
              <a:t>Ask three before me!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11864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Homework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Read health and longevity article (posted on website) and take notes</a:t>
            </a:r>
          </a:p>
          <a:p>
            <a:r>
              <a:rPr lang="en-US" dirty="0" smtClean="0"/>
              <a:t>Research the following:</a:t>
            </a:r>
          </a:p>
          <a:p>
            <a:pPr lvl="1"/>
            <a:r>
              <a:rPr lang="en-US" dirty="0" smtClean="0"/>
              <a:t>Explain two causes of the drop in TFR worldwide</a:t>
            </a:r>
          </a:p>
          <a:p>
            <a:pPr lvl="1"/>
            <a:r>
              <a:rPr lang="en-US" dirty="0" smtClean="0"/>
              <a:t>Research the TFR for Kenya and the U.S.</a:t>
            </a:r>
          </a:p>
          <a:p>
            <a:pPr lvl="2"/>
            <a:r>
              <a:rPr lang="en-US" dirty="0" smtClean="0"/>
              <a:t>Identify two economic or societal factors that account for the differences in TFR</a:t>
            </a:r>
            <a:endParaRPr lang="en-US" dirty="0"/>
          </a:p>
          <a:p>
            <a:pPr lvl="1"/>
            <a:r>
              <a:rPr lang="en-US" dirty="0" smtClean="0"/>
              <a:t>Research three incentives the government can use to reduce population growth rate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59121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Unit 6: More Humans, More Problems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417638"/>
            <a:ext cx="5105400" cy="38862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01936" y="3840174"/>
            <a:ext cx="3919567" cy="30178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55202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Unit 6: More humans, More problems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350998" cy="4976968"/>
          </a:xfrm>
        </p:spPr>
        <p:txBody>
          <a:bodyPr>
            <a:normAutofit fontScale="77500" lnSpcReduction="20000"/>
          </a:bodyPr>
          <a:lstStyle/>
          <a:p>
            <a:r>
              <a:rPr lang="en-US" sz="3100" dirty="0" smtClean="0"/>
              <a:t>~2 weeks</a:t>
            </a:r>
          </a:p>
          <a:p>
            <a:r>
              <a:rPr lang="en-US" sz="3100" dirty="0" smtClean="0"/>
              <a:t>Ch. 7: The Human Population </a:t>
            </a:r>
          </a:p>
          <a:p>
            <a:r>
              <a:rPr lang="en-US" sz="3100" dirty="0" smtClean="0"/>
              <a:t>Ch. 20: Sustainability, Economics and Equity</a:t>
            </a:r>
          </a:p>
          <a:p>
            <a:r>
              <a:rPr lang="en-US" sz="3100" dirty="0" smtClean="0"/>
              <a:t>Essential Questions:</a:t>
            </a:r>
          </a:p>
          <a:p>
            <a:pPr lvl="1"/>
            <a:r>
              <a:rPr lang="en-US" sz="3100" b="1" i="1" dirty="0"/>
              <a:t>Can human population grow indefinitely?	</a:t>
            </a:r>
            <a:endParaRPr lang="en-US" sz="3100" dirty="0"/>
          </a:p>
          <a:p>
            <a:pPr lvl="1"/>
            <a:r>
              <a:rPr lang="en-US" sz="3100" b="1" i="1" dirty="0"/>
              <a:t>Will the economy be the death of the environment</a:t>
            </a:r>
            <a:r>
              <a:rPr lang="en-US" sz="3100" b="1" i="1" dirty="0" smtClean="0"/>
              <a:t>?</a:t>
            </a:r>
            <a:endParaRPr lang="en-US" sz="3100" dirty="0"/>
          </a:p>
          <a:p>
            <a:pPr lvl="1"/>
            <a:r>
              <a:rPr lang="en-US" sz="3100" b="1" i="1" dirty="0"/>
              <a:t>How do we limit ourselves in a world of limitless consumption</a:t>
            </a:r>
            <a:r>
              <a:rPr lang="en-US" sz="3100" b="1" i="1" dirty="0" smtClean="0"/>
              <a:t>?</a:t>
            </a:r>
            <a:endParaRPr lang="en-US" sz="3100" dirty="0"/>
          </a:p>
          <a:p>
            <a:pPr lvl="1"/>
            <a:r>
              <a:rPr lang="en-US" sz="3100" b="1" i="1" dirty="0"/>
              <a:t>Which has a larger impact on resources: high population growth in developing countries or the lifestyle of citizens in developed nations</a:t>
            </a:r>
            <a:r>
              <a:rPr lang="en-US" sz="3100" b="1" i="1" dirty="0" smtClean="0"/>
              <a:t>?</a:t>
            </a:r>
          </a:p>
          <a:p>
            <a:r>
              <a:rPr lang="en-US" sz="3100" dirty="0" smtClean="0"/>
              <a:t>Current event presenters: </a:t>
            </a:r>
            <a:r>
              <a:rPr lang="en-US" sz="3100" dirty="0" err="1" smtClean="0"/>
              <a:t>Hamna</a:t>
            </a:r>
            <a:r>
              <a:rPr lang="en-US" sz="3100" dirty="0" smtClean="0"/>
              <a:t> and </a:t>
            </a:r>
            <a:r>
              <a:rPr lang="en-US" sz="3100" dirty="0" err="1" smtClean="0"/>
              <a:t>Rahila</a:t>
            </a:r>
            <a:endParaRPr lang="en-US" sz="3100" dirty="0" smtClean="0"/>
          </a:p>
          <a:p>
            <a:pPr lvl="1"/>
            <a:r>
              <a:rPr lang="en-US" sz="3100" dirty="0" smtClean="0"/>
              <a:t>Present on 1/6/15</a:t>
            </a:r>
          </a:p>
          <a:p>
            <a:pPr lvl="1"/>
            <a:r>
              <a:rPr lang="en-US" sz="3100" dirty="0" smtClean="0"/>
              <a:t>Email presentation topic by Dec. 23</a:t>
            </a:r>
            <a:r>
              <a:rPr lang="en-US" sz="3100" baseline="30000" dirty="0" smtClean="0"/>
              <a:t>rd</a:t>
            </a:r>
            <a:r>
              <a:rPr lang="en-US" sz="3100" dirty="0" smtClean="0"/>
              <a:t> </a:t>
            </a:r>
            <a:endParaRPr lang="en-US" sz="3100" dirty="0"/>
          </a:p>
          <a:p>
            <a:pPr marL="457200" lvl="1" indent="0">
              <a:buNone/>
            </a:pP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043914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4156"/>
            <a:ext cx="8229600" cy="1143000"/>
          </a:xfrm>
        </p:spPr>
        <p:txBody>
          <a:bodyPr/>
          <a:lstStyle/>
          <a:p>
            <a:r>
              <a:rPr lang="en-US" dirty="0" smtClean="0"/>
              <a:t>Earth’s Carrying Capacity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5376" y="760281"/>
            <a:ext cx="8229600" cy="4525963"/>
          </a:xfrm>
        </p:spPr>
        <p:txBody>
          <a:bodyPr/>
          <a:lstStyle/>
          <a:p>
            <a:r>
              <a:rPr lang="en-US" dirty="0" smtClean="0"/>
              <a:t>Thomas Malthus (1798)</a:t>
            </a:r>
          </a:p>
          <a:p>
            <a:pPr lvl="1"/>
            <a:r>
              <a:rPr lang="en-US" dirty="0" smtClean="0"/>
              <a:t>Concluded that human population would exceed the food supply</a:t>
            </a:r>
          </a:p>
          <a:p>
            <a:r>
              <a:rPr lang="en-US" dirty="0" smtClean="0"/>
              <a:t>Increase </a:t>
            </a:r>
            <a:r>
              <a:rPr lang="en-US" dirty="0" smtClean="0"/>
              <a:t>in human population due to industrial revolution and modern medicine</a:t>
            </a:r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05876" y="3933514"/>
            <a:ext cx="2138124" cy="29244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7611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Changes in population size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Demography: </a:t>
            </a:r>
            <a:r>
              <a:rPr lang="en-US" dirty="0" smtClean="0"/>
              <a:t>Study of human population and human population trends</a:t>
            </a:r>
          </a:p>
          <a:p>
            <a:r>
              <a:rPr lang="en-US" b="1" dirty="0" smtClean="0"/>
              <a:t>Immigration: </a:t>
            </a:r>
            <a:r>
              <a:rPr lang="en-US" dirty="0" smtClean="0"/>
              <a:t>people moving into a country</a:t>
            </a:r>
          </a:p>
          <a:p>
            <a:r>
              <a:rPr lang="en-US" b="1" dirty="0" smtClean="0"/>
              <a:t>Emigration</a:t>
            </a:r>
            <a:r>
              <a:rPr lang="en-US" dirty="0" smtClean="0"/>
              <a:t>: people moving out of a country</a:t>
            </a:r>
          </a:p>
          <a:p>
            <a:r>
              <a:rPr lang="en-US" b="1" dirty="0" smtClean="0"/>
              <a:t>Crude Birth Rate (CBR)</a:t>
            </a:r>
            <a:r>
              <a:rPr lang="en-US" dirty="0" smtClean="0"/>
              <a:t>: number of birth per 1,000 individuals per year</a:t>
            </a:r>
          </a:p>
          <a:p>
            <a:r>
              <a:rPr lang="en-US" b="1" dirty="0" smtClean="0"/>
              <a:t>Crude Death </a:t>
            </a:r>
            <a:r>
              <a:rPr lang="en-US" b="1" dirty="0"/>
              <a:t>R</a:t>
            </a:r>
            <a:r>
              <a:rPr lang="en-US" b="1" dirty="0" smtClean="0"/>
              <a:t>ate (CDR)</a:t>
            </a:r>
            <a:r>
              <a:rPr lang="en-US" dirty="0" smtClean="0"/>
              <a:t>: number of deaths per 1,000 individuals per year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479192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Limiting Factors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4210"/>
            <a:ext cx="8432428" cy="5391671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Density dependent limiting factors: factors that will influence population size</a:t>
            </a:r>
          </a:p>
          <a:p>
            <a:pPr lvl="1"/>
            <a:r>
              <a:rPr lang="en-US" dirty="0" smtClean="0"/>
              <a:t>Immigration</a:t>
            </a:r>
          </a:p>
          <a:p>
            <a:pPr lvl="1"/>
            <a:r>
              <a:rPr lang="en-US" dirty="0" smtClean="0"/>
              <a:t>Emigration</a:t>
            </a:r>
          </a:p>
          <a:p>
            <a:pPr lvl="1"/>
            <a:r>
              <a:rPr lang="en-US" dirty="0" smtClean="0"/>
              <a:t>Predation</a:t>
            </a:r>
          </a:p>
          <a:p>
            <a:pPr lvl="1"/>
            <a:r>
              <a:rPr lang="en-US" dirty="0" smtClean="0"/>
              <a:t>Competition for food, water or living space</a:t>
            </a:r>
          </a:p>
          <a:p>
            <a:pPr lvl="1"/>
            <a:r>
              <a:rPr lang="en-US" dirty="0" smtClean="0"/>
              <a:t>Disease</a:t>
            </a:r>
          </a:p>
          <a:p>
            <a:pPr lvl="1"/>
            <a:r>
              <a:rPr lang="en-US" dirty="0" smtClean="0"/>
              <a:t>Buildup of toxic materials</a:t>
            </a:r>
          </a:p>
          <a:p>
            <a:r>
              <a:rPr lang="en-US" dirty="0" smtClean="0"/>
              <a:t>Density independent limiting factors: change the populations size regardless of whether the population is large or small</a:t>
            </a:r>
          </a:p>
          <a:p>
            <a:pPr lvl="1"/>
            <a:r>
              <a:rPr lang="en-US" dirty="0" smtClean="0"/>
              <a:t>Natural disasters</a:t>
            </a:r>
          </a:p>
          <a:p>
            <a:pPr lvl="1"/>
            <a:r>
              <a:rPr lang="en-US" dirty="0" smtClean="0"/>
              <a:t>Human activities (dumping chemicals)</a:t>
            </a:r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20964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6949" y="-148645"/>
            <a:ext cx="8229600" cy="1143000"/>
          </a:xfrm>
        </p:spPr>
        <p:txBody>
          <a:bodyPr/>
          <a:lstStyle/>
          <a:p>
            <a:r>
              <a:rPr lang="en-US" dirty="0" smtClean="0"/>
              <a:t>Changes in Population Size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6949" y="867595"/>
            <a:ext cx="8229600" cy="4525963"/>
          </a:xfrm>
        </p:spPr>
        <p:txBody>
          <a:bodyPr/>
          <a:lstStyle/>
          <a:p>
            <a:r>
              <a:rPr lang="en-US" b="1" dirty="0" smtClean="0"/>
              <a:t>Doubling time: </a:t>
            </a:r>
            <a:r>
              <a:rPr lang="en-US" dirty="0" smtClean="0"/>
              <a:t>the time it takes for a population to double if the population growth rate is kept constant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79288" y="2536380"/>
            <a:ext cx="5389119" cy="41425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48607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Fertility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6949" y="1417638"/>
            <a:ext cx="8229600" cy="4525963"/>
          </a:xfrm>
        </p:spPr>
        <p:txBody>
          <a:bodyPr>
            <a:normAutofit/>
          </a:bodyPr>
          <a:lstStyle/>
          <a:p>
            <a:r>
              <a:rPr lang="en-US" sz="2800" b="1" dirty="0" smtClean="0"/>
              <a:t>Total Fertility Rate (TFR)</a:t>
            </a:r>
            <a:r>
              <a:rPr lang="en-US" sz="2800" dirty="0" smtClean="0"/>
              <a:t>: </a:t>
            </a:r>
            <a:r>
              <a:rPr lang="en-US" sz="2800" dirty="0" smtClean="0"/>
              <a:t>the average </a:t>
            </a:r>
            <a:r>
              <a:rPr lang="en-US" sz="2800" dirty="0" smtClean="0"/>
              <a:t>number of children a woman will bear during her lifetime</a:t>
            </a:r>
          </a:p>
          <a:p>
            <a:r>
              <a:rPr lang="en-US" sz="2800" dirty="0" smtClean="0"/>
              <a:t>The total fertility rate is about 2 in the U.S.</a:t>
            </a:r>
          </a:p>
          <a:p>
            <a:r>
              <a:rPr lang="en-US" sz="2800" dirty="0" smtClean="0"/>
              <a:t>The world’s current TFR is approximately 3 </a:t>
            </a:r>
          </a:p>
          <a:p>
            <a:endParaRPr lang="en-US" sz="2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17095" y="3793268"/>
            <a:ext cx="5349903" cy="27518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06757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1262</TotalTime>
  <Words>844</Words>
  <Application>Microsoft Macintosh PowerPoint</Application>
  <PresentationFormat>On-screen Show (4:3)</PresentationFormat>
  <Paragraphs>121</Paragraphs>
  <Slides>26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27" baseType="lpstr">
      <vt:lpstr>Office Theme</vt:lpstr>
      <vt:lpstr>Aim: What factors drive human population growth?</vt:lpstr>
      <vt:lpstr>Agenda</vt:lpstr>
      <vt:lpstr>Unit 6: More Humans, More Problems</vt:lpstr>
      <vt:lpstr>Unit 6: More humans, More problems</vt:lpstr>
      <vt:lpstr>Earth’s Carrying Capacity</vt:lpstr>
      <vt:lpstr>Changes in population size</vt:lpstr>
      <vt:lpstr>Limiting Factors</vt:lpstr>
      <vt:lpstr>Changes in Population Size</vt:lpstr>
      <vt:lpstr>Fertility</vt:lpstr>
      <vt:lpstr>Fertility</vt:lpstr>
      <vt:lpstr>Fertility</vt:lpstr>
      <vt:lpstr>Factors that cause women to have fewer children</vt:lpstr>
      <vt:lpstr>Life Expectancy</vt:lpstr>
      <vt:lpstr>Life Expectancy</vt:lpstr>
      <vt:lpstr>Infant Mortality</vt:lpstr>
      <vt:lpstr>Infant and Child Mortality</vt:lpstr>
      <vt:lpstr>Aging and Disease</vt:lpstr>
      <vt:lpstr>Age Structure Graphs</vt:lpstr>
      <vt:lpstr>Age Structure graphs</vt:lpstr>
      <vt:lpstr>Age Structure Graphs</vt:lpstr>
      <vt:lpstr>Age Structure Graphs</vt:lpstr>
      <vt:lpstr>Age Structure Graphs</vt:lpstr>
      <vt:lpstr>Age Structure Graphs</vt:lpstr>
      <vt:lpstr>Math Groups!</vt:lpstr>
      <vt:lpstr>Math Group Rules</vt:lpstr>
      <vt:lpstr>Homework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SWBAT distinguish between methods to control population growth.</dc:title>
  <dc:creator>Kayla McDaniel</dc:creator>
  <cp:lastModifiedBy>Kayla McDaniel</cp:lastModifiedBy>
  <cp:revision>81</cp:revision>
  <dcterms:created xsi:type="dcterms:W3CDTF">2014-12-17T00:23:49Z</dcterms:created>
  <dcterms:modified xsi:type="dcterms:W3CDTF">2015-12-15T13:35:54Z</dcterms:modified>
</cp:coreProperties>
</file>