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7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4CF2-4916-FA48-A1DA-2316580E6E08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85376-364A-0F4C-9393-67E67711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5376-364A-0F4C-9393-67E67711F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BC16-B9C9-4F4F-BA26-8927E9A89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5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6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9FFC-29FB-9741-BDB3-F9EAA062AFB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0E04-16AE-CF4A-8281-D966510D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2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rspective.com/nature/fungi/lichens.html" TargetMode="Externa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fe.illinois.edu/bio100/lectures/s10lects/03s10-succession.html" TargetMode="Externa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ra.govt.nz/en/diagram/11898/stages-of-forest-succession" TargetMode="Externa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.bp.blogspot.com/-cPtJMUAVHSs/Thty6kR_lMI/AAAAAAAAAH8/pm1cxvfQuTo/s1600/biog.gif" TargetMode="External"/><Relationship Id="rId3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getting-in.com/guide/a-level-biology-population-equilibrium-frame-quadrats-line-transect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://www.countrysideinfo.co.uk/newpage7.htm" TargetMode="Externa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cheratsea.wordpress.com/2013/07/31/julia-harvey-determining-population-sizea-day-in-my-life-cruising-july-27-2013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b.bioninja.com.au/options/option-g-ecology-and-conser/g5-population-ecology.html" TargetMode="Externa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Aim: How do scientists determine how many species are present in a population?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637" y="209660"/>
            <a:ext cx="6400800" cy="1752600"/>
          </a:xfrm>
        </p:spPr>
        <p:txBody>
          <a:bodyPr/>
          <a:lstStyle/>
          <a:p>
            <a:r>
              <a:rPr lang="en-US" dirty="0" smtClean="0"/>
              <a:t>APES Unit 3                             10/29/15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3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stage (pioneer stage): lichens invade, erode the rock surface and turn into soil</a:t>
            </a:r>
          </a:p>
          <a:p>
            <a:r>
              <a:rPr lang="en-US" dirty="0" smtClean="0"/>
              <a:t>Pioneer species: The organisms in the first stages of succession</a:t>
            </a:r>
          </a:p>
          <a:p>
            <a:pPr lvl="1"/>
            <a:r>
              <a:rPr lang="en-US" dirty="0" smtClean="0"/>
              <a:t>Make the area more habitable for other organisms</a:t>
            </a:r>
            <a:endParaRPr lang="en-US" dirty="0"/>
          </a:p>
        </p:txBody>
      </p:sp>
      <p:pic>
        <p:nvPicPr>
          <p:cNvPr id="4" name="irc_mi" descr="http://www.perspective.com/nature/fungi/crustos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06" y="4833711"/>
            <a:ext cx="3222676" cy="1723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18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468" cy="50222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Ecological succession that takes place where an existing community has been cleared</a:t>
            </a:r>
          </a:p>
          <a:p>
            <a:r>
              <a:rPr lang="en-US" dirty="0" smtClean="0"/>
              <a:t>The renewal of partially destroyed, disturbed, or removed organisms or environment</a:t>
            </a:r>
          </a:p>
          <a:p>
            <a:r>
              <a:rPr lang="en-US" dirty="0" smtClean="0"/>
              <a:t>Soil is still there!</a:t>
            </a:r>
          </a:p>
          <a:p>
            <a:r>
              <a:rPr lang="en-US" dirty="0" smtClean="0"/>
              <a:t>Events that cause secondary succession:</a:t>
            </a:r>
          </a:p>
          <a:p>
            <a:pPr lvl="1"/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Tornado</a:t>
            </a:r>
          </a:p>
          <a:p>
            <a:pPr lvl="1"/>
            <a:r>
              <a:rPr lang="en-US" dirty="0" smtClean="0"/>
              <a:t>Hurricane</a:t>
            </a:r>
          </a:p>
          <a:p>
            <a:pPr lvl="1"/>
            <a:r>
              <a:rPr lang="en-US" dirty="0" smtClean="0"/>
              <a:t>Human impact</a:t>
            </a:r>
          </a:p>
          <a:p>
            <a:pPr lvl="1"/>
            <a:r>
              <a:rPr lang="en-US" dirty="0" smtClean="0"/>
              <a:t>Abandoned agricultural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9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9" y="2050370"/>
            <a:ext cx="8085531" cy="31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stage succession:</a:t>
            </a:r>
          </a:p>
          <a:p>
            <a:pPr lvl="1"/>
            <a:r>
              <a:rPr lang="en-US" dirty="0" smtClean="0"/>
              <a:t>Plant communities have high net primary productivity</a:t>
            </a:r>
          </a:p>
          <a:p>
            <a:pPr lvl="1"/>
            <a:r>
              <a:rPr lang="en-US" dirty="0" smtClean="0"/>
              <a:t>Plant communities have short life spans</a:t>
            </a:r>
          </a:p>
          <a:p>
            <a:pPr lvl="1"/>
            <a:r>
              <a:rPr lang="en-US" dirty="0" smtClean="0"/>
              <a:t>Widespread seed dispersal</a:t>
            </a:r>
          </a:p>
          <a:p>
            <a:pPr lvl="1"/>
            <a:r>
              <a:rPr lang="en-US" dirty="0" smtClean="0"/>
              <a:t>Long seed life spans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7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344"/>
            <a:ext cx="8229600" cy="1143000"/>
          </a:xfrm>
        </p:spPr>
        <p:txBody>
          <a:bodyPr/>
          <a:lstStyle/>
          <a:p>
            <a:r>
              <a:rPr lang="en-US" dirty="0" smtClean="0"/>
              <a:t>Climax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80" y="10788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Final stage of succession</a:t>
            </a:r>
          </a:p>
          <a:p>
            <a:r>
              <a:rPr lang="en-US" dirty="0" smtClean="0"/>
              <a:t>Dynamic balance between abiotic and biotic components of the community</a:t>
            </a:r>
          </a:p>
          <a:p>
            <a:r>
              <a:rPr lang="en-US" dirty="0" smtClean="0"/>
              <a:t>Not necessarily “permanent” because the ecosystem can at any moment it can be reset to an earlier stage</a:t>
            </a:r>
          </a:p>
          <a:p>
            <a:r>
              <a:rPr lang="en-US" dirty="0" smtClean="0"/>
              <a:t>There is very rarely any ecosystem that is blanketed by the climax community</a:t>
            </a:r>
          </a:p>
          <a:p>
            <a:r>
              <a:rPr lang="en-US" dirty="0" smtClean="0"/>
              <a:t>Most communities consist of a mosaic of vegetation patches at different stages of succession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60" y="5161422"/>
            <a:ext cx="1821140" cy="156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02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12" y="124518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Characterized by:</a:t>
            </a:r>
          </a:p>
          <a:p>
            <a:pPr lvl="1"/>
            <a:r>
              <a:rPr lang="en-US" dirty="0" smtClean="0"/>
              <a:t>Many different species of plants</a:t>
            </a:r>
          </a:p>
          <a:p>
            <a:pPr lvl="1"/>
            <a:r>
              <a:rPr lang="en-US" dirty="0" smtClean="0"/>
              <a:t>Mixture of decomposers, producers, and consumers</a:t>
            </a:r>
          </a:p>
          <a:p>
            <a:pPr lvl="1"/>
            <a:r>
              <a:rPr lang="en-US" dirty="0" smtClean="0"/>
              <a:t>Most of the organisms are specialized in their niche requirements</a:t>
            </a:r>
          </a:p>
          <a:p>
            <a:pPr lvl="1"/>
            <a:r>
              <a:rPr lang="en-US" dirty="0" smtClean="0"/>
              <a:t>There is a large amount of biomass</a:t>
            </a:r>
          </a:p>
        </p:txBody>
      </p:sp>
      <p:pic>
        <p:nvPicPr>
          <p:cNvPr id="4" name="irc_mi" descr="http://people.eku.edu/ritchisong/secondarysuccess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93" y="4816542"/>
            <a:ext cx="3381419" cy="1909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8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of succession depends upon modification of the environment by one species that meets the need of another species</a:t>
            </a:r>
            <a:endParaRPr lang="en-US" dirty="0"/>
          </a:p>
        </p:txBody>
      </p:sp>
      <p:pic>
        <p:nvPicPr>
          <p:cNvPr id="4" name="irc_mi" descr="http://www.teara.govt.nz/files/di-11898-enz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5" y="3673075"/>
            <a:ext cx="6279200" cy="2780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72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1"/>
            <a:ext cx="8229600" cy="1143000"/>
          </a:xfrm>
        </p:spPr>
        <p:txBody>
          <a:bodyPr/>
          <a:lstStyle/>
          <a:p>
            <a:r>
              <a:rPr lang="en-US" dirty="0" smtClean="0"/>
              <a:t>Aquatic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993422"/>
            <a:ext cx="8229600" cy="4525963"/>
          </a:xfrm>
        </p:spPr>
        <p:txBody>
          <a:bodyPr/>
          <a:lstStyle/>
          <a:p>
            <a:r>
              <a:rPr lang="en-US" dirty="0" smtClean="0"/>
              <a:t>Except for oceans, most aquatic systems are considered temporary</a:t>
            </a:r>
          </a:p>
          <a:p>
            <a:r>
              <a:rPr lang="en-US" dirty="0" smtClean="0"/>
              <a:t>As soil and nutrients are added, aquatic systems become terrestrial systems</a:t>
            </a:r>
          </a:p>
          <a:p>
            <a:r>
              <a:rPr lang="en-US" dirty="0" smtClean="0"/>
              <a:t>This process occurs over hundreds to thousands of years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89" y="3852333"/>
            <a:ext cx="2427111" cy="2837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22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species richness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and types of species present is determined by:</a:t>
            </a:r>
          </a:p>
          <a:p>
            <a:pPr lvl="1"/>
            <a:r>
              <a:rPr lang="en-US" dirty="0" smtClean="0"/>
              <a:t>Colonization of the area by new species</a:t>
            </a:r>
          </a:p>
          <a:p>
            <a:pPr lvl="1"/>
            <a:r>
              <a:rPr lang="en-US" dirty="0" smtClean="0"/>
              <a:t>Speciation within the area</a:t>
            </a:r>
          </a:p>
          <a:p>
            <a:pPr lvl="1"/>
            <a:r>
              <a:rPr lang="en-US" dirty="0" smtClean="0"/>
              <a:t>Losses from the area by extinction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7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species richness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Latitude: </a:t>
            </a:r>
          </a:p>
          <a:p>
            <a:pPr lvl="1"/>
            <a:r>
              <a:rPr lang="en-US" dirty="0" smtClean="0"/>
              <a:t>Farther away from the equator </a:t>
            </a:r>
            <a:r>
              <a:rPr lang="en-US" dirty="0" smtClean="0">
                <a:sym typeface="Wingdings"/>
              </a:rPr>
              <a:t> less species</a:t>
            </a:r>
          </a:p>
          <a:p>
            <a:r>
              <a:rPr lang="en-US" dirty="0" smtClean="0">
                <a:sym typeface="Wingdings"/>
              </a:rPr>
              <a:t>Time:</a:t>
            </a:r>
          </a:p>
          <a:p>
            <a:pPr lvl="1"/>
            <a:r>
              <a:rPr lang="en-US" dirty="0" smtClean="0">
                <a:sym typeface="Wingdings"/>
              </a:rPr>
              <a:t>Longer a habitat exists more colonization, speciation and extinction</a:t>
            </a:r>
          </a:p>
          <a:p>
            <a:r>
              <a:rPr lang="en-US" dirty="0" smtClean="0">
                <a:sym typeface="Wingdings"/>
              </a:rPr>
              <a:t>Size of habitat </a:t>
            </a:r>
          </a:p>
          <a:p>
            <a:r>
              <a:rPr lang="en-US" dirty="0" smtClean="0">
                <a:sym typeface="Wingdings"/>
              </a:rPr>
              <a:t>Distance of the habitat from the source of colonizing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1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and Recapture Lab</a:t>
            </a:r>
          </a:p>
          <a:p>
            <a:r>
              <a:rPr lang="en-US" dirty="0" smtClean="0"/>
              <a:t>Succession Virtual Lab</a:t>
            </a:r>
          </a:p>
          <a:p>
            <a:r>
              <a:rPr lang="en-US" dirty="0" smtClean="0"/>
              <a:t>Succession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8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island 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Habitat size: larger habitats contain more species</a:t>
            </a:r>
          </a:p>
          <a:p>
            <a:pPr lvl="1"/>
            <a:r>
              <a:rPr lang="en-US" dirty="0" smtClean="0"/>
              <a:t>Dispersing species are more likely to find larger habitats than smaller habitats </a:t>
            </a:r>
          </a:p>
          <a:p>
            <a:pPr lvl="1"/>
            <a:r>
              <a:rPr lang="en-US" dirty="0" smtClean="0"/>
              <a:t>Larger habitats can support larger populations</a:t>
            </a:r>
            <a:r>
              <a:rPr lang="en-US" dirty="0" smtClean="0">
                <a:sym typeface="Wingdings"/>
              </a:rPr>
              <a:t> larger populations are less likely to go extinct</a:t>
            </a:r>
            <a:endParaRPr lang="en-US" dirty="0" smtClean="0"/>
          </a:p>
          <a:p>
            <a:pPr lvl="1"/>
            <a:r>
              <a:rPr lang="en-US" dirty="0" smtClean="0"/>
              <a:t>Larger habitats often contain a wider range of environmental conditions</a:t>
            </a:r>
            <a:r>
              <a:rPr lang="en-US" dirty="0" smtClean="0">
                <a:sym typeface="Wingdings"/>
              </a:rPr>
              <a:t> provide more niches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3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Island 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Larger distance between island and mainland</a:t>
            </a:r>
            <a:r>
              <a:rPr lang="en-US" dirty="0" smtClean="0">
                <a:sym typeface="Wingdings"/>
              </a:rPr>
              <a:t> smaller species richness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46" y="3263439"/>
            <a:ext cx="3696985" cy="339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0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Mark and recapture lab questions</a:t>
            </a:r>
          </a:p>
          <a:p>
            <a:r>
              <a:rPr lang="en-US" dirty="0" smtClean="0"/>
              <a:t>Finish dimensional analysis through problem 13</a:t>
            </a:r>
          </a:p>
          <a:p>
            <a:r>
              <a:rPr lang="en-US" dirty="0" smtClean="0"/>
              <a:t>Finish succession virtual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 we know the population size of New York City?</a:t>
            </a:r>
          </a:p>
          <a:p>
            <a:r>
              <a:rPr lang="en-US" sz="4800" dirty="0" smtClean="0"/>
              <a:t>How do we determine the number of giraffes in Kenya?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09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Line-transect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teacheratsea.files.wordpress.com/2013/07/line_transec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467100" cy="248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getting-in.com/wp-content/uploads/2012/09/Picture-1412-300x300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10" y="4332672"/>
            <a:ext cx="3101782" cy="252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ountrysideinfo.co.uk/images/quadrats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40" y="1600200"/>
            <a:ext cx="3009252" cy="2591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89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and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ib.bioninja.com.au/_Media/lincoln_index_med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1" y="1788134"/>
            <a:ext cx="7769685" cy="4645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06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Aim: How does change naturally occur in ecosystems</a:t>
            </a:r>
            <a:r>
              <a:rPr lang="en-US" sz="4400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80" y="3800445"/>
            <a:ext cx="3290952" cy="2470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890" y="3875788"/>
            <a:ext cx="3193420" cy="23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Ecological succession: Replacement of one group of species with another group of species. </a:t>
            </a:r>
          </a:p>
          <a:p>
            <a:r>
              <a:rPr lang="en-US" sz="3600" dirty="0" smtClean="0"/>
              <a:t>Disturbance: an event that will instigate (start) the process of succession</a:t>
            </a:r>
          </a:p>
          <a:p>
            <a:endParaRPr lang="en-US" sz="36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87" y="4677708"/>
            <a:ext cx="2455064" cy="1838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474" y="4942012"/>
            <a:ext cx="2657683" cy="13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smtClean="0"/>
              <a:t>Succession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0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Inhibition: A particular species hinders the establishment and growth of other species</a:t>
            </a:r>
          </a:p>
          <a:p>
            <a:pPr lvl="1"/>
            <a:r>
              <a:rPr lang="en-US" dirty="0" smtClean="0"/>
              <a:t>Example: plants produce species toxins that inhibit the growth of other types of plants</a:t>
            </a:r>
          </a:p>
          <a:p>
            <a:r>
              <a:rPr lang="en-US" dirty="0" smtClean="0"/>
              <a:t>Tolerance: when late succession plants are not disturbed by early succession plants</a:t>
            </a:r>
          </a:p>
          <a:p>
            <a:r>
              <a:rPr lang="en-US" dirty="0" smtClean="0"/>
              <a:t>Inertia: The tendency of an ecosystem to maintain its overall structure</a:t>
            </a:r>
          </a:p>
        </p:txBody>
      </p:sp>
    </p:spTree>
    <p:extLst>
      <p:ext uri="{BB962C8B-B14F-4D97-AF65-F5344CB8AC3E}">
        <p14:creationId xmlns:p14="http://schemas.microsoft.com/office/powerpoint/2010/main" val="387725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succession: Ecological succession that begins in a lifeless area</a:t>
            </a:r>
          </a:p>
          <a:p>
            <a:pPr lvl="1"/>
            <a:r>
              <a:rPr lang="en-US" dirty="0" smtClean="0"/>
              <a:t>Abandoned parking lot</a:t>
            </a:r>
          </a:p>
          <a:p>
            <a:pPr lvl="1"/>
            <a:r>
              <a:rPr lang="en-US" dirty="0" smtClean="0"/>
              <a:t>Exposed rock after a glacier retreat</a:t>
            </a:r>
          </a:p>
          <a:p>
            <a:pPr lvl="1"/>
            <a:r>
              <a:rPr lang="en-US" dirty="0" smtClean="0"/>
              <a:t>Area after volcanic eruptions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57" y="4396767"/>
            <a:ext cx="5858169" cy="2304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21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616</Words>
  <Application>Microsoft Macintosh PowerPoint</Application>
  <PresentationFormat>On-screen Show (4:3)</PresentationFormat>
  <Paragraphs>93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Aim: How do scientists determine how many species are present in a population?</vt:lpstr>
      <vt:lpstr>Agenda</vt:lpstr>
      <vt:lpstr>Consider the following:</vt:lpstr>
      <vt:lpstr>Line-transect </vt:lpstr>
      <vt:lpstr>Mark and release</vt:lpstr>
      <vt:lpstr>Succession</vt:lpstr>
      <vt:lpstr>Changes in ecosystems</vt:lpstr>
      <vt:lpstr>Succession Terms</vt:lpstr>
      <vt:lpstr>Ecological Succession</vt:lpstr>
      <vt:lpstr>Primary Succession</vt:lpstr>
      <vt:lpstr>Secondary Succession</vt:lpstr>
      <vt:lpstr>Secondary Succession</vt:lpstr>
      <vt:lpstr>Stages of Succession</vt:lpstr>
      <vt:lpstr>Climax Community</vt:lpstr>
      <vt:lpstr>Climax Community</vt:lpstr>
      <vt:lpstr>Succession rates</vt:lpstr>
      <vt:lpstr>Aquatic Succession</vt:lpstr>
      <vt:lpstr>Factors that influence species richness</vt:lpstr>
      <vt:lpstr>Factors that influence species richness</vt:lpstr>
      <vt:lpstr>Theory of island biogeography</vt:lpstr>
      <vt:lpstr>Theory of Island Biogeography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 scientists determine how many species are present in a population?</dc:title>
  <dc:creator>Kayla McDaniel</dc:creator>
  <cp:lastModifiedBy>Kayla McDaniel</cp:lastModifiedBy>
  <cp:revision>27</cp:revision>
  <dcterms:created xsi:type="dcterms:W3CDTF">2014-10-26T21:40:00Z</dcterms:created>
  <dcterms:modified xsi:type="dcterms:W3CDTF">2015-10-29T12:36:36Z</dcterms:modified>
</cp:coreProperties>
</file>