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9" r:id="rId15"/>
    <p:sldId id="268" r:id="rId16"/>
    <p:sldId id="271" r:id="rId17"/>
    <p:sldId id="272" r:id="rId18"/>
    <p:sldId id="273" r:id="rId19"/>
    <p:sldId id="276" r:id="rId20"/>
    <p:sldId id="274" r:id="rId21"/>
    <p:sldId id="275" r:id="rId22"/>
    <p:sldId id="279" r:id="rId23"/>
    <p:sldId id="280" r:id="rId24"/>
    <p:sldId id="281" r:id="rId25"/>
    <p:sldId id="282" r:id="rId26"/>
    <p:sldId id="283" r:id="rId27"/>
    <p:sldId id="285" r:id="rId28"/>
    <p:sldId id="27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3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9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2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5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3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57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26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7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8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3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161F-CACC-044C-951A-6D44817D3480}" type="datetimeFigureOut">
              <a:rPr lang="en-US" smtClean="0"/>
              <a:t>10/27/15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989B9-C5D5-F247-ABBC-2C1ABA6C0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1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zmag.com/remora-sucker-adhesive/26379/pictur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lconsultant.com/conteduc/immunology/images/Parasite-helminths-6-900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ds.caltech.edu/~murray/amwiki/images/9/9a/Predprey-discrete.png" TargetMode="Externa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3717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SWBAT understand how growth models can predict population changes.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7525" y="117543"/>
            <a:ext cx="7122061" cy="2012882"/>
          </a:xfrm>
        </p:spPr>
        <p:txBody>
          <a:bodyPr/>
          <a:lstStyle/>
          <a:p>
            <a:pPr algn="l"/>
            <a:r>
              <a:rPr lang="en-US" dirty="0" smtClean="0"/>
              <a:t>APES  Unit 3                                    10/</a:t>
            </a:r>
            <a:r>
              <a:rPr lang="en-US" dirty="0" smtClean="0"/>
              <a:t>27/15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42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K-strategists are called </a:t>
            </a:r>
            <a:r>
              <a:rPr lang="en-US" dirty="0" err="1" smtClean="0"/>
              <a:t>equilibrial</a:t>
            </a:r>
            <a:r>
              <a:rPr lang="en-US" dirty="0" smtClean="0"/>
              <a:t> populations because they are able to maintain stable populations as niche specialists</a:t>
            </a:r>
          </a:p>
          <a:p>
            <a:r>
              <a:rPr lang="en-US" dirty="0" smtClean="0"/>
              <a:t>The do NOT occupy generalized niches</a:t>
            </a:r>
          </a:p>
          <a:p>
            <a:r>
              <a:rPr lang="en-US" dirty="0" smtClean="0"/>
              <a:t>Governed by their biotic potential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946" y="4598677"/>
            <a:ext cx="3659648" cy="2259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842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65" y="1417638"/>
            <a:ext cx="6841642" cy="4491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775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Survivorship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748" y="685345"/>
            <a:ext cx="8229600" cy="4525963"/>
          </a:xfrm>
        </p:spPr>
        <p:txBody>
          <a:bodyPr/>
          <a:lstStyle/>
          <a:p>
            <a:r>
              <a:rPr lang="en-US" dirty="0" smtClean="0"/>
              <a:t>Type I survivorship curves: k-selected species</a:t>
            </a:r>
          </a:p>
          <a:p>
            <a:pPr lvl="1"/>
            <a:r>
              <a:rPr lang="en-US" dirty="0" smtClean="0"/>
              <a:t>High survival rates</a:t>
            </a:r>
          </a:p>
          <a:p>
            <a:pPr lvl="1"/>
            <a:r>
              <a:rPr lang="en-US" dirty="0" smtClean="0"/>
              <a:t>Die off in large numbers with old age</a:t>
            </a:r>
          </a:p>
          <a:p>
            <a:r>
              <a:rPr lang="en-US" dirty="0" smtClean="0"/>
              <a:t>Type II survivorship curves: constant decline in species throughout their lifespan</a:t>
            </a:r>
          </a:p>
          <a:p>
            <a:r>
              <a:rPr lang="en-US" dirty="0" smtClean="0"/>
              <a:t>Type III survivorship curve: </a:t>
            </a:r>
            <a:r>
              <a:rPr lang="en-US" dirty="0"/>
              <a:t>r</a:t>
            </a:r>
            <a:r>
              <a:rPr lang="en-US" dirty="0" smtClean="0"/>
              <a:t>-selected species</a:t>
            </a:r>
            <a:endParaRPr lang="en-US" dirty="0" smtClean="0"/>
          </a:p>
          <a:p>
            <a:pPr lvl="1"/>
            <a:r>
              <a:rPr lang="en-US" dirty="0" smtClean="0"/>
              <a:t>few survivors in early life </a:t>
            </a:r>
          </a:p>
          <a:p>
            <a:pPr lvl="1"/>
            <a:r>
              <a:rPr lang="en-US" dirty="0" smtClean="0"/>
              <a:t>Few animals reach adulthood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41" y="4069057"/>
            <a:ext cx="3859359" cy="2638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065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spatially distinct populations connected by occasional movements of populations between them</a:t>
            </a:r>
          </a:p>
          <a:p>
            <a:r>
              <a:rPr lang="en-US" dirty="0" smtClean="0"/>
              <a:t>Corridor: areas of habitat that connect the </a:t>
            </a:r>
            <a:r>
              <a:rPr lang="en-US" dirty="0" err="1" smtClean="0"/>
              <a:t>metapopulations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700" y="4144884"/>
            <a:ext cx="3970100" cy="256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Species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3255"/>
            <a:ext cx="8229600" cy="4525963"/>
          </a:xfrm>
        </p:spPr>
        <p:txBody>
          <a:bodyPr/>
          <a:lstStyle/>
          <a:p>
            <a:r>
              <a:rPr lang="en-US" dirty="0" smtClean="0"/>
              <a:t>Determine the survival of a species:</a:t>
            </a:r>
          </a:p>
          <a:p>
            <a:pPr lvl="1"/>
            <a:r>
              <a:rPr lang="en-US" dirty="0" smtClean="0"/>
              <a:t>Competition</a:t>
            </a:r>
          </a:p>
          <a:p>
            <a:pPr lvl="1"/>
            <a:r>
              <a:rPr lang="en-US" dirty="0" smtClean="0"/>
              <a:t>Predation</a:t>
            </a:r>
          </a:p>
          <a:p>
            <a:pPr lvl="1"/>
            <a:r>
              <a:rPr lang="en-US" dirty="0" smtClean="0"/>
              <a:t>Mutualism</a:t>
            </a:r>
          </a:p>
          <a:p>
            <a:pPr lvl="1"/>
            <a:r>
              <a:rPr lang="en-US" dirty="0" smtClean="0"/>
              <a:t>Commensalism</a:t>
            </a:r>
          </a:p>
          <a:p>
            <a:r>
              <a:rPr lang="en-US" dirty="0" smtClean="0"/>
              <a:t>Community ecology: the study of these interactions</a:t>
            </a:r>
          </a:p>
        </p:txBody>
      </p:sp>
    </p:spTree>
    <p:extLst>
      <p:ext uri="{BB962C8B-B14F-4D97-AF65-F5344CB8AC3E}">
        <p14:creationId xmlns:p14="http://schemas.microsoft.com/office/powerpoint/2010/main" val="3481099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struggle of individuals to obtain a limiting resource</a:t>
            </a:r>
          </a:p>
          <a:p>
            <a:r>
              <a:rPr lang="en-US" dirty="0" smtClean="0"/>
              <a:t>Exploitative competition: Indirect competition between species through resource </a:t>
            </a:r>
            <a:r>
              <a:rPr lang="en-US" dirty="0" smtClean="0"/>
              <a:t>consumption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432" y="4587931"/>
            <a:ext cx="3370655" cy="215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249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Interference competition: the process by which one species limits another’s access to some resource, regardless of its abundance</a:t>
            </a:r>
          </a:p>
          <a:p>
            <a:pPr lvl="1"/>
            <a:r>
              <a:rPr lang="en-US" dirty="0" smtClean="0"/>
              <a:t>Direct competition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194" y="4478694"/>
            <a:ext cx="3074429" cy="2146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43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Interspecific Competition: Competition between different species</a:t>
            </a:r>
          </a:p>
          <a:p>
            <a:r>
              <a:rPr lang="en-US" dirty="0" smtClean="0"/>
              <a:t>Intraspecific competition: Competition within one species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60" y="3979458"/>
            <a:ext cx="3871194" cy="2391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833" y="4351863"/>
            <a:ext cx="3999214" cy="2147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48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one species feeds on another species</a:t>
            </a:r>
          </a:p>
          <a:p>
            <a:r>
              <a:rPr lang="en-US" dirty="0" smtClean="0"/>
              <a:t>Population level predation can benefit the prey species by improving the genetic stock of the prey population.  </a:t>
            </a:r>
          </a:p>
          <a:p>
            <a:r>
              <a:rPr lang="en-US" dirty="0" smtClean="0"/>
              <a:t>True predators: kill their prey and consume most of what they kill</a:t>
            </a:r>
          </a:p>
          <a:p>
            <a:r>
              <a:rPr lang="en-US" dirty="0" smtClean="0"/>
              <a:t>Herbivores: consume plants as prey</a:t>
            </a:r>
          </a:p>
        </p:txBody>
      </p:sp>
    </p:spTree>
    <p:extLst>
      <p:ext uri="{BB962C8B-B14F-4D97-AF65-F5344CB8AC3E}">
        <p14:creationId xmlns:p14="http://schemas.microsoft.com/office/powerpoint/2010/main" val="1295937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Symbiotic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58" y="1190563"/>
            <a:ext cx="8229600" cy="4525963"/>
          </a:xfrm>
        </p:spPr>
        <p:txBody>
          <a:bodyPr/>
          <a:lstStyle/>
          <a:p>
            <a:r>
              <a:rPr lang="en-US" dirty="0" smtClean="0"/>
              <a:t>Prolonged associations between two or more different organisms </a:t>
            </a:r>
          </a:p>
          <a:p>
            <a:r>
              <a:rPr lang="en-US" dirty="0" smtClean="0"/>
              <a:t>Mutualism: both species benefit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err="1" smtClean="0"/>
              <a:t>E.coli</a:t>
            </a:r>
            <a:r>
              <a:rPr lang="en-US" dirty="0" smtClean="0"/>
              <a:t> living in humans intestine</a:t>
            </a:r>
          </a:p>
          <a:p>
            <a:r>
              <a:rPr lang="en-US" dirty="0" smtClean="0"/>
              <a:t>Commensalism: One organism benefits while the other organism is neither harmed nor hurt</a:t>
            </a:r>
          </a:p>
          <a:p>
            <a:pPr lvl="1"/>
            <a:r>
              <a:rPr lang="en-US" dirty="0" smtClean="0"/>
              <a:t>Example: clown fish and sea anemone</a:t>
            </a:r>
          </a:p>
          <a:p>
            <a:pPr lvl="1"/>
            <a:r>
              <a:rPr lang="en-US" dirty="0" smtClean="0"/>
              <a:t>Shark and remora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236" y="4915641"/>
            <a:ext cx="2910564" cy="1751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6" descr="commensalism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5236" y="5055668"/>
            <a:ext cx="1770708" cy="1611083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58403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</a:t>
            </a:r>
          </a:p>
          <a:p>
            <a:r>
              <a:rPr lang="en-US" dirty="0" smtClean="0"/>
              <a:t>Interspecific/Intraspecific competition lab</a:t>
            </a:r>
          </a:p>
          <a:p>
            <a:r>
              <a:rPr lang="en-US" dirty="0" smtClean="0"/>
              <a:t>Keystone species jigsaw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07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Symbiotic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9800"/>
            <a:ext cx="8229600" cy="4525963"/>
          </a:xfrm>
        </p:spPr>
        <p:txBody>
          <a:bodyPr/>
          <a:lstStyle/>
          <a:p>
            <a:r>
              <a:rPr lang="en-US" dirty="0" smtClean="0"/>
              <a:t>Parasites: One species is harmed while the other benefits</a:t>
            </a:r>
          </a:p>
          <a:p>
            <a:pPr lvl="1"/>
            <a:r>
              <a:rPr lang="en-US" dirty="0" smtClean="0"/>
              <a:t>Pathogens: parasites that cause disease within their host</a:t>
            </a:r>
          </a:p>
          <a:p>
            <a:pPr lvl="2"/>
            <a:r>
              <a:rPr lang="en-US" dirty="0" smtClean="0"/>
              <a:t>Include viruses, bacteria, fungi, </a:t>
            </a:r>
            <a:r>
              <a:rPr lang="en-US" dirty="0" err="1" smtClean="0"/>
              <a:t>protists</a:t>
            </a:r>
            <a:r>
              <a:rPr lang="en-US" dirty="0" smtClean="0"/>
              <a:t>, and </a:t>
            </a:r>
            <a:r>
              <a:rPr lang="en-US" dirty="0" err="1" smtClean="0"/>
              <a:t>helminths</a:t>
            </a:r>
            <a:endParaRPr lang="en-US" dirty="0" smtClean="0"/>
          </a:p>
          <a:p>
            <a:r>
              <a:rPr lang="en-US" dirty="0" smtClean="0"/>
              <a:t>Parasitoids: organisms that lay eggs inside other organisms</a:t>
            </a:r>
          </a:p>
          <a:p>
            <a:pPr lvl="1"/>
            <a:r>
              <a:rPr lang="en-US" dirty="0" smtClean="0"/>
              <a:t>Eggs hatch and larvae consume the host from the inside 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94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28494"/>
            <a:ext cx="2755900" cy="2061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99" y="1788064"/>
            <a:ext cx="2959143" cy="2253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320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8416"/>
            <a:ext cx="8229600" cy="4525963"/>
          </a:xfrm>
        </p:spPr>
        <p:txBody>
          <a:bodyPr/>
          <a:lstStyle/>
          <a:p>
            <a:r>
              <a:rPr lang="en-US" dirty="0" smtClean="0"/>
              <a:t>A keystone species is a species that plays a pivotal role in its community that is far more important than its relative abundance.</a:t>
            </a:r>
          </a:p>
          <a:p>
            <a:r>
              <a:rPr lang="en-US" dirty="0" smtClean="0"/>
              <a:t> Theory pioneered by Robert T. Paine</a:t>
            </a:r>
          </a:p>
          <a:p>
            <a:pPr lvl="1"/>
            <a:r>
              <a:rPr lang="en-US" dirty="0" smtClean="0"/>
              <a:t>No sea stars</a:t>
            </a:r>
            <a:r>
              <a:rPr lang="en-US" dirty="0" smtClean="0">
                <a:sym typeface="Wingdings"/>
              </a:rPr>
              <a:t> too many mussels</a:t>
            </a:r>
          </a:p>
          <a:p>
            <a:pPr lvl="1"/>
            <a:r>
              <a:rPr lang="en-US" dirty="0" smtClean="0">
                <a:sym typeface="Wingdings"/>
              </a:rPr>
              <a:t>Too many mussels no spaces for other species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7" y="4471827"/>
            <a:ext cx="2981289" cy="21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55" y="4486513"/>
            <a:ext cx="3081739" cy="204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160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73" y="947673"/>
            <a:ext cx="6965280" cy="5487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8949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Predator-mediated competition</a:t>
            </a:r>
            <a:r>
              <a:rPr lang="en-US" dirty="0" smtClean="0"/>
              <a:t>: organism who reduces abundance of a superior competitor and therefore allows inferior competitors to exist.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337" y="4471827"/>
            <a:ext cx="2981289" cy="2165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255" y="4486513"/>
            <a:ext cx="3081739" cy="2046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363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a limiting factor</a:t>
            </a:r>
          </a:p>
          <a:p>
            <a:r>
              <a:rPr lang="en-US" dirty="0" smtClean="0"/>
              <a:t>Affects other species in the ecosystems</a:t>
            </a:r>
          </a:p>
          <a:p>
            <a:r>
              <a:rPr lang="en-US" dirty="0" smtClean="0"/>
              <a:t>Is important in maintaining biological diversity</a:t>
            </a:r>
          </a:p>
          <a:p>
            <a:r>
              <a:rPr lang="en-US" dirty="0" smtClean="0"/>
              <a:t>Affects the available food and other resources in the ecosystem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905" y="4424076"/>
            <a:ext cx="3353061" cy="2250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4943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Keystone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Elephants pushing over trees and creating forest openings in the grasslands</a:t>
            </a:r>
          </a:p>
          <a:p>
            <a:r>
              <a:rPr lang="en-US" dirty="0" smtClean="0"/>
              <a:t>Bats depositing depositing seed in their guano over deforested areas</a:t>
            </a:r>
          </a:p>
          <a:p>
            <a:r>
              <a:rPr lang="en-US" dirty="0" smtClean="0"/>
              <a:t>Beaver dams changing fast moving streams into a pond or lake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398" y="4437381"/>
            <a:ext cx="3281402" cy="219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Label your trays with group initials!</a:t>
            </a:r>
          </a:p>
          <a:p>
            <a:r>
              <a:rPr lang="en-US" dirty="0" smtClean="0"/>
              <a:t>Water each cell with 3 mL of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28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</a:t>
            </a:r>
            <a:r>
              <a:rPr lang="en-US" dirty="0" err="1" smtClean="0"/>
              <a:t>Rimsha</a:t>
            </a:r>
            <a:r>
              <a:rPr lang="en-US" dirty="0" smtClean="0"/>
              <a:t> and </a:t>
            </a:r>
            <a:r>
              <a:rPr lang="en-US" dirty="0" err="1" smtClean="0"/>
              <a:t>Amrat’s</a:t>
            </a:r>
            <a:r>
              <a:rPr lang="en-US" dirty="0" smtClean="0"/>
              <a:t> current event presentations in your current event notebook</a:t>
            </a:r>
          </a:p>
          <a:p>
            <a:r>
              <a:rPr lang="en-US" dirty="0" smtClean="0"/>
              <a:t>Focus on societal, economic and environmental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79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</a:t>
            </a:r>
            <a:r>
              <a:rPr lang="en-US" dirty="0"/>
              <a:t>M</a:t>
            </a:r>
            <a:r>
              <a:rPr lang="en-US" dirty="0" smtClean="0"/>
              <a:t>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rate: (number of births and immigrants)- (number of deaths and emigrants)</a:t>
            </a:r>
          </a:p>
          <a:p>
            <a:r>
              <a:rPr lang="en-US" dirty="0" smtClean="0"/>
              <a:t>Intrinsic growth rate (r) : maximum potential for growth under ideal conditions with unlimited resources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86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Growth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Exponential growth model: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t</a:t>
            </a:r>
            <a:r>
              <a:rPr lang="en-US" dirty="0" smtClean="0"/>
              <a:t> =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o</a:t>
            </a:r>
            <a:r>
              <a:rPr lang="en-US" dirty="0" err="1" smtClean="0"/>
              <a:t>e</a:t>
            </a:r>
            <a:r>
              <a:rPr lang="en-US" baseline="30000" dirty="0" err="1" smtClean="0"/>
              <a:t>rt</a:t>
            </a:r>
            <a:r>
              <a:rPr lang="en-US" baseline="30000" dirty="0" smtClean="0"/>
              <a:t> </a:t>
            </a:r>
          </a:p>
          <a:p>
            <a:r>
              <a:rPr lang="en-US" dirty="0" smtClean="0"/>
              <a:t>J-shaped curve</a:t>
            </a:r>
          </a:p>
          <a:p>
            <a:r>
              <a:rPr lang="en-US" dirty="0" smtClean="0"/>
              <a:t>Biotic potential of most species </a:t>
            </a:r>
            <a:r>
              <a:rPr lang="en-US" dirty="0" smtClean="0"/>
              <a:t>represents </a:t>
            </a:r>
            <a:r>
              <a:rPr lang="en-US" dirty="0" smtClean="0"/>
              <a:t>a J-shaped curve</a:t>
            </a:r>
          </a:p>
          <a:p>
            <a:r>
              <a:rPr lang="en-US" dirty="0" smtClean="0"/>
              <a:t>Characteristic of the human population</a:t>
            </a:r>
          </a:p>
          <a:p>
            <a:r>
              <a:rPr lang="en-US" dirty="0" smtClean="0"/>
              <a:t>Shows positive feedback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44" y="4888332"/>
            <a:ext cx="3525056" cy="19696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19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is exponential initially, but slows as the population approaches carrying capacity</a:t>
            </a:r>
          </a:p>
          <a:p>
            <a:pPr lvl="1"/>
            <a:r>
              <a:rPr lang="en-US" dirty="0" smtClean="0"/>
              <a:t>S-shaped curve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14" y="3454602"/>
            <a:ext cx="5267629" cy="3286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464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Growth Model Variations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Overshoot: Population exceeds the long term carrying capacity</a:t>
            </a:r>
          </a:p>
          <a:p>
            <a:r>
              <a:rPr lang="en-US" dirty="0" smtClean="0"/>
              <a:t>Die-off: Population crash as a result of limited resources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920" y="3658551"/>
            <a:ext cx="4528880" cy="3199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351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Predator/prey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688" y="2565399"/>
            <a:ext cx="6553200" cy="3210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8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90" y="144756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</a:t>
            </a:r>
            <a:r>
              <a:rPr lang="en-US" dirty="0" smtClean="0"/>
              <a:t>-selected (r-strategist) species: </a:t>
            </a:r>
          </a:p>
          <a:p>
            <a:pPr lvl="1"/>
            <a:r>
              <a:rPr lang="en-US" dirty="0" smtClean="0"/>
              <a:t>reproduce early and often in life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 capacity for reproductive growth</a:t>
            </a:r>
          </a:p>
          <a:p>
            <a:pPr lvl="1"/>
            <a:r>
              <a:rPr lang="en-US" dirty="0" smtClean="0"/>
              <a:t>Go through cyclic or irregular population changes</a:t>
            </a:r>
          </a:p>
          <a:p>
            <a:pPr lvl="1"/>
            <a:r>
              <a:rPr lang="en-US" dirty="0" smtClean="0"/>
              <a:t>Reproduce in abundance to overcome high death rates of unprotected young</a:t>
            </a:r>
          </a:p>
          <a:p>
            <a:pPr lvl="1"/>
            <a:r>
              <a:rPr lang="en-US" dirty="0" smtClean="0"/>
              <a:t>Opportunistic species</a:t>
            </a:r>
          </a:p>
          <a:p>
            <a:pPr lvl="1"/>
            <a:r>
              <a:rPr lang="en-US" dirty="0" smtClean="0"/>
              <a:t>Little or no protections of offspring</a:t>
            </a:r>
          </a:p>
          <a:p>
            <a:pPr lvl="1"/>
            <a:r>
              <a:rPr lang="en-US" dirty="0" smtClean="0"/>
              <a:t>Most populations in nature</a:t>
            </a:r>
          </a:p>
          <a:p>
            <a:pPr lvl="1"/>
            <a:r>
              <a:rPr lang="en-US" dirty="0" smtClean="0"/>
              <a:t>Example: bacteria, rodents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249" y="5270658"/>
            <a:ext cx="2421345" cy="1295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952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Reproductive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41" y="12998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K-selected species (K-strategists): </a:t>
            </a:r>
          </a:p>
          <a:p>
            <a:pPr lvl="1"/>
            <a:r>
              <a:rPr lang="en-US" dirty="0" smtClean="0"/>
              <a:t>Reproduce later in life</a:t>
            </a:r>
          </a:p>
          <a:p>
            <a:pPr lvl="1"/>
            <a:r>
              <a:rPr lang="en-US" dirty="0" smtClean="0"/>
              <a:t>Produce fewer offspring</a:t>
            </a:r>
          </a:p>
          <a:p>
            <a:pPr lvl="1"/>
            <a:r>
              <a:rPr lang="en-US" dirty="0" smtClean="0"/>
              <a:t>Thrive in competition</a:t>
            </a:r>
          </a:p>
          <a:p>
            <a:pPr lvl="1"/>
            <a:r>
              <a:rPr lang="en-US" dirty="0" smtClean="0"/>
              <a:t>Slow maturation</a:t>
            </a:r>
          </a:p>
          <a:p>
            <a:pPr lvl="1"/>
            <a:r>
              <a:rPr lang="en-US" dirty="0" smtClean="0"/>
              <a:t>Devote significant time to nurturing their offspring</a:t>
            </a:r>
          </a:p>
          <a:p>
            <a:pPr lvl="1"/>
            <a:r>
              <a:rPr lang="en-US" dirty="0" smtClean="0"/>
              <a:t>Low juvenile mortality rates</a:t>
            </a:r>
          </a:p>
          <a:p>
            <a:pPr lvl="1"/>
            <a:r>
              <a:rPr lang="en-US" dirty="0" smtClean="0"/>
              <a:t>Intraspecific competition due to density dependent limiting factors</a:t>
            </a:r>
          </a:p>
          <a:p>
            <a:pPr lvl="1"/>
            <a:r>
              <a:rPr lang="en-US" dirty="0" smtClean="0"/>
              <a:t>Long life spans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913" y="4943954"/>
            <a:ext cx="3179887" cy="1914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748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1093</TotalTime>
  <Words>754</Words>
  <Application>Microsoft Macintosh PowerPoint</Application>
  <PresentationFormat>On-screen Show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SWBAT understand how growth models can predict population changes.</vt:lpstr>
      <vt:lpstr>Agenda</vt:lpstr>
      <vt:lpstr>Growth Models</vt:lpstr>
      <vt:lpstr>Exponential Growth Model</vt:lpstr>
      <vt:lpstr>Logistic Growth Model</vt:lpstr>
      <vt:lpstr>Logistic Growth Model Variations</vt:lpstr>
      <vt:lpstr>Predator/prey relationships</vt:lpstr>
      <vt:lpstr>Reproductive Strategies</vt:lpstr>
      <vt:lpstr>Reproductive Strategies</vt:lpstr>
      <vt:lpstr>Reproductive Strategies</vt:lpstr>
      <vt:lpstr>PowerPoint Presentation</vt:lpstr>
      <vt:lpstr>Survivorship Curves</vt:lpstr>
      <vt:lpstr>Metapopulations</vt:lpstr>
      <vt:lpstr>Species Interactions</vt:lpstr>
      <vt:lpstr>Competition</vt:lpstr>
      <vt:lpstr>Competition</vt:lpstr>
      <vt:lpstr>Competition</vt:lpstr>
      <vt:lpstr>Predation</vt:lpstr>
      <vt:lpstr>Symbiotic Relationships</vt:lpstr>
      <vt:lpstr>Symbiotic Relationship</vt:lpstr>
      <vt:lpstr>Parasites</vt:lpstr>
      <vt:lpstr>Keystone Species</vt:lpstr>
      <vt:lpstr>PowerPoint Presentation</vt:lpstr>
      <vt:lpstr>Keystone Species</vt:lpstr>
      <vt:lpstr>Keystone species</vt:lpstr>
      <vt:lpstr>Keystone Species</vt:lpstr>
      <vt:lpstr>Lab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understand how growth models can predict population changes.</dc:title>
  <dc:creator>Kayla McDaniel</dc:creator>
  <cp:lastModifiedBy>Kayla McDaniel</cp:lastModifiedBy>
  <cp:revision>68</cp:revision>
  <dcterms:created xsi:type="dcterms:W3CDTF">2014-10-22T21:17:55Z</dcterms:created>
  <dcterms:modified xsi:type="dcterms:W3CDTF">2015-10-27T12:43:31Z</dcterms:modified>
</cp:coreProperties>
</file>