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6" r:id="rId15"/>
    <p:sldId id="272" r:id="rId16"/>
    <p:sldId id="269" r:id="rId17"/>
    <p:sldId id="274" r:id="rId18"/>
    <p:sldId id="270" r:id="rId19"/>
    <p:sldId id="275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4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0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3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5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3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18BA0-2B46-B84D-A0FA-537C42D4EE8A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0BC2-7B79-F34B-8ED1-1FF3837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ce.e-marketguru.net/fig-wasp" TargetMode="External"/><Relationship Id="rId4" Type="http://schemas.openxmlformats.org/officeDocument/2006/relationships/image" Target="../media/image10.jpeg"/><Relationship Id="rId5" Type="http://schemas.openxmlformats.org/officeDocument/2006/relationships/oleObject" Target="file:///\\localhost\Users\kmcdaniel\APES%20Unit%203\Document1!OLE_LINK1" TargetMode="External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tension.umn.edu/garden/insects/find/emerald-ash-borer/about/img/M1242-5-l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APES%20Unit%203\Document1!OLE_LINK1" TargetMode="External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4.bp.blogspot.com/-T99ggU8cIgk/UV2ZTgoN20I/AAAAAAAAA_8/awlmPPl3Grw/s1600/Bangladesh_Dhaka_City_Rickshaw_293f39df95da440b97c72af189bedf5a.JPG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nomadsforayear.com/wp-content/uploads/2011/01/DSC_0466-Herding-animals-Mongolia.jpg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1996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Aim: What factors regulate population abundance and distribution?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361" y="158821"/>
            <a:ext cx="7086600" cy="1971604"/>
          </a:xfrm>
        </p:spPr>
        <p:txBody>
          <a:bodyPr/>
          <a:lstStyle/>
          <a:p>
            <a:pPr algn="l"/>
            <a:r>
              <a:rPr lang="en-US" dirty="0" smtClean="0"/>
              <a:t>APES Unit 3                                  10/</a:t>
            </a:r>
            <a:r>
              <a:rPr lang="en-US" dirty="0" smtClean="0"/>
              <a:t>26/15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9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sex ratio: ratio of males to females</a:t>
            </a:r>
          </a:p>
          <a:p>
            <a:pPr lvl="1"/>
            <a:r>
              <a:rPr lang="en-US" dirty="0" smtClean="0"/>
              <a:t>Most species have 50:50 ratios </a:t>
            </a:r>
          </a:p>
          <a:p>
            <a:pPr lvl="1"/>
            <a:r>
              <a:rPr lang="en-US" dirty="0" smtClean="0"/>
              <a:t>Number of offspring is dependent upon number of females</a:t>
            </a:r>
          </a:p>
          <a:p>
            <a:r>
              <a:rPr lang="en-US" dirty="0" smtClean="0"/>
              <a:t>Age structure: description of how many individuals fit into each age category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irc_mi" descr="http://www.zoo.ox.ac.uk/group/west/pics/fig_wasps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7" y="4733561"/>
            <a:ext cx="3370503" cy="21244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66090"/>
              </p:ext>
            </p:extLst>
          </p:nvPr>
        </p:nvGraphicFramePr>
        <p:xfrm>
          <a:off x="5516256" y="4839420"/>
          <a:ext cx="3170544" cy="201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Document" r:id="rId5" imgW="7620000" imgH="4851400" progId="Word.Document.12">
                  <p:link updateAutomatic="1"/>
                </p:oleObj>
              </mc:Choice>
              <mc:Fallback>
                <p:oleObj name="Document" r:id="rId5" imgW="7620000" imgH="4851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6256" y="4839420"/>
                        <a:ext cx="3170544" cy="2018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97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Density dependent factors influence an individual’s probability of survival and reproduction in a manner that depends on the size of the populations</a:t>
            </a:r>
          </a:p>
          <a:p>
            <a:pPr lvl="1"/>
            <a:r>
              <a:rPr lang="en-US" dirty="0" smtClean="0"/>
              <a:t>Amount of food</a:t>
            </a:r>
          </a:p>
          <a:p>
            <a:pPr lvl="1"/>
            <a:r>
              <a:rPr lang="en-US" dirty="0" smtClean="0"/>
              <a:t>Accumulation of wastes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intraspecies</a:t>
            </a:r>
            <a:r>
              <a:rPr lang="en-US" dirty="0" smtClean="0"/>
              <a:t> aggression</a:t>
            </a:r>
          </a:p>
          <a:p>
            <a:pPr lvl="1"/>
            <a:r>
              <a:rPr lang="en-US" dirty="0" smtClean="0"/>
              <a:t>Infectious disease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Emigration</a:t>
            </a:r>
          </a:p>
          <a:p>
            <a:pPr lvl="1"/>
            <a:r>
              <a:rPr lang="en-US" dirty="0" smtClean="0"/>
              <a:t>Immigration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01" y="5133088"/>
            <a:ext cx="2707585" cy="1724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01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744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Resource that a population needs to survive</a:t>
            </a:r>
          </a:p>
          <a:p>
            <a:pPr lvl="1"/>
            <a:r>
              <a:rPr lang="en-US" dirty="0" smtClean="0"/>
              <a:t>Limiting resource decreases</a:t>
            </a:r>
            <a:r>
              <a:rPr lang="en-US" dirty="0" smtClean="0">
                <a:sym typeface="Wingdings"/>
              </a:rPr>
              <a:t> population decreases</a:t>
            </a:r>
          </a:p>
          <a:p>
            <a:r>
              <a:rPr lang="en-US" dirty="0" smtClean="0">
                <a:sym typeface="Wingdings"/>
              </a:rPr>
              <a:t>Terrestrial plants population limiting resources:</a:t>
            </a:r>
          </a:p>
          <a:p>
            <a:pPr lvl="1"/>
            <a:r>
              <a:rPr lang="en-US" dirty="0" smtClean="0">
                <a:sym typeface="Wingdings"/>
              </a:rPr>
              <a:t>Water</a:t>
            </a:r>
          </a:p>
          <a:p>
            <a:pPr lvl="1"/>
            <a:r>
              <a:rPr lang="en-US" dirty="0" smtClean="0">
                <a:sym typeface="Wingdings"/>
              </a:rPr>
              <a:t>Nitrogen</a:t>
            </a:r>
          </a:p>
          <a:p>
            <a:pPr lvl="1"/>
            <a:r>
              <a:rPr lang="en-US" dirty="0" smtClean="0">
                <a:sym typeface="Wingdings"/>
              </a:rPr>
              <a:t>Phosphorous</a:t>
            </a:r>
          </a:p>
          <a:p>
            <a:r>
              <a:rPr lang="en-US" dirty="0" smtClean="0">
                <a:sym typeface="Wingdings"/>
              </a:rPr>
              <a:t>Animal populations:</a:t>
            </a:r>
          </a:p>
          <a:p>
            <a:pPr lvl="1"/>
            <a:r>
              <a:rPr lang="en-US" dirty="0" smtClean="0">
                <a:sym typeface="Wingdings"/>
              </a:rPr>
              <a:t>Food</a:t>
            </a:r>
          </a:p>
          <a:p>
            <a:pPr lvl="1"/>
            <a:r>
              <a:rPr lang="en-US" dirty="0" smtClean="0">
                <a:sym typeface="Wingdings"/>
              </a:rPr>
              <a:t>Water</a:t>
            </a:r>
          </a:p>
          <a:p>
            <a:pPr lvl="1"/>
            <a:r>
              <a:rPr lang="en-US" dirty="0" smtClean="0">
                <a:sym typeface="Wingdings"/>
              </a:rPr>
              <a:t>Nest sites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7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Gause’s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45" y="1600200"/>
            <a:ext cx="5099220" cy="5257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02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Exclusion Principle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87" y="1563984"/>
            <a:ext cx="65024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7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02"/>
            <a:ext cx="8229600" cy="1143000"/>
          </a:xfrm>
        </p:spPr>
        <p:txBody>
          <a:bodyPr/>
          <a:lstStyle/>
          <a:p>
            <a:r>
              <a:rPr lang="en-US" dirty="0" smtClean="0"/>
              <a:t>Biotic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The amount that a population would grow if there were unlimited resources in the environment. </a:t>
            </a:r>
          </a:p>
          <a:p>
            <a:r>
              <a:rPr lang="en-US" dirty="0" smtClean="0"/>
              <a:t>Exponential growth</a:t>
            </a:r>
          </a:p>
          <a:p>
            <a:r>
              <a:rPr lang="en-US" dirty="0" smtClean="0"/>
              <a:t>Can be determined from its reproductive age span (how long an individual is capable of reproducing)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1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Carrying Capacity (K)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0223"/>
            <a:ext cx="8229600" cy="57554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Maximum population size that can sustainably be supported by the available resources in the region</a:t>
            </a:r>
          </a:p>
          <a:p>
            <a:r>
              <a:rPr lang="en-US" dirty="0" smtClean="0"/>
              <a:t>Over time, most populations exhibit a sigmoid (s-shaped) growth curve that levels off at  a value K</a:t>
            </a:r>
          </a:p>
          <a:p>
            <a:r>
              <a:rPr lang="en-US" dirty="0" smtClean="0"/>
              <a:t>Determined by: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Catastrophic events</a:t>
            </a:r>
          </a:p>
          <a:p>
            <a:pPr lvl="1"/>
            <a:r>
              <a:rPr lang="en-US" dirty="0" smtClean="0"/>
              <a:t>Immigration</a:t>
            </a:r>
          </a:p>
          <a:p>
            <a:r>
              <a:rPr lang="en-US" dirty="0" smtClean="0"/>
              <a:t>Estimated human carrying capacity: 15 billion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94" y="3222833"/>
            <a:ext cx="3663405" cy="2264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0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you think will be the limiting resource that will cause humans to reach carrying capacity?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366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Density-Independent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Have the same effect on an individual’s probability of survival and amount of reproduction at any population size. </a:t>
            </a:r>
          </a:p>
          <a:p>
            <a:pPr lvl="1"/>
            <a:r>
              <a:rPr lang="en-US" sz="3200" dirty="0" smtClean="0"/>
              <a:t>Natural disasters</a:t>
            </a:r>
          </a:p>
          <a:p>
            <a:pPr lvl="1"/>
            <a:r>
              <a:rPr lang="en-US" sz="3200" dirty="0" smtClean="0"/>
              <a:t>Seasonal cycles</a:t>
            </a:r>
          </a:p>
          <a:p>
            <a:pPr lvl="1"/>
            <a:r>
              <a:rPr lang="en-US" sz="3200" dirty="0" smtClean="0"/>
              <a:t>Human activities</a:t>
            </a:r>
          </a:p>
          <a:p>
            <a:pPr lvl="2"/>
            <a:r>
              <a:rPr lang="en-US" sz="3200" dirty="0" smtClean="0"/>
              <a:t>Damming rivers</a:t>
            </a:r>
          </a:p>
          <a:p>
            <a:pPr lvl="2"/>
            <a:r>
              <a:rPr lang="en-US" sz="3200" dirty="0" smtClean="0"/>
              <a:t>Deforestation</a:t>
            </a:r>
          </a:p>
          <a:p>
            <a:pPr lvl="2"/>
            <a:r>
              <a:rPr lang="en-US" sz="3200" dirty="0"/>
              <a:t>P</a:t>
            </a:r>
            <a:r>
              <a:rPr lang="en-US" sz="3200" dirty="0" smtClean="0"/>
              <a:t>ollution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8" y="4564850"/>
            <a:ext cx="3189149" cy="2060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61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does a limiting factor influence whether a population reaches carrying capacity?</a:t>
            </a:r>
          </a:p>
          <a:p>
            <a:r>
              <a:rPr lang="en-US" dirty="0" smtClean="0"/>
              <a:t>What factors regulate the size of a population?</a:t>
            </a:r>
          </a:p>
          <a:p>
            <a:r>
              <a:rPr lang="en-US" dirty="0" smtClean="0"/>
              <a:t>What did </a:t>
            </a:r>
            <a:r>
              <a:rPr lang="en-US" dirty="0" err="1" smtClean="0"/>
              <a:t>Gause</a:t>
            </a:r>
            <a:r>
              <a:rPr lang="en-US" dirty="0" smtClean="0"/>
              <a:t> discover in his classic experiments?</a:t>
            </a:r>
          </a:p>
          <a:p>
            <a:r>
              <a:rPr lang="en-US" dirty="0" smtClean="0"/>
              <a:t>What is the difference between density independent and density dependent factors that affect population size?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2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3: Population and Conservation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Ch. 6 (Population and community ecology) and Ch. 18 (Conservation of biodiversity)</a:t>
            </a:r>
          </a:p>
          <a:p>
            <a:r>
              <a:rPr lang="en-US" dirty="0" smtClean="0"/>
              <a:t>~ 2 Weeks</a:t>
            </a:r>
          </a:p>
          <a:p>
            <a:r>
              <a:rPr lang="en-US" dirty="0" smtClean="0"/>
              <a:t>Essential Questions:</a:t>
            </a:r>
            <a:endParaRPr lang="en-US" dirty="0"/>
          </a:p>
          <a:p>
            <a:pPr lvl="1"/>
            <a:r>
              <a:rPr lang="en-US" sz="3200" dirty="0" smtClean="0"/>
              <a:t>How do human actions affect biodiversity</a:t>
            </a:r>
            <a:r>
              <a:rPr lang="en-US" sz="3200" dirty="0"/>
              <a:t>?</a:t>
            </a:r>
            <a:endParaRPr lang="en-US" sz="3200" dirty="0" smtClean="0"/>
          </a:p>
          <a:p>
            <a:pPr lvl="1"/>
            <a:r>
              <a:rPr lang="en-US" sz="3200" dirty="0" smtClean="0"/>
              <a:t>What can we do to conserve ecosystems?</a:t>
            </a:r>
          </a:p>
          <a:p>
            <a:r>
              <a:rPr lang="en-US" sz="3600" dirty="0" smtClean="0"/>
              <a:t>Current Event Presenters: </a:t>
            </a:r>
          </a:p>
          <a:p>
            <a:pPr lvl="1"/>
            <a:r>
              <a:rPr lang="en-US" dirty="0" smtClean="0"/>
              <a:t>Desire and Monica (Nov. 6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47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Read </a:t>
            </a:r>
            <a:r>
              <a:rPr lang="en-US" sz="4000" dirty="0"/>
              <a:t>C</a:t>
            </a:r>
            <a:r>
              <a:rPr lang="en-US" sz="4000" dirty="0" smtClean="0"/>
              <a:t>h. 6 through page 168 (stop right before succession)</a:t>
            </a:r>
          </a:p>
        </p:txBody>
      </p:sp>
    </p:spTree>
    <p:extLst>
      <p:ext uri="{BB962C8B-B14F-4D97-AF65-F5344CB8AC3E}">
        <p14:creationId xmlns:p14="http://schemas.microsoft.com/office/powerpoint/2010/main" val="399932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5327877"/>
          </a:xfrm>
        </p:spPr>
        <p:txBody>
          <a:bodyPr>
            <a:normAutofit/>
          </a:bodyPr>
          <a:lstStyle/>
          <a:p>
            <a:r>
              <a:rPr lang="en-US" dirty="0" smtClean="0"/>
              <a:t>Individual: survival and reproduction</a:t>
            </a:r>
          </a:p>
          <a:p>
            <a:pPr lvl="1"/>
            <a:r>
              <a:rPr lang="en-US" dirty="0" smtClean="0"/>
              <a:t>Unit of natural selection</a:t>
            </a:r>
          </a:p>
          <a:p>
            <a:r>
              <a:rPr lang="en-US" dirty="0" smtClean="0"/>
              <a:t>Population: Group of organisms of the same species in a given area </a:t>
            </a:r>
          </a:p>
          <a:p>
            <a:pPr lvl="1"/>
            <a:r>
              <a:rPr lang="en-US" dirty="0" smtClean="0"/>
              <a:t>Unit of evolution</a:t>
            </a:r>
          </a:p>
          <a:p>
            <a:r>
              <a:rPr lang="en-US" dirty="0" smtClean="0"/>
              <a:t>Community: Interactions among different populations</a:t>
            </a:r>
          </a:p>
          <a:p>
            <a:r>
              <a:rPr lang="en-US" dirty="0" smtClean="0"/>
              <a:t> Ecosystem: Interactions of biotic and abiotic components in a particular location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65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90" y="777692"/>
            <a:ext cx="6912610" cy="511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20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factors that cause populations to increase or decrease.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43" y="4154714"/>
            <a:ext cx="3810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6142"/>
            <a:ext cx="2870200" cy="362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81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that affect how populations change over time:</a:t>
            </a:r>
          </a:p>
          <a:p>
            <a:pPr lvl="1"/>
            <a:r>
              <a:rPr lang="en-US" sz="3200" dirty="0" smtClean="0"/>
              <a:t>Size</a:t>
            </a:r>
          </a:p>
          <a:p>
            <a:pPr lvl="1"/>
            <a:r>
              <a:rPr lang="en-US" sz="3200" dirty="0" smtClean="0"/>
              <a:t>Density</a:t>
            </a:r>
          </a:p>
          <a:p>
            <a:pPr lvl="1"/>
            <a:r>
              <a:rPr lang="en-US" sz="3200" dirty="0" smtClean="0"/>
              <a:t>Distribution</a:t>
            </a:r>
          </a:p>
          <a:p>
            <a:pPr lvl="1"/>
            <a:r>
              <a:rPr lang="en-US" sz="3200" dirty="0" smtClean="0"/>
              <a:t>Sex ratio</a:t>
            </a:r>
          </a:p>
          <a:p>
            <a:pPr lvl="1"/>
            <a:r>
              <a:rPr lang="en-US" sz="3200" dirty="0" smtClean="0"/>
              <a:t>Age structure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825873"/>
              </p:ext>
            </p:extLst>
          </p:nvPr>
        </p:nvGraphicFramePr>
        <p:xfrm>
          <a:off x="4640943" y="3895695"/>
          <a:ext cx="4045857" cy="257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cument" r:id="rId3" imgW="7620000" imgH="4851400" progId="Word.Document.12">
                  <p:link updateAutomatic="1"/>
                </p:oleObj>
              </mc:Choice>
              <mc:Fallback>
                <p:oleObj name="Document" r:id="rId3" imgW="7620000" imgH="4851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943" y="3895695"/>
                        <a:ext cx="4045857" cy="257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99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Population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927781"/>
            <a:ext cx="8229600" cy="4525963"/>
          </a:xfrm>
        </p:spPr>
        <p:txBody>
          <a:bodyPr/>
          <a:lstStyle/>
          <a:p>
            <a:r>
              <a:rPr lang="en-US" dirty="0" smtClean="0"/>
              <a:t>Population size (N): Total number of individuals within a defined area at a given time.</a:t>
            </a:r>
          </a:p>
          <a:p>
            <a:r>
              <a:rPr lang="en-US" dirty="0" smtClean="0"/>
              <a:t>Population Density: Number of individuals per unit area at a give time</a:t>
            </a:r>
          </a:p>
          <a:p>
            <a:pPr lvl="1"/>
            <a:r>
              <a:rPr lang="en-US" dirty="0" smtClean="0"/>
              <a:t>Greatest population density: Bangladesh</a:t>
            </a:r>
          </a:p>
          <a:p>
            <a:pPr lvl="1"/>
            <a:r>
              <a:rPr lang="en-US" dirty="0" smtClean="0"/>
              <a:t>Continent with the larges population density: Asia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28" y="4626429"/>
            <a:ext cx="3338286" cy="2231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52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31" y="0"/>
            <a:ext cx="6031412" cy="6590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39"/>
            <a:ext cx="7961086" cy="813933"/>
          </a:xfrm>
        </p:spPr>
        <p:txBody>
          <a:bodyPr/>
          <a:lstStyle/>
          <a:p>
            <a:r>
              <a:rPr lang="en-US" dirty="0" smtClean="0"/>
              <a:t>Population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892628"/>
            <a:ext cx="8229600" cy="4525963"/>
          </a:xfrm>
        </p:spPr>
        <p:txBody>
          <a:bodyPr/>
          <a:lstStyle/>
          <a:p>
            <a:r>
              <a:rPr lang="en-US" dirty="0" smtClean="0"/>
              <a:t>Population Distribution: How individuals are distributed with respect to one another</a:t>
            </a:r>
          </a:p>
          <a:p>
            <a:pPr lvl="1"/>
            <a:r>
              <a:rPr lang="en-US" dirty="0" smtClean="0"/>
              <a:t>Random distribution: no pattern</a:t>
            </a:r>
          </a:p>
          <a:p>
            <a:pPr lvl="1"/>
            <a:r>
              <a:rPr lang="en-US" dirty="0" smtClean="0"/>
              <a:t>Uniform distribution: all individuals maintain a similar distance from one another</a:t>
            </a:r>
          </a:p>
          <a:p>
            <a:pPr lvl="1"/>
            <a:r>
              <a:rPr lang="en-US" dirty="0" smtClean="0"/>
              <a:t>Clumped Distribution: Organisms clump together</a:t>
            </a:r>
          </a:p>
          <a:p>
            <a:pPr lvl="2"/>
            <a:r>
              <a:rPr lang="en-US" dirty="0" smtClean="0"/>
              <a:t>Protection from predators or better feeding opportunities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4359"/>
            <a:ext cx="2440576" cy="197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03" y="4771571"/>
            <a:ext cx="2726509" cy="1978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89" y="4944972"/>
            <a:ext cx="2651397" cy="179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06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574</Words>
  <Application>Microsoft Macintosh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\\localhost\Users\kmcdaniel\APES Unit 3\Document1!OLE_LINK1</vt:lpstr>
      <vt:lpstr>\\localhost\Users\kmcdaniel\APES Unit 3\Document1!OLE_LINK1</vt:lpstr>
      <vt:lpstr>Aim: What factors regulate population abundance and distribution?</vt:lpstr>
      <vt:lpstr>Unit 3: Population and Conservation Biology</vt:lpstr>
      <vt:lpstr>Levels of Nature</vt:lpstr>
      <vt:lpstr>PowerPoint Presentation</vt:lpstr>
      <vt:lpstr>Population Ecology</vt:lpstr>
      <vt:lpstr>Population Characteristics</vt:lpstr>
      <vt:lpstr>Population Characteristics</vt:lpstr>
      <vt:lpstr>PowerPoint Presentation</vt:lpstr>
      <vt:lpstr>Population Characteristics</vt:lpstr>
      <vt:lpstr>Population Characteristics</vt:lpstr>
      <vt:lpstr>Factors that influence population size</vt:lpstr>
      <vt:lpstr>Limiting resource</vt:lpstr>
      <vt:lpstr>Gause’s Experiment</vt:lpstr>
      <vt:lpstr>Competitive Exclusion Principle</vt:lpstr>
      <vt:lpstr>Biotic potential</vt:lpstr>
      <vt:lpstr>Carrying Capacity (K)</vt:lpstr>
      <vt:lpstr>Turn and talk</vt:lpstr>
      <vt:lpstr>Density-Independent Factors</vt:lpstr>
      <vt:lpstr>Check Point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factors regulate population abundance and distribution?</dc:title>
  <dc:creator>Kayla McDaniel</dc:creator>
  <cp:lastModifiedBy>Kayla McDaniel</cp:lastModifiedBy>
  <cp:revision>64</cp:revision>
  <dcterms:created xsi:type="dcterms:W3CDTF">2014-10-21T21:57:48Z</dcterms:created>
  <dcterms:modified xsi:type="dcterms:W3CDTF">2015-10-26T12:29:17Z</dcterms:modified>
</cp:coreProperties>
</file>