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  <p:sldId id="274" r:id="rId18"/>
    <p:sldId id="275" r:id="rId19"/>
    <p:sldId id="272" r:id="rId20"/>
    <p:sldId id="273" r:id="rId21"/>
    <p:sldId id="276" r:id="rId22"/>
    <p:sldId id="27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9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7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4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5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3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6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1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79127-ACC6-2749-9212-15CB4D029ED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D261-03E7-7A48-996C-D7FB101C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8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tholiclane.com/what-is-the-catholic-view-on-genetic-engineering/" TargetMode="Externa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Documents\Document3!OLE_LINK2" TargetMode="External"/><Relationship Id="rId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hyperlink" Target="http://www.fanpop.com/clubs/wolves/images/12873216/title/wolves-world-wallpaper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ordinfo.info/unit/3572/ip:4/il: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qronline.org/essay/consider-lobstermen" TargetMode="Externa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gacy.owensboro.kctcs.edu/gcaplan/bio/notes/BIO%20Notes%20T%20Origin%20of%20Species.htm" TargetMode="External"/><Relationship Id="rId3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lden-gate-park.com/buffalo-paddock.html" TargetMode="Externa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Documents\Document3!OLE_LINK1" TargetMode="External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89794" cy="3522561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Aim: What factors affect the pace of evolution?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705" y="273937"/>
            <a:ext cx="7086600" cy="1856488"/>
          </a:xfrm>
        </p:spPr>
        <p:txBody>
          <a:bodyPr/>
          <a:lstStyle/>
          <a:p>
            <a:pPr algn="l"/>
            <a:r>
              <a:rPr lang="en-US" dirty="0" smtClean="0"/>
              <a:t>APES Unit 2                                    10/20/15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0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Inserting genes from one species into another</a:t>
            </a:r>
          </a:p>
          <a:p>
            <a:r>
              <a:rPr lang="en-US" dirty="0" smtClean="0"/>
              <a:t>GMOs (genetically modified organisms): organisms that have had their genome modified.</a:t>
            </a:r>
            <a:endParaRPr lang="en-US" dirty="0"/>
          </a:p>
        </p:txBody>
      </p:sp>
      <p:pic>
        <p:nvPicPr>
          <p:cNvPr id="4" name="irc_mi" descr="http://catholiclane.com/wp-content/uploads/geneticengineeri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47066"/>
            <a:ext cx="4171949" cy="229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54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and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03800"/>
          </a:xfrm>
        </p:spPr>
        <p:txBody>
          <a:bodyPr>
            <a:normAutofit/>
          </a:bodyPr>
          <a:lstStyle/>
          <a:p>
            <a:r>
              <a:rPr lang="en-US" dirty="0" smtClean="0"/>
              <a:t>Range of tolerance: limits to abiotic conditions organisms can tolerate.</a:t>
            </a:r>
          </a:p>
          <a:p>
            <a:pPr lvl="1"/>
            <a:r>
              <a:rPr lang="en-US" dirty="0" smtClean="0"/>
              <a:t>Farther away from ideal </a:t>
            </a:r>
            <a:r>
              <a:rPr lang="en-US" dirty="0" smtClean="0">
                <a:sym typeface="Wingdings"/>
              </a:rPr>
              <a:t> organisms can’t reproduce or survive</a:t>
            </a:r>
          </a:p>
          <a:p>
            <a:r>
              <a:rPr lang="en-US" dirty="0" smtClean="0">
                <a:sym typeface="Wingdings"/>
              </a:rPr>
              <a:t>Fundamental niche: Ideal conditions for a species to thrive without competition</a:t>
            </a:r>
          </a:p>
          <a:p>
            <a:r>
              <a:rPr lang="en-US" dirty="0" smtClean="0">
                <a:sym typeface="Wingdings"/>
              </a:rPr>
              <a:t>Realized niche: When a species occupies a smaller niche due to the presence of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4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niche vs. </a:t>
            </a:r>
            <a:r>
              <a:rPr lang="en-US" dirty="0"/>
              <a:t>R</a:t>
            </a:r>
            <a:r>
              <a:rPr lang="en-US" dirty="0" smtClean="0"/>
              <a:t>ealized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3" y="1417638"/>
            <a:ext cx="7234767" cy="522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26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Gause’s</a:t>
            </a:r>
            <a:r>
              <a:rPr lang="en-US" dirty="0" smtClean="0"/>
              <a:t> Competitive exclusion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two species can occupy the same niche at the same time</a:t>
            </a:r>
          </a:p>
          <a:p>
            <a:r>
              <a:rPr lang="en-US" dirty="0" smtClean="0"/>
              <a:t> The species that is less fit will will relocate, die out, or occupy a smaller niche.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9" y="3810000"/>
            <a:ext cx="4351867" cy="2810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08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951"/>
            <a:ext cx="8229600" cy="4525963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imits </a:t>
            </a:r>
            <a:r>
              <a:rPr lang="en-US" dirty="0"/>
              <a:t>competition by two species using the same scarce resource at different times, in different ways, or in different places</a:t>
            </a:r>
          </a:p>
        </p:txBody>
      </p:sp>
      <p:pic>
        <p:nvPicPr>
          <p:cNvPr id="4" name="Picture 3" descr="http://www.daltonstate.edu/faculty-staff/jadams/Biol%203500/Projectable%20images/chapter_1_files/image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3283857"/>
            <a:ext cx="5169505" cy="3320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61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9"/>
            <a:ext cx="8229600" cy="1143000"/>
          </a:xfrm>
        </p:spPr>
        <p:txBody>
          <a:bodyPr/>
          <a:lstStyle/>
          <a:p>
            <a:r>
              <a:rPr lang="en-US" dirty="0" smtClean="0"/>
              <a:t>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236209"/>
            <a:ext cx="8229600" cy="4525963"/>
          </a:xfrm>
        </p:spPr>
        <p:txBody>
          <a:bodyPr/>
          <a:lstStyle/>
          <a:p>
            <a:r>
              <a:rPr lang="en-US" dirty="0" smtClean="0"/>
              <a:t>Distribution: Areas of the world in which a species live.</a:t>
            </a:r>
          </a:p>
          <a:p>
            <a:r>
              <a:rPr lang="en-US" dirty="0" smtClean="0"/>
              <a:t>Niche generalists: Organisms that can live in a variety of habitats or feed on a variety of species</a:t>
            </a:r>
          </a:p>
          <a:p>
            <a:pPr lvl="1"/>
            <a:r>
              <a:rPr lang="en-US" dirty="0" smtClean="0"/>
              <a:t>Greater competition for resources but greater ability to adapt to environmental changes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29" y="4916714"/>
            <a:ext cx="2143276" cy="1941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24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Niche specialist: Are specialized to live in a particular habitat or feed on a small group of species. </a:t>
            </a:r>
          </a:p>
          <a:p>
            <a:pPr lvl="1"/>
            <a:r>
              <a:rPr lang="en-US" dirty="0" smtClean="0"/>
              <a:t>Less competition for resources but less ability to adapt to environmental changes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619287"/>
              </p:ext>
            </p:extLst>
          </p:nvPr>
        </p:nvGraphicFramePr>
        <p:xfrm>
          <a:off x="3938041" y="4354285"/>
          <a:ext cx="4966473" cy="232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Document" r:id="rId3" imgW="5486400" imgH="2565400" progId="Word.Document.12">
                  <p:link updateAutomatic="1"/>
                </p:oleObj>
              </mc:Choice>
              <mc:Fallback>
                <p:oleObj name="Document" r:id="rId3" imgW="5486400" imgH="2565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8041" y="4354285"/>
                        <a:ext cx="4966473" cy="2322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82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056"/>
            <a:ext cx="8229600" cy="4525963"/>
          </a:xfrm>
        </p:spPr>
        <p:txBody>
          <a:bodyPr/>
          <a:lstStyle/>
          <a:p>
            <a:r>
              <a:rPr lang="en-US" dirty="0" smtClean="0"/>
              <a:t>Biological extinction: No individuals of this species left on the planet.</a:t>
            </a:r>
          </a:p>
          <a:p>
            <a:pPr lvl="1"/>
            <a:r>
              <a:rPr lang="en-US" dirty="0" smtClean="0"/>
              <a:t>Ex: Dodo birds and passenger pigeons</a:t>
            </a:r>
          </a:p>
          <a:p>
            <a:r>
              <a:rPr lang="en-US" dirty="0" smtClean="0"/>
              <a:t>Ecological extinction: there are so few members of a species that they can no longer perform their ecological function.</a:t>
            </a:r>
          </a:p>
          <a:p>
            <a:pPr lvl="1"/>
            <a:r>
              <a:rPr lang="en-US" dirty="0" smtClean="0"/>
              <a:t>Ex: Alligators in Florida Everglades and Wolves in Yellowstone Park </a:t>
            </a:r>
            <a:endParaRPr lang="en-US" dirty="0"/>
          </a:p>
        </p:txBody>
      </p:sp>
      <p:pic>
        <p:nvPicPr>
          <p:cNvPr id="4" name="irc_mi" descr="http://www.wordinfo.info/words/images/Dodo-bird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3" y="5388427"/>
            <a:ext cx="2092959" cy="146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images2.fanpop.com/image/photos/12800000/Wolves-world-wolves-12873216-1024-768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6" y="5152570"/>
            <a:ext cx="2570479" cy="1590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18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581"/>
            <a:ext cx="8229600" cy="1143000"/>
          </a:xfrm>
        </p:spPr>
        <p:txBody>
          <a:bodyPr/>
          <a:lstStyle/>
          <a:p>
            <a:r>
              <a:rPr lang="en-US" dirty="0" smtClean="0"/>
              <a:t>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60905"/>
            <a:ext cx="8229600" cy="4525963"/>
          </a:xfrm>
        </p:spPr>
        <p:txBody>
          <a:bodyPr/>
          <a:lstStyle/>
          <a:p>
            <a:r>
              <a:rPr lang="en-US" dirty="0" smtClean="0"/>
              <a:t>Commercial or economic extinction: Few individuals exist but the effort needed to locate and harvest them is not worth the expense. 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/>
              <a:t>G</a:t>
            </a:r>
            <a:r>
              <a:rPr lang="en-US" dirty="0" err="1" smtClean="0"/>
              <a:t>roundfish</a:t>
            </a:r>
            <a:r>
              <a:rPr lang="en-US" dirty="0" smtClean="0"/>
              <a:t> population in maritime of Canada</a:t>
            </a:r>
            <a:endParaRPr lang="en-US" dirty="0"/>
          </a:p>
        </p:txBody>
      </p:sp>
      <p:pic>
        <p:nvPicPr>
          <p:cNvPr id="4" name="irc_mi" descr="http://dj9frc12kq0lk.cloudfront.net/sites/default/files/story-images/2011/summer/Dukes_0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7" y="4027714"/>
            <a:ext cx="4231639" cy="266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12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next 30 years, about 5 to 10% of all rain forest species are expected to be threatened due to extinction</a:t>
            </a:r>
          </a:p>
          <a:p>
            <a:r>
              <a:rPr lang="en-US" dirty="0" smtClean="0"/>
              <a:t>The background rate of extinction of a species is 1-10 a year </a:t>
            </a:r>
          </a:p>
          <a:p>
            <a:r>
              <a:rPr lang="en-US" dirty="0" smtClean="0"/>
              <a:t>Freshwater species are currently at the greatest risk of extinction in the southwest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3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Jellybean Evolution </a:t>
            </a:r>
            <a:r>
              <a:rPr lang="en-US" dirty="0"/>
              <a:t>L</a:t>
            </a:r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legacy.owensboro.kctcs.edu/gcaplan/bio/notes/Image684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640080"/>
            <a:ext cx="8938260" cy="557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07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Organisms that survive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reproduction rate</a:t>
            </a:r>
          </a:p>
          <a:p>
            <a:r>
              <a:rPr lang="en-US" dirty="0" smtClean="0"/>
              <a:t>Not rare</a:t>
            </a:r>
          </a:p>
          <a:p>
            <a:r>
              <a:rPr lang="en-US" dirty="0" smtClean="0"/>
              <a:t>Not commercially valuable</a:t>
            </a:r>
          </a:p>
          <a:p>
            <a:r>
              <a:rPr lang="en-US" dirty="0" smtClean="0"/>
              <a:t>Feed at low trophic levels</a:t>
            </a:r>
            <a:endParaRPr lang="en-US" dirty="0"/>
          </a:p>
        </p:txBody>
      </p:sp>
      <p:pic>
        <p:nvPicPr>
          <p:cNvPr id="4" name="Picture 3" descr="orseshoe crabs seem indestructible - they have existed for at least 445 million yea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86" y="4209143"/>
            <a:ext cx="4408714" cy="2376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49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Organisms that are at risk of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geographic range</a:t>
            </a:r>
          </a:p>
          <a:p>
            <a:r>
              <a:rPr lang="en-US" dirty="0" smtClean="0"/>
              <a:t>Naturally small numbers</a:t>
            </a:r>
          </a:p>
          <a:p>
            <a:r>
              <a:rPr lang="en-US" dirty="0" smtClean="0"/>
              <a:t>Endemic to the region (native to the area) </a:t>
            </a:r>
            <a:endParaRPr lang="en-US" dirty="0"/>
          </a:p>
        </p:txBody>
      </p:sp>
      <p:pic>
        <p:nvPicPr>
          <p:cNvPr id="4" name="irc_mi" descr="http://www.golden-gate-park.com/wp-content/uploads/2011/03/bison_bufflo_in_golden_gate_park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28" y="4209142"/>
            <a:ext cx="3323771" cy="2521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6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43" y="0"/>
            <a:ext cx="8229600" cy="1143000"/>
          </a:xfrm>
        </p:spPr>
        <p:txBody>
          <a:bodyPr/>
          <a:lstStyle/>
          <a:p>
            <a:r>
              <a:rPr lang="en-US" dirty="0" smtClean="0"/>
              <a:t>Five Global Mass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Pleistocene </a:t>
            </a:r>
          </a:p>
          <a:p>
            <a:pPr lvl="1"/>
            <a:r>
              <a:rPr lang="en-US" dirty="0" smtClean="0"/>
              <a:t>Most Recent</a:t>
            </a:r>
          </a:p>
          <a:p>
            <a:r>
              <a:rPr lang="en-US" dirty="0" smtClean="0"/>
              <a:t>Cretaceous</a:t>
            </a:r>
          </a:p>
          <a:p>
            <a:pPr lvl="1"/>
            <a:r>
              <a:rPr lang="en-US" dirty="0" smtClean="0"/>
              <a:t>Adaptive radiation occurred which resulted in evolution of homo sapiens</a:t>
            </a:r>
          </a:p>
          <a:p>
            <a:r>
              <a:rPr lang="en-US" dirty="0" smtClean="0"/>
              <a:t>Triassic</a:t>
            </a:r>
          </a:p>
          <a:p>
            <a:r>
              <a:rPr lang="en-US" dirty="0" smtClean="0"/>
              <a:t>Permian</a:t>
            </a:r>
          </a:p>
          <a:p>
            <a:pPr lvl="1"/>
            <a:r>
              <a:rPr lang="en-US" dirty="0" smtClean="0"/>
              <a:t>Largest extinction</a:t>
            </a:r>
          </a:p>
          <a:p>
            <a:r>
              <a:rPr lang="en-US" dirty="0" smtClean="0"/>
              <a:t>Devonian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Homework: Read Benthic Bugs background info and answer </a:t>
            </a:r>
            <a:r>
              <a:rPr lang="en-US" dirty="0" smtClean="0"/>
              <a:t>questions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3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Speciation: the evolutionary process by which new species arise.</a:t>
            </a:r>
          </a:p>
          <a:p>
            <a:pPr marL="0" indent="0">
              <a:buNone/>
            </a:pPr>
            <a:r>
              <a:rPr lang="en-US" sz="4400" dirty="0" smtClean="0"/>
              <a:t>Adaptive radiation: Process in which organisms diversify rapidly into a multitude of new forms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71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portion of individuals from a larger population may colonize a new area of habitat that is physically separated from that offset of the rest of the population.  </a:t>
            </a:r>
          </a:p>
          <a:p>
            <a:r>
              <a:rPr lang="en-US" sz="3600" dirty="0" smtClean="0"/>
              <a:t>Leads to speciation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0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Isolation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41" y="1417638"/>
            <a:ext cx="2526250" cy="5055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Populations become so different that they can no longer interbreed.</a:t>
            </a:r>
          </a:p>
          <a:p>
            <a:r>
              <a:rPr lang="en-US" dirty="0" smtClean="0"/>
              <a:t>Leads to speciation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20" y="2935729"/>
            <a:ext cx="4874979" cy="3922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55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Allopatric 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population that inhabits a particular area is divided into two or more geographically separated groups. 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galapagoes</a:t>
            </a:r>
            <a:r>
              <a:rPr lang="en-US" dirty="0" smtClean="0"/>
              <a:t> finches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16" y="4000784"/>
            <a:ext cx="4980127" cy="2857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57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Sympatric 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Speciation in the absence of geographic isolation</a:t>
            </a:r>
          </a:p>
          <a:p>
            <a:pPr lvl="1"/>
            <a:r>
              <a:rPr lang="en-US" dirty="0" smtClean="0"/>
              <a:t>Result of polyploidy: More than two copies of each chromosome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17468"/>
              </p:ext>
            </p:extLst>
          </p:nvPr>
        </p:nvGraphicFramePr>
        <p:xfrm>
          <a:off x="2608181" y="3828186"/>
          <a:ext cx="3730519" cy="278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3" imgW="5486400" imgH="4089400" progId="Word.Document.12">
                  <p:link updateAutomatic="1"/>
                </p:oleObj>
              </mc:Choice>
              <mc:Fallback>
                <p:oleObj name="Document" r:id="rId3" imgW="5486400" imgH="4089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8181" y="3828186"/>
                        <a:ext cx="3730519" cy="2780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4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Pace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420"/>
            <a:ext cx="8229600" cy="47197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Successful Adaptation:</a:t>
            </a:r>
          </a:p>
          <a:p>
            <a:pPr lvl="1"/>
            <a:r>
              <a:rPr lang="en-US" dirty="0" smtClean="0"/>
              <a:t>Rate of environmental change: Lower rate of change </a:t>
            </a:r>
            <a:r>
              <a:rPr lang="en-US" dirty="0" smtClean="0">
                <a:sym typeface="Wingdings"/>
              </a:rPr>
              <a:t> higher chance of adaptability </a:t>
            </a:r>
          </a:p>
          <a:p>
            <a:pPr lvl="1"/>
            <a:r>
              <a:rPr lang="en-US" dirty="0" smtClean="0">
                <a:sym typeface="Wingdings"/>
              </a:rPr>
              <a:t>Genetic Variation: Higher variation higher likelihood some individuals will be well suited to the new environment</a:t>
            </a:r>
          </a:p>
          <a:p>
            <a:pPr lvl="1"/>
            <a:r>
              <a:rPr lang="en-US" dirty="0" smtClean="0">
                <a:sym typeface="Wingdings"/>
              </a:rPr>
              <a:t>Population size: Small population beneficial mutation spreads quickly</a:t>
            </a:r>
          </a:p>
          <a:p>
            <a:pPr lvl="1"/>
            <a:r>
              <a:rPr lang="en-US" dirty="0" smtClean="0">
                <a:sym typeface="Wingdings"/>
              </a:rPr>
              <a:t>Generation time: Shorter time to reproductive maturity  Evolve faster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2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635</Words>
  <Application>Microsoft Macintosh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\\localhost\Users\kmcdaniel\Documents\Document3!OLE_LINK1</vt:lpstr>
      <vt:lpstr>\\localhost\Users\kmcdaniel\Documents\Document3!OLE_LINK2</vt:lpstr>
      <vt:lpstr>Aim: What factors affect the pace of evolution?</vt:lpstr>
      <vt:lpstr>Jellybean Evolution Lab</vt:lpstr>
      <vt:lpstr>Vocab:</vt:lpstr>
      <vt:lpstr>Geographic isolation</vt:lpstr>
      <vt:lpstr>Geographic Isolation </vt:lpstr>
      <vt:lpstr>Reproductive Isolation</vt:lpstr>
      <vt:lpstr>Allopatric speciation</vt:lpstr>
      <vt:lpstr>Sympatric Speciation</vt:lpstr>
      <vt:lpstr>Pace of evolution</vt:lpstr>
      <vt:lpstr>Genetic Engineering</vt:lpstr>
      <vt:lpstr>Evolution and Niches</vt:lpstr>
      <vt:lpstr>Fundamental niche vs. Realized niche</vt:lpstr>
      <vt:lpstr>Gause’s Competitive exclusion principle</vt:lpstr>
      <vt:lpstr>Resource Partitioning</vt:lpstr>
      <vt:lpstr>Niches</vt:lpstr>
      <vt:lpstr>Niches</vt:lpstr>
      <vt:lpstr>Extinctions</vt:lpstr>
      <vt:lpstr>Extinctions</vt:lpstr>
      <vt:lpstr>Extinction</vt:lpstr>
      <vt:lpstr>Organisms that survive extinction</vt:lpstr>
      <vt:lpstr>Organisms that are at risk of extinction</vt:lpstr>
      <vt:lpstr>Five Global Mass Extinctions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factors affect the pace of evolution?</dc:title>
  <dc:creator>Kayla McDaniel</dc:creator>
  <cp:lastModifiedBy>Kayla McDaniel</cp:lastModifiedBy>
  <cp:revision>59</cp:revision>
  <dcterms:created xsi:type="dcterms:W3CDTF">2014-10-15T17:41:30Z</dcterms:created>
  <dcterms:modified xsi:type="dcterms:W3CDTF">2015-10-20T13:18:09Z</dcterms:modified>
</cp:coreProperties>
</file>