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5" r:id="rId3"/>
    <p:sldId id="273" r:id="rId4"/>
    <p:sldId id="274" r:id="rId5"/>
    <p:sldId id="258" r:id="rId6"/>
    <p:sldId id="259" r:id="rId7"/>
    <p:sldId id="262" r:id="rId8"/>
    <p:sldId id="264" r:id="rId9"/>
    <p:sldId id="261" r:id="rId10"/>
    <p:sldId id="260" r:id="rId11"/>
    <p:sldId id="265" r:id="rId12"/>
    <p:sldId id="266" r:id="rId13"/>
    <p:sldId id="267" r:id="rId14"/>
    <p:sldId id="263" r:id="rId15"/>
    <p:sldId id="268" r:id="rId16"/>
    <p:sldId id="269" r:id="rId17"/>
    <p:sldId id="270" r:id="rId18"/>
    <p:sldId id="271" r:id="rId19"/>
    <p:sldId id="276" r:id="rId20"/>
    <p:sldId id="278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1" d="100"/>
          <a:sy n="51" d="100"/>
        </p:scale>
        <p:origin x="-16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203FE-CC8F-3845-8A2C-1AF5F5429E84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6F642-5C68-0E4A-9551-DA7A7BF12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285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203FE-CC8F-3845-8A2C-1AF5F5429E84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6F642-5C68-0E4A-9551-DA7A7BF12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97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203FE-CC8F-3845-8A2C-1AF5F5429E84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6F642-5C68-0E4A-9551-DA7A7BF12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53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203FE-CC8F-3845-8A2C-1AF5F5429E84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6F642-5C68-0E4A-9551-DA7A7BF12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51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203FE-CC8F-3845-8A2C-1AF5F5429E84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6F642-5C68-0E4A-9551-DA7A7BF12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323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203FE-CC8F-3845-8A2C-1AF5F5429E84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6F642-5C68-0E4A-9551-DA7A7BF12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85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203FE-CC8F-3845-8A2C-1AF5F5429E84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6F642-5C68-0E4A-9551-DA7A7BF12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07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203FE-CC8F-3845-8A2C-1AF5F5429E84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6F642-5C68-0E4A-9551-DA7A7BF12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57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203FE-CC8F-3845-8A2C-1AF5F5429E84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6F642-5C68-0E4A-9551-DA7A7BF12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1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203FE-CC8F-3845-8A2C-1AF5F5429E84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6F642-5C68-0E4A-9551-DA7A7BF12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63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203FE-CC8F-3845-8A2C-1AF5F5429E84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6F642-5C68-0E4A-9551-DA7A7BF12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96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203FE-CC8F-3845-8A2C-1AF5F5429E84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6F642-5C68-0E4A-9551-DA7A7BF12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70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hyperlink" Target="http://occasions-catering.com/2013/05/02/succulent-plants-as-decor/" TargetMode="External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unnyjunk.com/channel/cacti/Cactus/jwzlGwj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4" Type="http://schemas.openxmlformats.org/officeDocument/2006/relationships/hyperlink" Target="http://www.visualphotos.com/image/1x6045645/col_sem_of_a_stomata_on_elder_leaf_epidermis" TargetMode="External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arietta.edu/~spilatrs/biol103/photolab/stomata.htm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iologytb.net23.net/text/chapter14/concept14.4.html" TargetMode="External"/><Relationship Id="rId3" Type="http://schemas.openxmlformats.org/officeDocument/2006/relationships/image" Target="../media/image13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lds.org/topics/book-of-mormon-and-dna-studies?lang=eng" TargetMode="External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ookfordiagnosis.com/mesh_info.php?term=Founder+Effect&amp;lang=1" TargetMode="External"/><Relationship Id="rId3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ebeccashay.tripod.com/id3.html" TargetMode="External"/><Relationship Id="rId3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home.ubalt.edu/ntygfit/ai_05_mapping_directions/ai_05_see/cd_finch_beak___.htm" TargetMode="External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hyperlink" Target="http://quizlet.com/22317095/evolution-artificial-selection-flash-cards/" TargetMode="External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volution.berkeley.edu/evolibrary/article/evo_30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rbssbiology11ilos.wikispaces.com/natural+selection" TargetMode="Externa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lipartof.com/portfolio/prawny/illustration/childs-sketch-of-three-boys-at-different-heights-215657.html" TargetMode="Externa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egacy.owensboro.kctcs.edu/gcaplan/bio/notes/BIO%20Notes%20T%20Origin%20of%20Species.htm" TargetMode="External"/><Relationship Id="rId3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30950"/>
            <a:ext cx="7772400" cy="1470025"/>
          </a:xfrm>
        </p:spPr>
        <p:txBody>
          <a:bodyPr>
            <a:noAutofit/>
          </a:bodyPr>
          <a:lstStyle/>
          <a:p>
            <a:r>
              <a:rPr lang="en-US" sz="6000" dirty="0" smtClean="0"/>
              <a:t>Aim: What factors drive evolution?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5410"/>
            <a:ext cx="6400800" cy="1752600"/>
          </a:xfrm>
        </p:spPr>
        <p:txBody>
          <a:bodyPr/>
          <a:lstStyle/>
          <a:p>
            <a:pPr algn="l"/>
            <a:r>
              <a:rPr lang="en-US" dirty="0" smtClean="0"/>
              <a:t>APES Unit 2                             10/19/15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777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Darwin’s key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71877" cy="4964723"/>
          </a:xfrm>
        </p:spPr>
        <p:txBody>
          <a:bodyPr>
            <a:normAutofit fontScale="85000" lnSpcReduction="20000"/>
          </a:bodyPr>
          <a:lstStyle/>
          <a:p>
            <a:r>
              <a:rPr lang="en-US" sz="4800" dirty="0" smtClean="0"/>
              <a:t>Individuals produce excess offspring</a:t>
            </a:r>
          </a:p>
          <a:p>
            <a:r>
              <a:rPr lang="en-US" sz="4800" dirty="0" smtClean="0"/>
              <a:t>Not all offspring can survive</a:t>
            </a:r>
          </a:p>
          <a:p>
            <a:r>
              <a:rPr lang="en-US" sz="4800" dirty="0" smtClean="0"/>
              <a:t>Individuals differ in their traits</a:t>
            </a:r>
          </a:p>
          <a:p>
            <a:r>
              <a:rPr lang="en-US" sz="4800" dirty="0" smtClean="0"/>
              <a:t>Differences in traits can be passed on from parents to offspring</a:t>
            </a:r>
          </a:p>
          <a:p>
            <a:r>
              <a:rPr lang="en-US" sz="4800" dirty="0" smtClean="0"/>
              <a:t>Differences in traits are associated with differences in the ability to </a:t>
            </a:r>
            <a:r>
              <a:rPr lang="en-US" sz="4800" dirty="0" smtClean="0"/>
              <a:t>survive and </a:t>
            </a:r>
            <a:r>
              <a:rPr lang="en-US" sz="4800" dirty="0" smtClean="0"/>
              <a:t>reproduce.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94837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by Natural Selection: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Fitness: An individual’s ability to survive and reproduce</a:t>
            </a:r>
          </a:p>
          <a:p>
            <a:r>
              <a:rPr lang="en-US" dirty="0" smtClean="0"/>
              <a:t>Adaptations: Traits that improve an individual’s fitness</a:t>
            </a:r>
          </a:p>
          <a:p>
            <a:r>
              <a:rPr lang="en-US" dirty="0" smtClean="0"/>
              <a:t>Examples of adaptations that help animals acquire energy:</a:t>
            </a:r>
          </a:p>
          <a:p>
            <a:pPr lvl="1"/>
            <a:r>
              <a:rPr lang="en-US" dirty="0" smtClean="0"/>
              <a:t>Green, light absorbing leaves in plants</a:t>
            </a:r>
          </a:p>
          <a:p>
            <a:pPr lvl="1"/>
            <a:r>
              <a:rPr lang="en-US" dirty="0" smtClean="0"/>
              <a:t>Claws </a:t>
            </a:r>
            <a:r>
              <a:rPr lang="en-US" dirty="0" smtClean="0"/>
              <a:t>and </a:t>
            </a:r>
            <a:r>
              <a:rPr lang="en-US" dirty="0" smtClean="0"/>
              <a:t>beak of a hawk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711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Adaptations and the desert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Succulents store water efficiently</a:t>
            </a:r>
          </a:p>
          <a:p>
            <a:r>
              <a:rPr lang="en-US" dirty="0" smtClean="0"/>
              <a:t>Plants develop deep roots to tap groundwater</a:t>
            </a:r>
          </a:p>
          <a:p>
            <a:r>
              <a:rPr lang="en-US" dirty="0" smtClean="0"/>
              <a:t>Vertical orientation of plants minimizes sunlight exposure</a:t>
            </a:r>
          </a:p>
        </p:txBody>
      </p:sp>
      <p:pic>
        <p:nvPicPr>
          <p:cNvPr id="4" name="irc_mi" descr="http://static.fjcdn.com/large/pictures/f5/2e/f52ee9_4385095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08" y="4044460"/>
            <a:ext cx="2989384" cy="2520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rc_mi" descr="http://occasionscatering.files.wordpress.com/2013/05/succulents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555" y="4022994"/>
            <a:ext cx="3720245" cy="25419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1048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Adaptations and the desert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Stomata open during the night and are closed during the day</a:t>
            </a:r>
          </a:p>
          <a:p>
            <a:r>
              <a:rPr lang="en-US" dirty="0"/>
              <a:t>Plants secrete toxins into the soil or possess sharp spines as defense mechanisms</a:t>
            </a:r>
          </a:p>
          <a:p>
            <a:endParaRPr lang="en-US" dirty="0"/>
          </a:p>
        </p:txBody>
      </p:sp>
      <p:pic>
        <p:nvPicPr>
          <p:cNvPr id="4" name="irc_mi" descr="http://www.marietta.edu/%7Espilatrs/biol103/photolab/gardcel1.gif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23" y="4298462"/>
            <a:ext cx="3516923" cy="2090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rc_mi" descr="http://www.visualphotos.com/photo/1x6045645/col_sem_of_a_stomata_on_elder_leaf_epidermis_b745310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691" y="4493846"/>
            <a:ext cx="2579076" cy="21744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0813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Laws and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Shelford’s</a:t>
            </a:r>
            <a:r>
              <a:rPr lang="en-US" dirty="0" smtClean="0"/>
              <a:t> Law of </a:t>
            </a:r>
            <a:r>
              <a:rPr lang="en-US" dirty="0"/>
              <a:t>T</a:t>
            </a:r>
            <a:r>
              <a:rPr lang="en-US" dirty="0" smtClean="0"/>
              <a:t>olerance: The degree to which living organisms are capable of tolerating changes in their environment. </a:t>
            </a:r>
          </a:p>
          <a:p>
            <a:r>
              <a:rPr lang="en-US" dirty="0" smtClean="0"/>
              <a:t>Liebig’s Law of minimum: Living organisms will continue to live, consuming available materials until the supply of these materials is exhausted.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728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random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Mutations: random changes in DNA</a:t>
            </a:r>
          </a:p>
          <a:p>
            <a:pPr lvl="1"/>
            <a:r>
              <a:rPr lang="en-US" dirty="0" smtClean="0"/>
              <a:t>Larger the population</a:t>
            </a:r>
            <a:r>
              <a:rPr lang="en-US" dirty="0" smtClean="0">
                <a:sym typeface="Wingdings"/>
              </a:rPr>
              <a:t> more opportunity for mutation</a:t>
            </a:r>
          </a:p>
          <a:p>
            <a:pPr lvl="1"/>
            <a:r>
              <a:rPr lang="en-US" dirty="0" smtClean="0">
                <a:sym typeface="Wingdings"/>
              </a:rPr>
              <a:t>As the number of mutations accumulates evolution occurs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994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by random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Genetic Drift: </a:t>
            </a:r>
            <a:r>
              <a:rPr lang="en-US" dirty="0" smtClean="0"/>
              <a:t>change in the genetic composition of a population over time as a result of random chance.</a:t>
            </a:r>
          </a:p>
          <a:p>
            <a:pPr lvl="1"/>
            <a:r>
              <a:rPr lang="en-US" dirty="0" smtClean="0"/>
              <a:t>Occurs in small populations</a:t>
            </a:r>
            <a:endParaRPr lang="en-US" dirty="0"/>
          </a:p>
        </p:txBody>
      </p:sp>
      <p:pic>
        <p:nvPicPr>
          <p:cNvPr id="4" name="irc_mi" descr="http://biologytb.net23.net/text/chapter14/14images/14-25.gif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885" y="3888153"/>
            <a:ext cx="6342038" cy="26572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3469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</a:t>
            </a:r>
            <a:r>
              <a:rPr lang="en-US" dirty="0" smtClean="0"/>
              <a:t>by </a:t>
            </a:r>
            <a:r>
              <a:rPr lang="en-US" dirty="0"/>
              <a:t>random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Bottleneck effect: A reduction in the genetic diversity of a population caused by a reduction in its size. </a:t>
            </a:r>
          </a:p>
          <a:p>
            <a:r>
              <a:rPr lang="en-US" dirty="0" smtClean="0"/>
              <a:t>Example: natural disaster wipes out half the population</a:t>
            </a:r>
            <a:endParaRPr lang="en-US" dirty="0"/>
          </a:p>
        </p:txBody>
      </p:sp>
      <p:pic>
        <p:nvPicPr>
          <p:cNvPr id="4" name="irc_mi" descr="https://www.lds.org/bc/content/ldsorg/topics/book-of-mormon-dna/bottleneck[2]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68" y="4298462"/>
            <a:ext cx="6975231" cy="2256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4695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by random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Founder effect: A change in a population descended from a small number of individuals.  </a:t>
            </a:r>
            <a:endParaRPr lang="en-US" dirty="0"/>
          </a:p>
        </p:txBody>
      </p:sp>
      <p:pic>
        <p:nvPicPr>
          <p:cNvPr id="4" name="irc_mi" descr="https://apbiologywiki.wikispaces.com/file/view/founder.jpg/331836690/560x282/founder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462" y="3380154"/>
            <a:ext cx="6878490" cy="3305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393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Jelly Bean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Group 1 - You may eat any jelly bean you want.</a:t>
            </a:r>
          </a:p>
          <a:p>
            <a:r>
              <a:rPr lang="en-US" dirty="0"/>
              <a:t>Group 2 - You will eat no jelly beans that are black or resembles a black jelly bean</a:t>
            </a:r>
          </a:p>
          <a:p>
            <a:r>
              <a:rPr lang="en-US" dirty="0"/>
              <a:t>Group 3 - You will eat first jelly beans that are red or resembles a red jelly beans</a:t>
            </a:r>
          </a:p>
          <a:p>
            <a:r>
              <a:rPr lang="en-US" dirty="0"/>
              <a:t>Group 4 - You should eat whichever type of Jelly bean is the most abundant.</a:t>
            </a:r>
          </a:p>
          <a:p>
            <a:r>
              <a:rPr lang="en-US" dirty="0"/>
              <a:t>Group 5 - You may eat any jelly bean you want.</a:t>
            </a:r>
          </a:p>
        </p:txBody>
      </p:sp>
    </p:spTree>
    <p:extLst>
      <p:ext uri="{BB962C8B-B14F-4D97-AF65-F5344CB8AC3E}">
        <p14:creationId xmlns:p14="http://schemas.microsoft.com/office/powerpoint/2010/main" val="3507072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Lecture</a:t>
            </a:r>
          </a:p>
          <a:p>
            <a:r>
              <a:rPr lang="en-US" dirty="0" smtClean="0"/>
              <a:t>Jelly Bean Lab!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187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Jelly Bean Lab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careful distinguishing between purple and black jelly beans</a:t>
            </a:r>
          </a:p>
          <a:p>
            <a:r>
              <a:rPr lang="en-US" dirty="0" smtClean="0"/>
              <a:t>Count the purple jelly beans as blue jelly beans</a:t>
            </a:r>
          </a:p>
          <a:p>
            <a:r>
              <a:rPr lang="en-US" dirty="0" smtClean="0"/>
              <a:t>Pink jelly beans= red jelly beans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282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Finish reading Ch. </a:t>
            </a:r>
            <a:r>
              <a:rPr lang="en-US" dirty="0" smtClean="0"/>
              <a:t>5 </a:t>
            </a:r>
            <a:r>
              <a:rPr lang="en-US" dirty="0" smtClean="0"/>
              <a:t>(including the working toward sustainability section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Finish answering jelly bean lab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648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Convergent evolution: independent evolution  of similar feature in species of different lineages</a:t>
            </a:r>
            <a:endParaRPr lang="en-US" dirty="0"/>
          </a:p>
        </p:txBody>
      </p:sp>
      <p:pic>
        <p:nvPicPr>
          <p:cNvPr id="4" name="irc_mi" descr="http://rebeccashay.tripod.com/sitebuildercontent/sitebuilderpictures/converg2.gif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742" y="3412075"/>
            <a:ext cx="4715412" cy="2957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3669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353"/>
            <a:ext cx="8229600" cy="1143000"/>
          </a:xfrm>
        </p:spPr>
        <p:txBody>
          <a:bodyPr/>
          <a:lstStyle/>
          <a:p>
            <a:r>
              <a:rPr lang="en-US" dirty="0" smtClean="0"/>
              <a:t>Types of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Divergent Evolution: Initially similar populations accumulate difference over evolutionary time.</a:t>
            </a:r>
          </a:p>
          <a:p>
            <a:r>
              <a:rPr lang="en-US" dirty="0" smtClean="0"/>
              <a:t>Example: Darwin’s finches</a:t>
            </a:r>
            <a:endParaRPr lang="en-US" dirty="0"/>
          </a:p>
        </p:txBody>
      </p:sp>
      <p:pic>
        <p:nvPicPr>
          <p:cNvPr id="4" name="Picture 3" descr="Screen shot 2014-10-13 at 9.19.48 p.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279" y="4298462"/>
            <a:ext cx="3088030" cy="2344615"/>
          </a:xfrm>
          <a:prstGeom prst="rect">
            <a:avLst/>
          </a:prstGeom>
        </p:spPr>
      </p:pic>
      <p:pic>
        <p:nvPicPr>
          <p:cNvPr id="5" name="irc_mi" descr="http://home.ubalt.edu/ntygfit/ai_05_mapping_directions/ai_05_see/darwin_finch_beaks___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845" y="3849053"/>
            <a:ext cx="2892181" cy="27940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0866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by Artificial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Artificial selection: when humans determine which organisms breed in order to produce offspring with favorable traits.</a:t>
            </a:r>
            <a:endParaRPr lang="en-US" dirty="0"/>
          </a:p>
        </p:txBody>
      </p:sp>
      <p:pic>
        <p:nvPicPr>
          <p:cNvPr id="4" name="irc_mi" descr="http://evolution.berkeley.edu/evolibrary/images/evo/mustardselection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15" y="3673231"/>
            <a:ext cx="3869202" cy="2452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rc_mi" descr="http://o.quizlet.com/i/aOCTPPnJMx04tuvi5K7SXw_m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154" y="3840163"/>
            <a:ext cx="3048000" cy="228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0326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by Natural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Natural selection: the environment determines which individuals survive.</a:t>
            </a:r>
          </a:p>
          <a:p>
            <a:r>
              <a:rPr lang="en-US" dirty="0" smtClean="0"/>
              <a:t>In order for natural selection to occur, the trait must be heritable</a:t>
            </a:r>
            <a:endParaRPr lang="en-US" dirty="0"/>
          </a:p>
        </p:txBody>
      </p:sp>
      <p:pic>
        <p:nvPicPr>
          <p:cNvPr id="4" name="irc_mi" descr="http://www.theoryofevolution.net/blog/wp-content/uploads/2010/02/Darwins-finches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462" y="3849077"/>
            <a:ext cx="4797864" cy="26963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5929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Types of Natural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5431"/>
            <a:ext cx="8229600" cy="4525963"/>
          </a:xfrm>
        </p:spPr>
        <p:txBody>
          <a:bodyPr/>
          <a:lstStyle/>
          <a:p>
            <a:r>
              <a:rPr lang="en-US" dirty="0" smtClean="0"/>
              <a:t>Stabilizing selection: Genetic diversity decreases and the population mean stabilizes over a particular trait. </a:t>
            </a:r>
          </a:p>
          <a:p>
            <a:r>
              <a:rPr lang="en-US" dirty="0" smtClean="0"/>
              <a:t>Disruptive selection: Extreme values for a trait are favored over intermediate values</a:t>
            </a:r>
          </a:p>
          <a:p>
            <a:r>
              <a:rPr lang="en-US" dirty="0" smtClean="0"/>
              <a:t>Directional selection: Favors individuals only at one end of the spectrum. </a:t>
            </a:r>
            <a:endParaRPr lang="en-US" dirty="0"/>
          </a:p>
        </p:txBody>
      </p:sp>
      <p:pic>
        <p:nvPicPr>
          <p:cNvPr id="4" name="irc_mi" descr="http://images.clipartof.com/Royalty-Free-RF-Clipart-Illustration-Of-A-Childs-Sketch-Of-Three-Boys-At-Different-Heights-1024215657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708768"/>
            <a:ext cx="3958688" cy="2149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5757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rc_mi" descr="http://legacy.owensboro.kctcs.edu/gcaplan/bio/notes/Image684.gif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" y="640080"/>
            <a:ext cx="8938260" cy="5577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5185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Natural selection occurs at the level of individuals, not populations</a:t>
            </a:r>
          </a:p>
          <a:p>
            <a:r>
              <a:rPr lang="en-US" dirty="0" smtClean="0"/>
              <a:t>Natural selection occurs over successive generations</a:t>
            </a:r>
          </a:p>
          <a:p>
            <a:r>
              <a:rPr lang="en-US" dirty="0" smtClean="0"/>
              <a:t>Natural selection would not occur unless the environment changes</a:t>
            </a:r>
          </a:p>
          <a:p>
            <a:r>
              <a:rPr lang="en-US" dirty="0" smtClean="0"/>
              <a:t>Natural selection can be stabilizing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059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1357</TotalTime>
  <Words>604</Words>
  <Application>Microsoft Macintosh PowerPoint</Application>
  <PresentationFormat>On-screen Show (4:3)</PresentationFormat>
  <Paragraphs>71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Aim: What factors drive evolution?</vt:lpstr>
      <vt:lpstr>Agenda</vt:lpstr>
      <vt:lpstr>Types of Evolution</vt:lpstr>
      <vt:lpstr>Types of Evolution</vt:lpstr>
      <vt:lpstr>Evolution by Artificial Selection</vt:lpstr>
      <vt:lpstr>Evolution by Natural Selection</vt:lpstr>
      <vt:lpstr>Types of Natural Selection</vt:lpstr>
      <vt:lpstr>PowerPoint Presentation</vt:lpstr>
      <vt:lpstr>Natural Selection</vt:lpstr>
      <vt:lpstr>Darwin’s key ideas</vt:lpstr>
      <vt:lpstr>Evolution by Natural Selection:</vt:lpstr>
      <vt:lpstr>Adaptations and the desert</vt:lpstr>
      <vt:lpstr>Adaptations and the desert</vt:lpstr>
      <vt:lpstr>Laws and Evolution</vt:lpstr>
      <vt:lpstr>Evolution of random processes</vt:lpstr>
      <vt:lpstr>Evolution by random processes</vt:lpstr>
      <vt:lpstr>Evolution by random processes</vt:lpstr>
      <vt:lpstr>Evolution by random processes</vt:lpstr>
      <vt:lpstr>Jelly Bean Lab</vt:lpstr>
      <vt:lpstr>Jelly Bean Lab Notes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Aim: What factors drive evolution?</dc:title>
  <dc:creator>Kayla McDaniel</dc:creator>
  <cp:lastModifiedBy>Kayla McDaniel</cp:lastModifiedBy>
  <cp:revision>48</cp:revision>
  <dcterms:created xsi:type="dcterms:W3CDTF">2014-10-13T22:01:37Z</dcterms:created>
  <dcterms:modified xsi:type="dcterms:W3CDTF">2015-10-19T17:49:36Z</dcterms:modified>
</cp:coreProperties>
</file>