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0" r:id="rId3"/>
    <p:sldId id="284" r:id="rId4"/>
    <p:sldId id="288" r:id="rId5"/>
    <p:sldId id="286" r:id="rId6"/>
    <p:sldId id="289" r:id="rId7"/>
    <p:sldId id="287" r:id="rId8"/>
    <p:sldId id="285" r:id="rId9"/>
    <p:sldId id="280" r:id="rId10"/>
    <p:sldId id="257" r:id="rId11"/>
    <p:sldId id="258" r:id="rId12"/>
    <p:sldId id="264" r:id="rId13"/>
    <p:sldId id="281" r:id="rId14"/>
    <p:sldId id="282" r:id="rId15"/>
    <p:sldId id="283" r:id="rId16"/>
    <p:sldId id="265" r:id="rId17"/>
    <p:sldId id="266" r:id="rId18"/>
    <p:sldId id="267" r:id="rId19"/>
    <p:sldId id="268" r:id="rId20"/>
    <p:sldId id="269" r:id="rId21"/>
    <p:sldId id="271" r:id="rId22"/>
    <p:sldId id="272" r:id="rId23"/>
    <p:sldId id="279" r:id="rId24"/>
    <p:sldId id="274" r:id="rId25"/>
    <p:sldId id="275" r:id="rId26"/>
    <p:sldId id="276" r:id="rId27"/>
    <p:sldId id="278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F80E-6420-E04A-82DE-03209843AEA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19EA-15D7-D64E-8966-CA4D9D3B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F80E-6420-E04A-82DE-03209843AEA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19EA-15D7-D64E-8966-CA4D9D3B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F80E-6420-E04A-82DE-03209843AEA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19EA-15D7-D64E-8966-CA4D9D3B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3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F80E-6420-E04A-82DE-03209843AEA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19EA-15D7-D64E-8966-CA4D9D3B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6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F80E-6420-E04A-82DE-03209843AEA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19EA-15D7-D64E-8966-CA4D9D3B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4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F80E-6420-E04A-82DE-03209843AEA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19EA-15D7-D64E-8966-CA4D9D3B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F80E-6420-E04A-82DE-03209843AEA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19EA-15D7-D64E-8966-CA4D9D3B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F80E-6420-E04A-82DE-03209843AEA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19EA-15D7-D64E-8966-CA4D9D3B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F80E-6420-E04A-82DE-03209843AEA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19EA-15D7-D64E-8966-CA4D9D3B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6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F80E-6420-E04A-82DE-03209843AEA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19EA-15D7-D64E-8966-CA4D9D3B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0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F80E-6420-E04A-82DE-03209843AEA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19EA-15D7-D64E-8966-CA4D9D3B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2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BF80E-6420-E04A-82DE-03209843AEA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19EA-15D7-D64E-8966-CA4D9D3B6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0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arrenphotographic.co.uk/photography/bigs/16957-Peppered-moths.jpg" TargetMode="Externa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otoblog.statesman.com/wp-content/uploads/2011/08/drought-01.jpg" TargetMode="External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eatneck.k12.ny.us/GNPS/SHS/dept/science/krauz/bio_h/images/14_06PhenotypeVsGenotype_L.jpg" TargetMode="External"/><Relationship Id="rId3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Relationship Id="rId3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3258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SWBAT edit FRQs.</a:t>
            </a:r>
            <a:br>
              <a:rPr lang="en-US" sz="5400" dirty="0" smtClean="0"/>
            </a:br>
            <a:r>
              <a:rPr lang="en-US" sz="5400" dirty="0" smtClean="0"/>
              <a:t>How does biodiversity create stable ecosystems?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7825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APES Unit 2                             10/15/15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7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Species Diversity: The number and variety of organisms found within a specific geographic region or ecosystem.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96" y="3934347"/>
            <a:ext cx="3979304" cy="2613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06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Genetic Diversity: The range of all genetic traits, expressed and recessive, that make up a gene pool.</a:t>
            </a:r>
          </a:p>
          <a:p>
            <a:r>
              <a:rPr lang="en-US" sz="3600" dirty="0" smtClean="0"/>
              <a:t>Ecosystem </a:t>
            </a:r>
            <a:r>
              <a:rPr lang="en-US" sz="3600" dirty="0" smtClean="0"/>
              <a:t>Diversity: </a:t>
            </a:r>
            <a:r>
              <a:rPr lang="en-US" sz="3600" dirty="0" smtClean="0"/>
              <a:t>The range of habitats that can be found in a defined area. </a:t>
            </a:r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54" y="4729774"/>
            <a:ext cx="2700616" cy="1986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82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Ecosystems that have high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54" y="1274139"/>
            <a:ext cx="8229600" cy="4525963"/>
          </a:xfrm>
        </p:spPr>
        <p:txBody>
          <a:bodyPr/>
          <a:lstStyle/>
          <a:p>
            <a:r>
              <a:rPr lang="en-US" sz="3600" dirty="0" smtClean="0"/>
              <a:t>Large number of different species</a:t>
            </a:r>
          </a:p>
          <a:p>
            <a:r>
              <a:rPr lang="en-US" sz="3600" dirty="0" smtClean="0"/>
              <a:t>Large numbers of individuals of different species</a:t>
            </a:r>
          </a:p>
          <a:p>
            <a:r>
              <a:rPr lang="en-US" sz="3600" dirty="0" smtClean="0"/>
              <a:t>Complex food webs</a:t>
            </a:r>
          </a:p>
          <a:p>
            <a:r>
              <a:rPr lang="en-US" sz="3600" dirty="0" smtClean="0"/>
              <a:t>Variety of ecological roles/niches</a:t>
            </a:r>
          </a:p>
          <a:p>
            <a:r>
              <a:rPr lang="en-US" sz="3600" dirty="0" smtClean="0"/>
              <a:t>Abundant resources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209" y="4527194"/>
            <a:ext cx="3005591" cy="21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biodiversity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84" y="1417638"/>
            <a:ext cx="8686800" cy="4998350"/>
          </a:xfrm>
        </p:spPr>
        <p:txBody>
          <a:bodyPr>
            <a:normAutofit/>
          </a:bodyPr>
          <a:lstStyle/>
          <a:p>
            <a:r>
              <a:rPr lang="en-US" dirty="0" smtClean="0"/>
              <a:t>There is a minimum threshold of species diversity below which ecosystems cannot work</a:t>
            </a:r>
          </a:p>
          <a:p>
            <a:r>
              <a:rPr lang="en-US" dirty="0" smtClean="0"/>
              <a:t>The more diverse an ecosystem is, the less redundancy there is with species occupying the same niches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23" y="4321001"/>
            <a:ext cx="4358664" cy="2094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29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biodiversity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higher biodiversity of the system, the more stable the ecosystem is</a:t>
            </a:r>
          </a:p>
          <a:p>
            <a:r>
              <a:rPr lang="en-US" dirty="0" smtClean="0"/>
              <a:t>Ecosystems with high biodiversity tend to fluctuate less widely than ecosystems with low biodiversity.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68" y="4005385"/>
            <a:ext cx="2938585" cy="2538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56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Species richness: The number of different species within a given area.</a:t>
            </a:r>
          </a:p>
          <a:p>
            <a:r>
              <a:rPr lang="en-US" dirty="0" smtClean="0"/>
              <a:t>Species evenness: Relative abundance of the different species in an area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54" y="4142153"/>
            <a:ext cx="6338276" cy="256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07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Human Impact on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04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Clearing land for construction/homes</a:t>
            </a:r>
          </a:p>
          <a:p>
            <a:r>
              <a:rPr lang="en-US" dirty="0" smtClean="0"/>
              <a:t>Deforestation for logging</a:t>
            </a:r>
          </a:p>
          <a:p>
            <a:pPr lvl="1"/>
            <a:r>
              <a:rPr lang="en-US" dirty="0" smtClean="0"/>
              <a:t>Effects: reduces habitat for many species</a:t>
            </a:r>
          </a:p>
          <a:p>
            <a:r>
              <a:rPr lang="en-US" dirty="0" smtClean="0"/>
              <a:t>Burning fossil fuels</a:t>
            </a:r>
          </a:p>
          <a:p>
            <a:pPr lvl="1"/>
            <a:r>
              <a:rPr lang="en-US" dirty="0" smtClean="0"/>
              <a:t>Effects: death of coral reefs</a:t>
            </a:r>
          </a:p>
          <a:p>
            <a:pPr lvl="1"/>
            <a:r>
              <a:rPr lang="en-US" dirty="0" smtClean="0"/>
              <a:t>Increases sea level </a:t>
            </a:r>
            <a:r>
              <a:rPr lang="en-US" dirty="0" smtClean="0">
                <a:sym typeface="Wingdings"/>
              </a:rPr>
              <a:t> loss of coastal habitat</a:t>
            </a:r>
          </a:p>
          <a:p>
            <a:r>
              <a:rPr lang="en-US" dirty="0" smtClean="0">
                <a:sym typeface="Wingdings"/>
              </a:rPr>
              <a:t>Loss of habitat is the most harmful human impact on biodiversity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08" y="5197230"/>
            <a:ext cx="2130644" cy="1660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90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3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Solutions for maintaining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8047"/>
            <a:ext cx="8550031" cy="5375030"/>
          </a:xfrm>
        </p:spPr>
        <p:txBody>
          <a:bodyPr>
            <a:normAutofit/>
          </a:bodyPr>
          <a:lstStyle/>
          <a:p>
            <a:r>
              <a:rPr lang="en-US" dirty="0" smtClean="0"/>
              <a:t>Clearing land for construction/homes</a:t>
            </a:r>
          </a:p>
          <a:p>
            <a:pPr lvl="1"/>
            <a:r>
              <a:rPr lang="en-US" dirty="0" smtClean="0"/>
              <a:t>Solution: Develop urban boundaries</a:t>
            </a:r>
          </a:p>
          <a:p>
            <a:pPr lvl="1"/>
            <a:r>
              <a:rPr lang="en-US" dirty="0" smtClean="0"/>
              <a:t>Solution: Habitat-conservation areas</a:t>
            </a:r>
          </a:p>
          <a:p>
            <a:r>
              <a:rPr lang="en-US" dirty="0" smtClean="0"/>
              <a:t>Deforestation</a:t>
            </a:r>
          </a:p>
          <a:p>
            <a:pPr lvl="1"/>
            <a:r>
              <a:rPr lang="en-US" dirty="0" smtClean="0"/>
              <a:t>Solution: Replant trees</a:t>
            </a:r>
          </a:p>
          <a:p>
            <a:pPr lvl="1"/>
            <a:r>
              <a:rPr lang="en-US" dirty="0" smtClean="0"/>
              <a:t>Solution: Selective cutting</a:t>
            </a:r>
          </a:p>
          <a:p>
            <a:r>
              <a:rPr lang="en-US" dirty="0" smtClean="0"/>
              <a:t>Burning fossil fuels</a:t>
            </a:r>
          </a:p>
          <a:p>
            <a:pPr lvl="1"/>
            <a:r>
              <a:rPr lang="en-US" dirty="0" smtClean="0"/>
              <a:t>Solution: switch to renewable energy</a:t>
            </a:r>
          </a:p>
          <a:p>
            <a:pPr lvl="1"/>
            <a:r>
              <a:rPr lang="en-US" dirty="0" smtClean="0"/>
              <a:t>Carbon tax</a:t>
            </a:r>
          </a:p>
        </p:txBody>
      </p:sp>
    </p:spTree>
    <p:extLst>
      <p:ext uri="{BB962C8B-B14F-4D97-AF65-F5344CB8AC3E}">
        <p14:creationId xmlns:p14="http://schemas.microsoft.com/office/powerpoint/2010/main" val="219380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Naturally occurring factors that leads to loss of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Widespread wildfires can wipe out small populations</a:t>
            </a:r>
          </a:p>
          <a:p>
            <a:r>
              <a:rPr lang="en-US" dirty="0" smtClean="0"/>
              <a:t>Hurricanes and tsunamis can wipe out coastal/estuary areas</a:t>
            </a:r>
          </a:p>
          <a:p>
            <a:r>
              <a:rPr lang="en-US" dirty="0" smtClean="0"/>
              <a:t>Droughts</a:t>
            </a:r>
          </a:p>
          <a:p>
            <a:pPr lvl="1"/>
            <a:r>
              <a:rPr lang="en-US" dirty="0" smtClean="0"/>
              <a:t>Food sources is lost or animals unable to adapt to dry conditions</a:t>
            </a:r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38" y="5080000"/>
            <a:ext cx="2571262" cy="1602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84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Ecological benefits of greater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Pollination!</a:t>
            </a:r>
          </a:p>
          <a:p>
            <a:r>
              <a:rPr lang="en-US" dirty="0" smtClean="0"/>
              <a:t>Water/air filtration by intact ecosystems</a:t>
            </a:r>
          </a:p>
          <a:p>
            <a:r>
              <a:rPr lang="en-US" dirty="0" smtClean="0"/>
              <a:t>Stability of ecosystems</a:t>
            </a:r>
          </a:p>
          <a:p>
            <a:r>
              <a:rPr lang="en-US" dirty="0" smtClean="0"/>
              <a:t>Soil microorganisms contribute to nutrient cycling</a:t>
            </a:r>
          </a:p>
          <a:p>
            <a:r>
              <a:rPr lang="en-US" dirty="0" smtClean="0"/>
              <a:t>More source material for evolution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231" y="5099538"/>
            <a:ext cx="2539048" cy="1594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01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87" y="274638"/>
            <a:ext cx="5451891" cy="340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 t="12300" b="12300"/>
          <a:stretch>
            <a:fillRect/>
          </a:stretch>
        </p:blipFill>
        <p:spPr>
          <a:xfrm>
            <a:off x="2597001" y="4101156"/>
            <a:ext cx="4668083" cy="2567266"/>
          </a:xfrm>
        </p:spPr>
      </p:pic>
    </p:spTree>
    <p:extLst>
      <p:ext uri="{BB962C8B-B14F-4D97-AF65-F5344CB8AC3E}">
        <p14:creationId xmlns:p14="http://schemas.microsoft.com/office/powerpoint/2010/main" val="133459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Evolution is the change in a population’s genetic composition over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140" y="2832255"/>
            <a:ext cx="3035432" cy="364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1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431"/>
            <a:ext cx="8229600" cy="1143000"/>
          </a:xfrm>
        </p:spPr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4046"/>
            <a:ext cx="8229600" cy="4525963"/>
          </a:xfrm>
        </p:spPr>
        <p:txBody>
          <a:bodyPr/>
          <a:lstStyle/>
          <a:p>
            <a:r>
              <a:rPr lang="en-US" dirty="0" smtClean="0"/>
              <a:t>Macroevolution: When genetic changes give rise to new species; occur over a long period of time</a:t>
            </a:r>
          </a:p>
          <a:p>
            <a:r>
              <a:rPr lang="en-US" dirty="0" smtClean="0"/>
              <a:t>Microevolution: When a population displays small scale changes over a short period of time</a:t>
            </a:r>
          </a:p>
          <a:p>
            <a:r>
              <a:rPr lang="en-US" dirty="0" smtClean="0"/>
              <a:t>A population is the smallest group that can undergo evolution over a period of time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07" y="5482908"/>
            <a:ext cx="1978367" cy="1375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58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Genetic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 is the molecular unit of hereditary on a chromosome</a:t>
            </a:r>
          </a:p>
          <a:p>
            <a:r>
              <a:rPr lang="en-US" dirty="0" smtClean="0"/>
              <a:t>Genotype: complete set of genes within an individual</a:t>
            </a:r>
          </a:p>
          <a:p>
            <a:r>
              <a:rPr lang="en-US" dirty="0" smtClean="0"/>
              <a:t>Phenotype is the actual set of traits expressed in an individual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3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03" y="994507"/>
            <a:ext cx="6440781" cy="5296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41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Genetic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046"/>
            <a:ext cx="8229600" cy="4525963"/>
          </a:xfrm>
        </p:spPr>
        <p:txBody>
          <a:bodyPr/>
          <a:lstStyle/>
          <a:p>
            <a:r>
              <a:rPr lang="en-US" dirty="0" smtClean="0"/>
              <a:t>Mutation: random change in DNA</a:t>
            </a:r>
          </a:p>
          <a:p>
            <a:pPr lvl="1"/>
            <a:r>
              <a:rPr lang="en-US" dirty="0" smtClean="0"/>
              <a:t>Causes:</a:t>
            </a:r>
          </a:p>
          <a:p>
            <a:pPr lvl="2"/>
            <a:r>
              <a:rPr lang="en-US" dirty="0" smtClean="0"/>
              <a:t> mistake in the copying process</a:t>
            </a:r>
          </a:p>
          <a:p>
            <a:pPr lvl="2"/>
            <a:r>
              <a:rPr lang="en-US" dirty="0" smtClean="0"/>
              <a:t>UV radiation</a:t>
            </a:r>
          </a:p>
          <a:p>
            <a:r>
              <a:rPr lang="en-US" dirty="0" smtClean="0"/>
              <a:t>Genetic mutations are NOT always harmful!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53" y="4415692"/>
            <a:ext cx="3876431" cy="2151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23" y="4415692"/>
            <a:ext cx="3856892" cy="2100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99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genetic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Recombination: A piece of one chromosome breaks off and attaches to another chromosome during meiosis.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14" y="3321538"/>
            <a:ext cx="3497386" cy="3321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27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model evolution</a:t>
            </a:r>
          </a:p>
          <a:p>
            <a:r>
              <a:rPr lang="en-US" dirty="0" smtClean="0"/>
              <a:t>Relatedness based on similarity of traits</a:t>
            </a:r>
          </a:p>
          <a:p>
            <a:r>
              <a:rPr lang="en-US" dirty="0" smtClean="0"/>
              <a:t>More similar traits </a:t>
            </a:r>
            <a:r>
              <a:rPr lang="en-US" dirty="0" smtClean="0">
                <a:sym typeface="Wingdings"/>
              </a:rPr>
              <a:t> more closely related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8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99" y="1600200"/>
            <a:ext cx="6260123" cy="4929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08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3723" cy="5042877"/>
          </a:xfrm>
        </p:spPr>
        <p:txBody>
          <a:bodyPr/>
          <a:lstStyle/>
          <a:p>
            <a:r>
              <a:rPr lang="en-US" dirty="0" smtClean="0"/>
              <a:t>Read case study on </a:t>
            </a:r>
            <a:r>
              <a:rPr lang="en-US" dirty="0" smtClean="0"/>
              <a:t>ecotourism (through pg. 4) </a:t>
            </a:r>
            <a:r>
              <a:rPr lang="en-US" dirty="0" smtClean="0"/>
              <a:t>and answer </a:t>
            </a:r>
            <a:r>
              <a:rPr lang="en-US" dirty="0" smtClean="0"/>
              <a:t>questions– it will be posted on website!</a:t>
            </a:r>
          </a:p>
          <a:p>
            <a:r>
              <a:rPr lang="en-US" dirty="0" smtClean="0"/>
              <a:t>Research two negative effects of the impact of humans on biodiversity</a:t>
            </a:r>
          </a:p>
          <a:p>
            <a:r>
              <a:rPr lang="en-US" dirty="0" smtClean="0"/>
              <a:t>Be able to describe three of the services from natural capital in detail</a:t>
            </a:r>
            <a:endParaRPr lang="en-US" dirty="0" smtClean="0"/>
          </a:p>
          <a:p>
            <a:r>
              <a:rPr lang="en-US" dirty="0" smtClean="0"/>
              <a:t>Get permission form signed!!!</a:t>
            </a:r>
          </a:p>
        </p:txBody>
      </p:sp>
    </p:spTree>
    <p:extLst>
      <p:ext uri="{BB962C8B-B14F-4D97-AF65-F5344CB8AC3E}">
        <p14:creationId xmlns:p14="http://schemas.microsoft.com/office/powerpoint/2010/main" val="176982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Rahila’s</a:t>
            </a:r>
            <a:r>
              <a:rPr lang="en-US" dirty="0"/>
              <a:t> </a:t>
            </a:r>
            <a:r>
              <a:rPr lang="en-US" dirty="0" smtClean="0"/>
              <a:t>Presentation</a:t>
            </a:r>
          </a:p>
          <a:p>
            <a:r>
              <a:rPr lang="en-US" dirty="0" smtClean="0"/>
              <a:t>FRQ Editing</a:t>
            </a:r>
          </a:p>
          <a:p>
            <a:r>
              <a:rPr lang="en-US" dirty="0" smtClean="0"/>
              <a:t>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4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APES FRQ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questions in 90 </a:t>
            </a:r>
            <a:r>
              <a:rPr lang="en-US" dirty="0" smtClean="0"/>
              <a:t>minutes (22 minutes per question)</a:t>
            </a:r>
            <a:endParaRPr lang="en-US" dirty="0" smtClean="0"/>
          </a:p>
          <a:p>
            <a:r>
              <a:rPr lang="en-US" dirty="0" smtClean="0"/>
              <a:t>NOT AN ESSAY!!! Each letter should have about three sentences.</a:t>
            </a:r>
          </a:p>
          <a:p>
            <a:r>
              <a:rPr lang="en-US" dirty="0" smtClean="0"/>
              <a:t>1 DBQ, 2 synthesis and evaluation, and 1 quantitative (math!)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7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FRQ Grading Guideline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10 points total</a:t>
            </a:r>
          </a:p>
          <a:p>
            <a:r>
              <a:rPr lang="en-US" sz="4000" dirty="0" smtClean="0"/>
              <a:t>Grade one letter and roman numeral at a time A(</a:t>
            </a:r>
            <a:r>
              <a:rPr lang="en-US" sz="4000" dirty="0" err="1" smtClean="0"/>
              <a:t>i</a:t>
            </a:r>
            <a:r>
              <a:rPr lang="en-US" sz="4000" dirty="0" smtClean="0"/>
              <a:t>)</a:t>
            </a:r>
          </a:p>
          <a:p>
            <a:pPr lvl="1"/>
            <a:r>
              <a:rPr lang="en-US" sz="4000" dirty="0" smtClean="0"/>
              <a:t>Read the rubric</a:t>
            </a:r>
          </a:p>
          <a:p>
            <a:pPr lvl="1"/>
            <a:r>
              <a:rPr lang="en-US" sz="4000" dirty="0" smtClean="0"/>
              <a:t>Give it a point value</a:t>
            </a:r>
          </a:p>
          <a:p>
            <a:pPr lvl="1"/>
            <a:r>
              <a:rPr lang="en-US" sz="4000" dirty="0" smtClean="0"/>
              <a:t>Confer with partners at your 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6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this student do well in his/her responses?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Interpreting Free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Key Points:</a:t>
            </a:r>
          </a:p>
          <a:p>
            <a:pPr lvl="1"/>
            <a:r>
              <a:rPr lang="en-US" sz="3600" dirty="0" smtClean="0"/>
              <a:t>If the prompt says identify two, only identify two! The reader stops reading after two!</a:t>
            </a:r>
          </a:p>
          <a:p>
            <a:pPr lvl="1"/>
            <a:r>
              <a:rPr lang="en-US" sz="3600" dirty="0" smtClean="0"/>
              <a:t>Be specific!</a:t>
            </a:r>
          </a:p>
          <a:p>
            <a:pPr lvl="1"/>
            <a:r>
              <a:rPr lang="en-US" sz="3600" dirty="0" smtClean="0"/>
              <a:t>Pay attention to verbs!!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944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Grassland Vs. Savanna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Grassland is an area dominated by grass or grass-like vegetation</a:t>
            </a:r>
          </a:p>
          <a:p>
            <a:r>
              <a:rPr lang="en-US" dirty="0" smtClean="0"/>
              <a:t>Savanna is a tropical grassland with scattered trees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10" y="4358510"/>
            <a:ext cx="3362300" cy="1926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784" y="4358510"/>
            <a:ext cx="2765016" cy="18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8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Relationships between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28971"/>
            <a:ext cx="8447753" cy="33113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Species: a group of organisms that are capable of breeding with one another</a:t>
            </a:r>
          </a:p>
          <a:p>
            <a:r>
              <a:rPr lang="en-US" dirty="0" smtClean="0"/>
              <a:t>Population: group of organisms of the same species</a:t>
            </a:r>
          </a:p>
          <a:p>
            <a:r>
              <a:rPr lang="en-US" dirty="0" smtClean="0"/>
              <a:t>Community: When populations of different species occupy the same area</a:t>
            </a:r>
          </a:p>
          <a:p>
            <a:r>
              <a:rPr lang="en-US" dirty="0" smtClean="0"/>
              <a:t>Ecosystem: community of living organisms and their interactions with their environment.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738" y="4540368"/>
            <a:ext cx="2988193" cy="231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5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3407</TotalTime>
  <Words>767</Words>
  <Application>Microsoft Macintosh PowerPoint</Application>
  <PresentationFormat>On-screen Show (4:3)</PresentationFormat>
  <Paragraphs>108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SWBAT edit FRQs. How does biodiversity create stable ecosystems?</vt:lpstr>
      <vt:lpstr>PowerPoint Presentation</vt:lpstr>
      <vt:lpstr>Agenda</vt:lpstr>
      <vt:lpstr>APES FRQ</vt:lpstr>
      <vt:lpstr>FRQ Grading Guideline</vt:lpstr>
      <vt:lpstr>Stop and Think</vt:lpstr>
      <vt:lpstr>Interpreting Free Response Questions</vt:lpstr>
      <vt:lpstr>Grassland Vs. Savanna</vt:lpstr>
      <vt:lpstr>Relationships between species</vt:lpstr>
      <vt:lpstr>Biodiversity</vt:lpstr>
      <vt:lpstr>Biodiversity</vt:lpstr>
      <vt:lpstr>Ecosystems that have high biodiversity</vt:lpstr>
      <vt:lpstr>Why is biodiversity important?</vt:lpstr>
      <vt:lpstr>Why is biodiversity important?</vt:lpstr>
      <vt:lpstr>Measuring Biodiversity</vt:lpstr>
      <vt:lpstr>Human Impact on Biodiversity</vt:lpstr>
      <vt:lpstr>Solutions for maintaining biodiversity</vt:lpstr>
      <vt:lpstr>Naturally occurring factors that leads to loss of biodiversity</vt:lpstr>
      <vt:lpstr>Ecological benefits of greater biodiversity</vt:lpstr>
      <vt:lpstr>Evolution</vt:lpstr>
      <vt:lpstr>Evolution</vt:lpstr>
      <vt:lpstr>Creating Genetic Diversity</vt:lpstr>
      <vt:lpstr>PowerPoint Presentation</vt:lpstr>
      <vt:lpstr>Creating Genetic Diversity</vt:lpstr>
      <vt:lpstr>Creating genetic diversity</vt:lpstr>
      <vt:lpstr>Phylogenies</vt:lpstr>
      <vt:lpstr>Phylogenies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does biodiversity create stable ecosystems?</dc:title>
  <dc:creator>Kayla McDaniel</dc:creator>
  <cp:lastModifiedBy>Kayla McDaniel</cp:lastModifiedBy>
  <cp:revision>89</cp:revision>
  <dcterms:created xsi:type="dcterms:W3CDTF">2014-10-09T17:04:10Z</dcterms:created>
  <dcterms:modified xsi:type="dcterms:W3CDTF">2015-10-15T14:48:12Z</dcterms:modified>
</cp:coreProperties>
</file>