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3" r:id="rId18"/>
    <p:sldId id="272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9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5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9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1172-B0AC-CF4C-BB51-DBB6A0D0625C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0FE6-982D-1844-BA9C-50793EC0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.arizona.edu/Antevs/ecol438/lect15.html" TargetMode="External"/><Relationship Id="rId3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eenfudge.org/2010/03/29/good-news-warming-ocean-currents-apparently-unaffected-by-melting-ice-sheets/" TargetMode="Externa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rapundit.org/archives/28304" TargetMode="Externa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rapundit.org/archives/28304" TargetMode="Externa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rimpnews.com/FreeNewsFolder/FreeNewsBackIssues/2011Backissues/FreeNewsJanuary201114.html" TargetMode="Externa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seedsofsciencerootsofreading.wordpress.com/2012/05/14/rain-shadows-and-weather-extremes-helping-elementary-students-understand-weather-patterns-rain-shadows-and-weather-extremes/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kpins.com/38120-can-mountains-can-affect-climate-by-creating-rain-shadow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ys.org/news/2012-12-trumps-fast-summer-monsoon.html" TargetMode="Externa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x1.eiu.edu/~cfjps/1400/pressure_wind.html" TargetMode="Externa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vironment.nationalgeographic.com/environment/natural-disasters/hurricane-profile/" TargetMode="External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ndsontheland.org/grsa/resources/curriculum/mid/dunes/photo_files/global_wind.htm" TargetMode="External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iahbaquirancheng.blogspot.com/2013/07/inter-tropical-convergence-zone-itcz.html" TargetMode="Externa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lasszone.com/books/earth_science/terc/content/investigations/es1906/es1906page05.cfm" TargetMode="External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150" y="1433395"/>
            <a:ext cx="7772400" cy="397245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Aim: How do ocean currents and the earth’s orbit affect climate?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058" y="174783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APES Unit </a:t>
            </a:r>
            <a:r>
              <a:rPr lang="en-US" dirty="0"/>
              <a:t>2</a:t>
            </a:r>
            <a:r>
              <a:rPr lang="en-US" dirty="0" smtClean="0"/>
              <a:t>                                       10/6/15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9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93"/>
            <a:ext cx="8229600" cy="1143000"/>
          </a:xfrm>
        </p:spPr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31" y="1166493"/>
            <a:ext cx="8229600" cy="4525963"/>
          </a:xfrm>
        </p:spPr>
        <p:txBody>
          <a:bodyPr/>
          <a:lstStyle/>
          <a:p>
            <a:r>
              <a:rPr lang="en-US" dirty="0" smtClean="0"/>
              <a:t>Surface ocean currents are driven primarily by wind patterns</a:t>
            </a:r>
          </a:p>
          <a:p>
            <a:r>
              <a:rPr lang="en-US" dirty="0" smtClean="0"/>
              <a:t> The majority of ocean currents are determined by density differences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9" y="3662248"/>
            <a:ext cx="6016625" cy="29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713"/>
            <a:ext cx="8229600" cy="4525963"/>
          </a:xfrm>
        </p:spPr>
        <p:txBody>
          <a:bodyPr/>
          <a:lstStyle/>
          <a:p>
            <a:r>
              <a:rPr lang="en-US" dirty="0" smtClean="0"/>
              <a:t>Gyres: large-scale patterns of water </a:t>
            </a:r>
            <a:r>
              <a:rPr lang="en-US" dirty="0" smtClean="0"/>
              <a:t>circulation</a:t>
            </a:r>
          </a:p>
          <a:p>
            <a:pPr lvl="1"/>
            <a:r>
              <a:rPr lang="en-US" dirty="0" smtClean="0"/>
              <a:t>Redistribute heat</a:t>
            </a:r>
            <a:endParaRPr lang="en-US" dirty="0" smtClean="0"/>
          </a:p>
          <a:p>
            <a:r>
              <a:rPr lang="en-US" dirty="0" smtClean="0"/>
              <a:t>Upwelling: upward movement of  deep water</a:t>
            </a:r>
          </a:p>
          <a:p>
            <a:pPr lvl="1"/>
            <a:r>
              <a:rPr lang="en-US" dirty="0" smtClean="0"/>
              <a:t>Brings nutrients</a:t>
            </a:r>
          </a:p>
          <a:p>
            <a:pPr lvl="1"/>
            <a:r>
              <a:rPr lang="en-US" dirty="0" smtClean="0"/>
              <a:t>Supports highly productive ecosystems</a:t>
            </a:r>
          </a:p>
        </p:txBody>
      </p:sp>
      <p:pic>
        <p:nvPicPr>
          <p:cNvPr id="4" name="irc_mi" descr="http://www.geo.arizona.edu/Antevs/nats104/upwelling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72000"/>
            <a:ext cx="3254374" cy="2140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66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74"/>
            <a:ext cx="8229600" cy="1143000"/>
          </a:xfrm>
        </p:spPr>
        <p:txBody>
          <a:bodyPr/>
          <a:lstStyle/>
          <a:p>
            <a:r>
              <a:rPr lang="en-US" dirty="0" err="1" smtClean="0"/>
              <a:t>Thermohaline</a:t>
            </a:r>
            <a:r>
              <a:rPr lang="en-US" dirty="0" smtClean="0"/>
              <a:t>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82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Drives mixing of surface and deep water</a:t>
            </a:r>
          </a:p>
          <a:p>
            <a:r>
              <a:rPr lang="en-US" dirty="0" smtClean="0"/>
              <a:t>Moves heat and nutrients across the globe</a:t>
            </a:r>
          </a:p>
          <a:p>
            <a:r>
              <a:rPr lang="en-US" dirty="0" smtClean="0"/>
              <a:t>Equator: warm water rises</a:t>
            </a:r>
          </a:p>
          <a:p>
            <a:r>
              <a:rPr lang="en-US" dirty="0" smtClean="0"/>
              <a:t>High latitudes: cold, salty water sinks</a:t>
            </a:r>
          </a:p>
          <a:p>
            <a:r>
              <a:rPr lang="en-US" dirty="0" smtClean="0"/>
              <a:t>Global subsurface ocean currents complete a single cycle in 1,000 years</a:t>
            </a:r>
          </a:p>
          <a:p>
            <a:endParaRPr lang="en-US" dirty="0"/>
          </a:p>
        </p:txBody>
      </p:sp>
      <p:pic>
        <p:nvPicPr>
          <p:cNvPr id="4" name="irc_mi" descr="http://www.greenfudge.org/wp-content/uploads/2010/03/ocean-current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61" y="4491971"/>
            <a:ext cx="4835888" cy="236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83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91"/>
            <a:ext cx="8229600" cy="1143000"/>
          </a:xfrm>
        </p:spPr>
        <p:txBody>
          <a:bodyPr/>
          <a:lstStyle/>
          <a:p>
            <a:r>
              <a:rPr lang="en-US" dirty="0" smtClean="0"/>
              <a:t>Heat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109"/>
            <a:ext cx="8229600" cy="4525963"/>
          </a:xfrm>
        </p:spPr>
        <p:txBody>
          <a:bodyPr/>
          <a:lstStyle/>
          <a:p>
            <a:r>
              <a:rPr lang="en-US" dirty="0" smtClean="0"/>
              <a:t>Ocean currents can affect temperature of nearby land masses</a:t>
            </a:r>
          </a:p>
          <a:p>
            <a:r>
              <a:rPr lang="en-US" dirty="0" smtClean="0"/>
              <a:t>Gulf Stream moderates England’s Climate</a:t>
            </a:r>
          </a:p>
          <a:p>
            <a:endParaRPr lang="en-US" dirty="0"/>
          </a:p>
        </p:txBody>
      </p:sp>
      <p:pic>
        <p:nvPicPr>
          <p:cNvPr id="4" name="irc_mi" descr="http://www.israpundit.org/wp-content/uploads/2010/09/gulf-stream-map-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26" y="3485149"/>
            <a:ext cx="4695799" cy="323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54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global warming affect </a:t>
            </a:r>
            <a:r>
              <a:rPr lang="en-US" dirty="0" err="1" smtClean="0"/>
              <a:t>thermohaline</a:t>
            </a:r>
            <a:r>
              <a:rPr lang="en-US" dirty="0" smtClean="0"/>
              <a:t> circulation?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8265"/>
            <a:ext cx="8229600" cy="4525963"/>
          </a:xfrm>
        </p:spPr>
        <p:txBody>
          <a:bodyPr/>
          <a:lstStyle/>
          <a:p>
            <a:r>
              <a:rPr lang="en-US" dirty="0" smtClean="0"/>
              <a:t>Glaciers melt</a:t>
            </a:r>
            <a:r>
              <a:rPr lang="en-US" dirty="0" smtClean="0">
                <a:sym typeface="Wingdings"/>
              </a:rPr>
              <a:t> ocean is less salty</a:t>
            </a:r>
          </a:p>
          <a:p>
            <a:r>
              <a:rPr lang="en-US" dirty="0" err="1" smtClean="0">
                <a:sym typeface="Wingdings"/>
              </a:rPr>
              <a:t>Thermohaline</a:t>
            </a:r>
            <a:r>
              <a:rPr lang="en-US" dirty="0" smtClean="0">
                <a:sym typeface="Wingdings"/>
              </a:rPr>
              <a:t> circulation stops</a:t>
            </a:r>
          </a:p>
          <a:p>
            <a:r>
              <a:rPr lang="en-US" dirty="0" smtClean="0">
                <a:sym typeface="Wingdings"/>
              </a:rPr>
              <a:t>Great Britain becomes COLD!!!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irc_mi" descr="http://www.israpundit.org/wp-content/uploads/2010/09/gulf-stream-map-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26" y="3485149"/>
            <a:ext cx="4695799" cy="323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97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Nino-Southern Oscillation (ENSO)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3 to 7 years the surface currents in the tropical Pacific Ocean reverse directions.</a:t>
            </a:r>
          </a:p>
          <a:p>
            <a:r>
              <a:rPr lang="en-US" dirty="0" smtClean="0"/>
              <a:t>Normal </a:t>
            </a:r>
            <a:r>
              <a:rPr lang="en-US" dirty="0" smtClean="0"/>
              <a:t>trade winds and </a:t>
            </a:r>
            <a:r>
              <a:rPr lang="en-US" dirty="0" err="1" smtClean="0"/>
              <a:t>westerlies</a:t>
            </a:r>
            <a:r>
              <a:rPr lang="en-US" dirty="0" smtClean="0"/>
              <a:t> are weakened</a:t>
            </a:r>
          </a:p>
          <a:p>
            <a:r>
              <a:rPr lang="en-US" dirty="0" smtClean="0"/>
              <a:t>Upwelling slows </a:t>
            </a:r>
            <a:r>
              <a:rPr lang="en-US" dirty="0" smtClean="0">
                <a:sym typeface="Wingdings"/>
              </a:rPr>
              <a:t> warmer water and fewer nutrients</a:t>
            </a:r>
          </a:p>
          <a:p>
            <a:pPr lvl="1"/>
            <a:r>
              <a:rPr lang="en-US" dirty="0" smtClean="0">
                <a:sym typeface="Wingdings"/>
              </a:rPr>
              <a:t>Offshore fish populations decline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66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 (ENSO)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9585"/>
            <a:ext cx="5486400" cy="255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418"/>
            <a:ext cx="5486400" cy="255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16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smtClean="0"/>
              <a:t>Nina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upwelling</a:t>
            </a:r>
            <a:r>
              <a:rPr lang="en-US" dirty="0" smtClean="0">
                <a:sym typeface="Wingdings"/>
              </a:rPr>
              <a:t> surface waters of the ocean surrounding Central and South America are colder than normal.</a:t>
            </a:r>
            <a:endParaRPr lang="en-US" dirty="0" smtClean="0"/>
          </a:p>
          <a:p>
            <a:r>
              <a:rPr lang="en-US" dirty="0" smtClean="0"/>
              <a:t>Brings warm winters to the </a:t>
            </a:r>
            <a:r>
              <a:rPr lang="en-US" dirty="0"/>
              <a:t>s</a:t>
            </a:r>
            <a:r>
              <a:rPr lang="en-US" dirty="0" smtClean="0"/>
              <a:t>outheastern U.S. </a:t>
            </a:r>
            <a:endParaRPr lang="en-US" dirty="0"/>
          </a:p>
        </p:txBody>
      </p:sp>
      <p:pic>
        <p:nvPicPr>
          <p:cNvPr id="4" name="irc_mi" descr="http://www.shrimpnews.com/Graphics/Ecuador/EcuadorLaNinaOn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77" y="4275117"/>
            <a:ext cx="3877923" cy="2392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32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amounts of rain fall on the windward side (the side facing the wind) of mountains</a:t>
            </a:r>
          </a:p>
          <a:p>
            <a:r>
              <a:rPr lang="en-US" dirty="0" smtClean="0"/>
              <a:t>On the leeward side there are less clouds and less rain</a:t>
            </a:r>
            <a:endParaRPr lang="en-US" dirty="0"/>
          </a:p>
        </p:txBody>
      </p:sp>
      <p:pic>
        <p:nvPicPr>
          <p:cNvPr id="4" name="irc_mi" descr="http://www.askpins.com/pics/38/can-mountains-can-affect-climate-by-creating-rain-shadow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8" y="4042773"/>
            <a:ext cx="3901471" cy="25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eedsofsciencerootsofreading.files.wordpress.com/2012/05/washington-sequim-rain-shadow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81" y="3585394"/>
            <a:ext cx="3163683" cy="272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34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590"/>
            <a:ext cx="8229600" cy="4525963"/>
          </a:xfrm>
        </p:spPr>
        <p:txBody>
          <a:bodyPr/>
          <a:lstStyle/>
          <a:p>
            <a:r>
              <a:rPr lang="en-US" dirty="0" smtClean="0"/>
              <a:t>Seasonal wind accompanied by heavy rainfall</a:t>
            </a:r>
          </a:p>
          <a:p>
            <a:r>
              <a:rPr lang="en-US" dirty="0" smtClean="0"/>
              <a:t>Hot air rises</a:t>
            </a:r>
            <a:r>
              <a:rPr lang="en-US" dirty="0" smtClean="0">
                <a:sym typeface="Wingdings"/>
              </a:rPr>
              <a:t> low pressure system</a:t>
            </a:r>
          </a:p>
          <a:p>
            <a:r>
              <a:rPr lang="en-US" dirty="0" smtClean="0"/>
              <a:t>Low pressure air mass is usually associated with cloudy or stormy weather</a:t>
            </a:r>
          </a:p>
          <a:p>
            <a:r>
              <a:rPr lang="en-US" dirty="0" smtClean="0"/>
              <a:t>Usually occur in coastal areas</a:t>
            </a:r>
            <a:endParaRPr lang="en-US" dirty="0"/>
          </a:p>
        </p:txBody>
      </p:sp>
      <p:pic>
        <p:nvPicPr>
          <p:cNvPr id="4" name="irc_mi" descr="http://cdn.phys.org/newman/gfx/news/hires/2012/slowtrumpsf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45" y="4014895"/>
            <a:ext cx="3696267" cy="2843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83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84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898"/>
            <a:ext cx="8229600" cy="4525963"/>
          </a:xfrm>
        </p:spPr>
        <p:txBody>
          <a:bodyPr/>
          <a:lstStyle/>
          <a:p>
            <a:r>
              <a:rPr lang="en-US" dirty="0" smtClean="0"/>
              <a:t>Wind is air that moves as a result of unequal heating of the earth’s surface</a:t>
            </a:r>
          </a:p>
          <a:p>
            <a:r>
              <a:rPr lang="en-US" dirty="0" smtClean="0"/>
              <a:t>Can move heat, moisture, soil, and pollution around the planet. </a:t>
            </a:r>
          </a:p>
          <a:p>
            <a:r>
              <a:rPr lang="en-US" dirty="0" smtClean="0"/>
              <a:t>The largest factor in wind strength is  pressure differences between two regions</a:t>
            </a:r>
          </a:p>
          <a:p>
            <a:endParaRPr lang="en-US" dirty="0"/>
          </a:p>
        </p:txBody>
      </p:sp>
      <p:pic>
        <p:nvPicPr>
          <p:cNvPr id="4" name="irc_mi" descr="http://www.ux1.eiu.edu/%7Ecfjps/1400/FIG06_00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23" y="4805728"/>
            <a:ext cx="2874761" cy="2052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09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Intense tropical storms with wind speeds up to 130 km/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More energy than a nuclear reaction</a:t>
            </a:r>
          </a:p>
          <a:p>
            <a:r>
              <a:rPr lang="en-US" dirty="0" smtClean="0"/>
              <a:t>Called typhoons or cyclones when they occur in the Pacific Ocean</a:t>
            </a:r>
            <a:endParaRPr lang="en-US" dirty="0"/>
          </a:p>
        </p:txBody>
      </p:sp>
      <p:pic>
        <p:nvPicPr>
          <p:cNvPr id="4" name="irc_mi" descr="http://images.nationalgeographic.com/wpf/media-live/photos/000/002/cache/hurricane-ivan_200_600x45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91" y="4368336"/>
            <a:ext cx="3052409" cy="2283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47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nitrogen lab data to </a:t>
            </a:r>
            <a:r>
              <a:rPr lang="en-US" dirty="0" err="1" smtClean="0"/>
              <a:t>google</a:t>
            </a:r>
            <a:r>
              <a:rPr lang="en-US" dirty="0" smtClean="0"/>
              <a:t> doc– please do this ASAP</a:t>
            </a:r>
          </a:p>
          <a:p>
            <a:r>
              <a:rPr lang="en-US" dirty="0" smtClean="0"/>
              <a:t>Answer nitrogen lab questions ( you may need to do online research)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6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Trade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272"/>
            <a:ext cx="8479642" cy="5060308"/>
          </a:xfrm>
        </p:spPr>
        <p:txBody>
          <a:bodyPr/>
          <a:lstStyle/>
          <a:p>
            <a:r>
              <a:rPr lang="en-US" dirty="0" smtClean="0"/>
              <a:t>Trade winds:</a:t>
            </a:r>
          </a:p>
          <a:p>
            <a:pPr lvl="1"/>
            <a:r>
              <a:rPr lang="en-US" dirty="0" smtClean="0"/>
              <a:t> occur between 30 degrees latitude and the equator</a:t>
            </a:r>
          </a:p>
          <a:p>
            <a:pPr lvl="1"/>
            <a:r>
              <a:rPr lang="en-US" dirty="0" smtClean="0"/>
              <a:t>Strong and steady</a:t>
            </a:r>
          </a:p>
          <a:p>
            <a:pPr lvl="1"/>
            <a:r>
              <a:rPr lang="en-US" dirty="0" smtClean="0"/>
              <a:t>Speed of 11 to 13 mph</a:t>
            </a:r>
          </a:p>
          <a:p>
            <a:pPr lvl="1"/>
            <a:r>
              <a:rPr lang="en-US" dirty="0" smtClean="0"/>
              <a:t>Northern hemisphere: Northeast trade winds</a:t>
            </a:r>
          </a:p>
          <a:p>
            <a:pPr lvl="1"/>
            <a:r>
              <a:rPr lang="en-US" dirty="0" smtClean="0"/>
              <a:t>Southern hemisphere: Southeast trade winds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663" y="4623859"/>
            <a:ext cx="2506179" cy="22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2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hemisphere: travels south and west</a:t>
            </a:r>
          </a:p>
          <a:p>
            <a:r>
              <a:rPr lang="en-US" dirty="0" smtClean="0"/>
              <a:t>Southern hemisphere: travels north and west</a:t>
            </a:r>
            <a:endParaRPr lang="en-US" dirty="0"/>
          </a:p>
        </p:txBody>
      </p:sp>
      <p:pic>
        <p:nvPicPr>
          <p:cNvPr id="4" name="irc_mi" descr="http://www.handsontheland.org/grsa/resources/curriculum/mid/dunes/images/global_wind_patt2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84" y="3004973"/>
            <a:ext cx="4242399" cy="359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79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Latitudes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between 30 and 35 degrees latitude, dry air and weak winds</a:t>
            </a:r>
            <a:endParaRPr lang="en-US" dirty="0"/>
          </a:p>
        </p:txBody>
      </p:sp>
      <p:pic>
        <p:nvPicPr>
          <p:cNvPr id="4" name="Picture 3" descr="ind currents on Earth, USG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84" y="3020463"/>
            <a:ext cx="4339566" cy="362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56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Doldrums = ITCZ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is still because it is constantly rising</a:t>
            </a:r>
            <a:endParaRPr lang="en-US" dirty="0"/>
          </a:p>
        </p:txBody>
      </p:sp>
      <p:pic>
        <p:nvPicPr>
          <p:cNvPr id="4" name="irc_mi" descr="http://1.bp.blogspot.com/-sqhSLgyi6vk/TZzDQRwzNAI/AAAAAAAAAB8/_nM2KyzefWo/s400/itcz-carton-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77" y="3025520"/>
            <a:ext cx="6037488" cy="3100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98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Jet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54" y="980618"/>
            <a:ext cx="8229600" cy="4525963"/>
          </a:xfrm>
        </p:spPr>
        <p:txBody>
          <a:bodyPr/>
          <a:lstStyle/>
          <a:p>
            <a:r>
              <a:rPr lang="en-US" dirty="0" smtClean="0"/>
              <a:t>High speed currents of wind that occur in the upper troposphere</a:t>
            </a:r>
          </a:p>
          <a:p>
            <a:r>
              <a:rPr lang="en-US" dirty="0" smtClean="0"/>
              <a:t>Have a large influence on local weather patterns</a:t>
            </a:r>
          </a:p>
          <a:p>
            <a:r>
              <a:rPr lang="en-US" dirty="0" smtClean="0"/>
              <a:t>Jet Streams in the U.S. primarily travel west to east</a:t>
            </a:r>
            <a:endParaRPr lang="en-US" dirty="0"/>
          </a:p>
        </p:txBody>
      </p:sp>
      <p:pic>
        <p:nvPicPr>
          <p:cNvPr id="4" name="irc_mi" descr="https://www.classzone.com/books/earth_science/terc/content/investigations/es1906/images/es1906_p5_airmass_b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81" y="3856899"/>
            <a:ext cx="4111711" cy="2659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88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Tilt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is tiled on it’s axis by 23.5 degrees</a:t>
            </a:r>
          </a:p>
          <a:p>
            <a:r>
              <a:rPr lang="en-US" dirty="0" smtClean="0"/>
              <a:t>Tilt + motion of earth around the sun causes seasons</a:t>
            </a:r>
          </a:p>
          <a:p>
            <a:r>
              <a:rPr lang="en-US" dirty="0" smtClean="0"/>
              <a:t>June 22 Solstice</a:t>
            </a:r>
          </a:p>
          <a:p>
            <a:pPr lvl="1"/>
            <a:r>
              <a:rPr lang="en-US" dirty="0" smtClean="0"/>
              <a:t>Northern hemisphere has the longest amount of daylight</a:t>
            </a:r>
          </a:p>
          <a:p>
            <a:pPr lvl="1"/>
            <a:r>
              <a:rPr lang="en-US" dirty="0" smtClean="0"/>
              <a:t>Sothern hemisphere has the shortest amount of daylight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9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Surface and deep sea circulation of ocean waters</a:t>
            </a:r>
          </a:p>
          <a:p>
            <a:r>
              <a:rPr lang="en-US" sz="3600" dirty="0" smtClean="0"/>
              <a:t>Movement affected by:</a:t>
            </a:r>
          </a:p>
          <a:p>
            <a:pPr lvl="1"/>
            <a:r>
              <a:rPr lang="en-US" sz="3600" dirty="0" smtClean="0"/>
              <a:t>Wind</a:t>
            </a:r>
          </a:p>
          <a:p>
            <a:pPr lvl="1"/>
            <a:r>
              <a:rPr lang="en-US" sz="3600" dirty="0" smtClean="0"/>
              <a:t>Differences in temperature</a:t>
            </a:r>
          </a:p>
          <a:p>
            <a:pPr lvl="1"/>
            <a:r>
              <a:rPr lang="en-US" sz="3600" dirty="0" smtClean="0"/>
              <a:t>Differences in salinity</a:t>
            </a:r>
          </a:p>
          <a:p>
            <a:pPr lvl="1"/>
            <a:r>
              <a:rPr lang="en-US" sz="3600" dirty="0" smtClean="0"/>
              <a:t>Earth’s rotation</a:t>
            </a:r>
          </a:p>
        </p:txBody>
      </p:sp>
    </p:spTree>
    <p:extLst>
      <p:ext uri="{BB962C8B-B14F-4D97-AF65-F5344CB8AC3E}">
        <p14:creationId xmlns:p14="http://schemas.microsoft.com/office/powerpoint/2010/main" val="305668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557</Words>
  <Application>Microsoft Macintosh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Aim: How do ocean currents and the earth’s orbit affect climate?</vt:lpstr>
      <vt:lpstr>Wind</vt:lpstr>
      <vt:lpstr>Trade Winds</vt:lpstr>
      <vt:lpstr>Westerly</vt:lpstr>
      <vt:lpstr>Horse Latitudes</vt:lpstr>
      <vt:lpstr>Doldrums = ITCZ</vt:lpstr>
      <vt:lpstr>Jet Stream</vt:lpstr>
      <vt:lpstr>Earth’s Tilt</vt:lpstr>
      <vt:lpstr>Ocean Currents</vt:lpstr>
      <vt:lpstr>Ocean Currents</vt:lpstr>
      <vt:lpstr>Ocean Currents</vt:lpstr>
      <vt:lpstr>Thermohaline Circulation</vt:lpstr>
      <vt:lpstr>Heat Transport</vt:lpstr>
      <vt:lpstr>How can global warming affect thermohaline circulation?</vt:lpstr>
      <vt:lpstr>El Nino-Southern Oscillation (ENSO)</vt:lpstr>
      <vt:lpstr>El Nino (ENSO)</vt:lpstr>
      <vt:lpstr>La Nina</vt:lpstr>
      <vt:lpstr>Rain Shadows</vt:lpstr>
      <vt:lpstr>Monsoons</vt:lpstr>
      <vt:lpstr>Hurricanes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 ocean currents and the earth’s orbit affect climate?</dc:title>
  <dc:creator>Kayla McDaniel</dc:creator>
  <cp:lastModifiedBy>Kayla McDaniel</cp:lastModifiedBy>
  <cp:revision>64</cp:revision>
  <dcterms:created xsi:type="dcterms:W3CDTF">2014-10-01T22:11:15Z</dcterms:created>
  <dcterms:modified xsi:type="dcterms:W3CDTF">2015-10-06T12:33:34Z</dcterms:modified>
</cp:coreProperties>
</file>