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80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81" r:id="rId25"/>
    <p:sldId id="282" r:id="rId26"/>
    <p:sldId id="279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3507-A459-F541-80C0-C946AA598E11}" type="datetimeFigureOut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24C-3182-CA48-AD38-D964C50BF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3507-A459-F541-80C0-C946AA598E11}" type="datetimeFigureOut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24C-3182-CA48-AD38-D964C50BF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0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3507-A459-F541-80C0-C946AA598E11}" type="datetimeFigureOut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24C-3182-CA48-AD38-D964C50BF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9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3507-A459-F541-80C0-C946AA598E11}" type="datetimeFigureOut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24C-3182-CA48-AD38-D964C50BF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8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3507-A459-F541-80C0-C946AA598E11}" type="datetimeFigureOut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24C-3182-CA48-AD38-D964C50BF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0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3507-A459-F541-80C0-C946AA598E11}" type="datetimeFigureOut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24C-3182-CA48-AD38-D964C50BF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1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3507-A459-F541-80C0-C946AA598E11}" type="datetimeFigureOut">
              <a:rPr lang="en-US" smtClean="0"/>
              <a:t>10/5/15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24C-3182-CA48-AD38-D964C50BF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6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3507-A459-F541-80C0-C946AA598E11}" type="datetimeFigureOut">
              <a:rPr lang="en-US" smtClean="0"/>
              <a:t>10/5/15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24C-3182-CA48-AD38-D964C50BF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8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3507-A459-F541-80C0-C946AA598E11}" type="datetimeFigureOut">
              <a:rPr lang="en-US" smtClean="0"/>
              <a:t>10/5/15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24C-3182-CA48-AD38-D964C50BF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5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3507-A459-F541-80C0-C946AA598E11}" type="datetimeFigureOut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24C-3182-CA48-AD38-D964C50BF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9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3507-A459-F541-80C0-C946AA598E11}" type="datetimeFigureOut">
              <a:rPr lang="en-US" smtClean="0"/>
              <a:t>10/5/15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324C-3182-CA48-AD38-D964C50BF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1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03507-A459-F541-80C0-C946AA598E11}" type="datetimeFigureOut">
              <a:rPr lang="en-US" smtClean="0"/>
              <a:t>10/5/15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7324C-3182-CA48-AD38-D964C50BF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5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vencity.org/wp-content/uploads/2014/03/arctic_albedo_2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Dewpoint.jpg" TargetMode="Externa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ed.ucar.edu/sites/default/files/images/large_image_for_image_content/troposphere_diagram_big.jpg" TargetMode="Externa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473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Aim: How does energy flow in the atmosphere affect weather?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9158"/>
            <a:ext cx="8032746" cy="1752600"/>
          </a:xfrm>
        </p:spPr>
        <p:txBody>
          <a:bodyPr/>
          <a:lstStyle/>
          <a:p>
            <a:pPr algn="l"/>
            <a:r>
              <a:rPr lang="en-US" dirty="0" smtClean="0"/>
              <a:t>APES Unit 2                                             10/</a:t>
            </a:r>
            <a:r>
              <a:rPr lang="en-US" dirty="0"/>
              <a:t>5</a:t>
            </a:r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8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Unequal Heating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US" dirty="0" smtClean="0"/>
              <a:t>2. Variation in the amount of surface area over which the Sun’s rays are distributed</a:t>
            </a:r>
          </a:p>
          <a:p>
            <a:pPr lvl="1"/>
            <a:r>
              <a:rPr lang="en-US" dirty="0" smtClean="0"/>
              <a:t>Surface area is smaller at the equator </a:t>
            </a:r>
            <a:r>
              <a:rPr lang="en-US" dirty="0" smtClean="0">
                <a:sym typeface="Wingdings"/>
              </a:rPr>
              <a:t> tropical regions receive more solar energy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99" y="4274800"/>
            <a:ext cx="4695153" cy="258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82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Unequal Heating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Some areas of earth’s surface reflect more solar energy than others</a:t>
            </a:r>
          </a:p>
          <a:p>
            <a:pPr lvl="1"/>
            <a:r>
              <a:rPr lang="en-US" dirty="0" smtClean="0"/>
              <a:t>Albedo: Percentage of incoming sunlight that is reflected from a surface</a:t>
            </a:r>
          </a:p>
          <a:p>
            <a:pPr lvl="1"/>
            <a:r>
              <a:rPr lang="en-US" dirty="0" smtClean="0"/>
              <a:t>High albedo: snow</a:t>
            </a:r>
          </a:p>
          <a:p>
            <a:pPr lvl="1"/>
            <a:r>
              <a:rPr lang="en-US" dirty="0" smtClean="0"/>
              <a:t>Low albedo: asphalt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530" y="3970441"/>
            <a:ext cx="3811270" cy="270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780" y="4743998"/>
            <a:ext cx="2442846" cy="211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8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properties that determine how air circulates in the atmosphere:</a:t>
            </a:r>
          </a:p>
          <a:p>
            <a:pPr lvl="1"/>
            <a:r>
              <a:rPr lang="en-US" dirty="0" smtClean="0"/>
              <a:t>Density</a:t>
            </a:r>
          </a:p>
          <a:p>
            <a:pPr lvl="1"/>
            <a:r>
              <a:rPr lang="en-US" dirty="0" smtClean="0"/>
              <a:t>Water Vapor Capacity</a:t>
            </a:r>
          </a:p>
          <a:p>
            <a:pPr lvl="1"/>
            <a:r>
              <a:rPr lang="en-US" dirty="0" smtClean="0"/>
              <a:t>Adiabatic heating or cooling</a:t>
            </a:r>
          </a:p>
          <a:p>
            <a:pPr lvl="1"/>
            <a:r>
              <a:rPr lang="en-US" dirty="0" smtClean="0"/>
              <a:t>Latent heat release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7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18108"/>
          </a:xfrm>
        </p:spPr>
        <p:txBody>
          <a:bodyPr/>
          <a:lstStyle/>
          <a:p>
            <a:r>
              <a:rPr lang="en-US" dirty="0" smtClean="0"/>
              <a:t>More dense air sinks</a:t>
            </a:r>
          </a:p>
          <a:p>
            <a:r>
              <a:rPr lang="en-US" dirty="0" smtClean="0"/>
              <a:t>Less dense air </a:t>
            </a:r>
            <a:r>
              <a:rPr lang="en-US" dirty="0" smtClean="0"/>
              <a:t>rises</a:t>
            </a:r>
          </a:p>
          <a:p>
            <a:pPr lvl="0"/>
            <a:r>
              <a:rPr lang="en-US" dirty="0"/>
              <a:t>Warm air is less dense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it rises</a:t>
            </a:r>
          </a:p>
          <a:p>
            <a:pPr lvl="0"/>
            <a:r>
              <a:rPr lang="en-US" dirty="0"/>
              <a:t>Cool air is more dense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it sinks </a:t>
            </a:r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42" y="4045791"/>
            <a:ext cx="4005653" cy="2812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98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Vapor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 air has a higher capacity for water vapor than cold air</a:t>
            </a:r>
          </a:p>
          <a:p>
            <a:r>
              <a:rPr lang="en-US" dirty="0" smtClean="0"/>
              <a:t>Saturation point is the maximum amount of water vapor that can be in the air at a given temperature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62" y="3949762"/>
            <a:ext cx="3188537" cy="2627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9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and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6077" cy="5126955"/>
          </a:xfrm>
        </p:spPr>
        <p:txBody>
          <a:bodyPr>
            <a:normAutofit/>
          </a:bodyPr>
          <a:lstStyle/>
          <a:p>
            <a:r>
              <a:rPr lang="en-US" dirty="0" smtClean="0"/>
              <a:t>Adiabatic cooling</a:t>
            </a:r>
          </a:p>
          <a:p>
            <a:pPr lvl="1"/>
            <a:r>
              <a:rPr lang="en-US" dirty="0" smtClean="0"/>
              <a:t> Air rises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pressure decreases </a:t>
            </a:r>
          </a:p>
          <a:p>
            <a:pPr lvl="1"/>
            <a:r>
              <a:rPr lang="en-US" dirty="0" smtClean="0"/>
              <a:t>Lower pressure</a:t>
            </a:r>
            <a:r>
              <a:rPr lang="en-US" dirty="0" smtClean="0">
                <a:sym typeface="Wingdings"/>
              </a:rPr>
              <a:t> air expands (becomes less dense)</a:t>
            </a:r>
          </a:p>
          <a:p>
            <a:pPr lvl="1"/>
            <a:r>
              <a:rPr lang="en-US" dirty="0" smtClean="0">
                <a:sym typeface="Wingdings"/>
              </a:rPr>
              <a:t> Lower air density lower temperature</a:t>
            </a:r>
          </a:p>
          <a:p>
            <a:r>
              <a:rPr lang="en-US" dirty="0" smtClean="0">
                <a:sym typeface="Wingdings"/>
              </a:rPr>
              <a:t>Adiabatic heating</a:t>
            </a:r>
          </a:p>
          <a:p>
            <a:pPr lvl="1"/>
            <a:r>
              <a:rPr lang="en-US" dirty="0" smtClean="0">
                <a:sym typeface="Wingdings"/>
              </a:rPr>
              <a:t>Air sinks  higher pressure</a:t>
            </a:r>
          </a:p>
          <a:p>
            <a:pPr lvl="1"/>
            <a:r>
              <a:rPr lang="en-US" dirty="0" smtClean="0">
                <a:sym typeface="Wingdings"/>
              </a:rPr>
              <a:t>Higher pressure higher density</a:t>
            </a:r>
          </a:p>
          <a:p>
            <a:pPr lvl="1"/>
            <a:r>
              <a:rPr lang="en-US" dirty="0" smtClean="0">
                <a:sym typeface="Wingdings"/>
              </a:rPr>
              <a:t>Higher density --&gt; increase in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0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Heating and Cooling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482" y="1643832"/>
            <a:ext cx="6049306" cy="521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1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Heat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vapor condenses to liquid water and releases energy</a:t>
            </a:r>
          </a:p>
          <a:p>
            <a:pPr lvl="1"/>
            <a:r>
              <a:rPr lang="en-US" dirty="0" smtClean="0"/>
              <a:t>Water vapor condenses to water</a:t>
            </a:r>
            <a:r>
              <a:rPr lang="en-US" dirty="0" smtClean="0">
                <a:sym typeface="Wingdings"/>
              </a:rPr>
              <a:t> air becomes warmer  warm air rises</a:t>
            </a:r>
          </a:p>
          <a:p>
            <a:r>
              <a:rPr lang="en-US" dirty="0" smtClean="0">
                <a:sym typeface="Wingdings"/>
              </a:rPr>
              <a:t>Dew Point: Temperature at which water vapor condenses into liquid 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676" y="4527561"/>
            <a:ext cx="2565124" cy="211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8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94" y="117014"/>
            <a:ext cx="8229600" cy="1143000"/>
          </a:xfrm>
        </p:spPr>
        <p:txBody>
          <a:bodyPr/>
          <a:lstStyle/>
          <a:p>
            <a:r>
              <a:rPr lang="en-US" dirty="0" smtClean="0"/>
              <a:t>Convection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75" y="1260014"/>
            <a:ext cx="8229600" cy="4525963"/>
          </a:xfrm>
        </p:spPr>
        <p:txBody>
          <a:bodyPr/>
          <a:lstStyle/>
          <a:p>
            <a:r>
              <a:rPr lang="en-US" dirty="0" smtClean="0"/>
              <a:t>Global patterns of air movement that are initiated by unequal heating of the earth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52" y="3187752"/>
            <a:ext cx="4062095" cy="305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60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Hadley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Convection current that occurs in the tropics (from the equator to 30° N and 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H.E.-- Hadley cells at the Equator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9" y="3619499"/>
            <a:ext cx="5685103" cy="2968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6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Nitrogen lab</a:t>
            </a:r>
          </a:p>
          <a:p>
            <a:r>
              <a:rPr lang="en-US" dirty="0" smtClean="0"/>
              <a:t>Outdoor Albedo Lab</a:t>
            </a:r>
          </a:p>
          <a:p>
            <a:r>
              <a:rPr lang="en-US" dirty="0" smtClean="0"/>
              <a:t>Videos if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ITCZ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454"/>
            <a:ext cx="8229600" cy="4525963"/>
          </a:xfrm>
        </p:spPr>
        <p:txBody>
          <a:bodyPr/>
          <a:lstStyle/>
          <a:p>
            <a:r>
              <a:rPr lang="en-US" dirty="0" err="1" smtClean="0"/>
              <a:t>Intertropical</a:t>
            </a:r>
            <a:r>
              <a:rPr lang="en-US" dirty="0" smtClean="0"/>
              <a:t> Convergence Zone</a:t>
            </a:r>
          </a:p>
          <a:p>
            <a:pPr lvl="1"/>
            <a:r>
              <a:rPr lang="en-US" dirty="0" smtClean="0"/>
              <a:t>Where the two </a:t>
            </a:r>
            <a:r>
              <a:rPr lang="en-US" dirty="0"/>
              <a:t>H</a:t>
            </a:r>
            <a:r>
              <a:rPr lang="en-US" dirty="0" smtClean="0"/>
              <a:t>adley cells meet</a:t>
            </a:r>
          </a:p>
          <a:p>
            <a:pPr lvl="1"/>
            <a:r>
              <a:rPr lang="en-US" dirty="0" smtClean="0"/>
              <a:t>Receives the most intense sunlight</a:t>
            </a:r>
          </a:p>
          <a:p>
            <a:pPr lvl="1"/>
            <a:r>
              <a:rPr lang="en-US" dirty="0" smtClean="0"/>
              <a:t>Dense clouds and intense thunderstorm activity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57" y="3824152"/>
            <a:ext cx="4967365" cy="285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85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that rises at 60° N and S and sinks at the poles (90° N and S)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52" y="3187752"/>
            <a:ext cx="4062095" cy="305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37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6151"/>
            <a:ext cx="8229600" cy="1143000"/>
          </a:xfrm>
        </p:spPr>
        <p:txBody>
          <a:bodyPr/>
          <a:lstStyle/>
          <a:p>
            <a:r>
              <a:rPr lang="en-US" dirty="0" err="1" smtClean="0"/>
              <a:t>Coriolis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70" y="888405"/>
            <a:ext cx="8229600" cy="4525963"/>
          </a:xfrm>
        </p:spPr>
        <p:txBody>
          <a:bodyPr/>
          <a:lstStyle/>
          <a:p>
            <a:r>
              <a:rPr lang="en-US" dirty="0" smtClean="0"/>
              <a:t>Earth’s rotation on its axis influences earth’s climate</a:t>
            </a:r>
          </a:p>
          <a:p>
            <a:r>
              <a:rPr lang="en-US" dirty="0" smtClean="0"/>
              <a:t>Surface at the equator moves faster than the surface at the polar regions</a:t>
            </a:r>
          </a:p>
          <a:p>
            <a:r>
              <a:rPr lang="en-US" dirty="0" err="1" smtClean="0"/>
              <a:t>Coriolis</a:t>
            </a:r>
            <a:r>
              <a:rPr lang="en-US" dirty="0" smtClean="0"/>
              <a:t> Effects is the deflection of an object’s path due to Earth’s rotation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97" y="3656670"/>
            <a:ext cx="3432546" cy="3201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136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Coriolis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Northern hemisphere: Causes wind to veer to the right</a:t>
            </a:r>
          </a:p>
          <a:p>
            <a:pPr marL="0" indent="0">
              <a:buNone/>
            </a:pPr>
            <a:r>
              <a:rPr lang="en-US" dirty="0" smtClean="0"/>
              <a:t>Southern hemisphere: Causes wind to veer to the left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11" y="3461275"/>
            <a:ext cx="3865529" cy="307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21" y="3907891"/>
            <a:ext cx="2691101" cy="2623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57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ammonia, nitrate ,nitrite readings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9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Fertilizer Lab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Glows: Great first lab report!!</a:t>
            </a:r>
          </a:p>
          <a:p>
            <a:r>
              <a:rPr lang="en-US" dirty="0" smtClean="0"/>
              <a:t>Grows: </a:t>
            </a:r>
          </a:p>
          <a:p>
            <a:pPr lvl="1"/>
            <a:r>
              <a:rPr lang="en-US" dirty="0" smtClean="0"/>
              <a:t>Make sure you have a data table and graph</a:t>
            </a:r>
          </a:p>
          <a:p>
            <a:pPr lvl="1"/>
            <a:r>
              <a:rPr lang="en-US" dirty="0" smtClean="0"/>
              <a:t>Use citations in your percentages summary</a:t>
            </a:r>
          </a:p>
          <a:p>
            <a:pPr lvl="1"/>
            <a:r>
              <a:rPr lang="en-US" dirty="0" smtClean="0"/>
              <a:t>In-text citations are your friends!!</a:t>
            </a:r>
          </a:p>
          <a:p>
            <a:r>
              <a:rPr lang="en-US" dirty="0" smtClean="0"/>
              <a:t>Shout outs:</a:t>
            </a:r>
          </a:p>
          <a:p>
            <a:pPr lvl="1"/>
            <a:r>
              <a:rPr lang="en-US" dirty="0" smtClean="0"/>
              <a:t>Research: Monica and </a:t>
            </a:r>
            <a:r>
              <a:rPr lang="en-US" dirty="0" err="1" smtClean="0"/>
              <a:t>Wyllana</a:t>
            </a:r>
            <a:endParaRPr lang="en-US" dirty="0" smtClean="0"/>
          </a:p>
          <a:p>
            <a:pPr lvl="1"/>
            <a:r>
              <a:rPr lang="en-US" dirty="0" smtClean="0"/>
              <a:t>Discussion: </a:t>
            </a:r>
            <a:r>
              <a:rPr lang="en-US" dirty="0" err="1" smtClean="0"/>
              <a:t>Rimsha</a:t>
            </a:r>
            <a:r>
              <a:rPr lang="en-US" dirty="0" smtClean="0"/>
              <a:t>, </a:t>
            </a:r>
            <a:r>
              <a:rPr lang="en-US" dirty="0" err="1" smtClean="0"/>
              <a:t>Rahila</a:t>
            </a:r>
            <a:r>
              <a:rPr lang="en-US" dirty="0" smtClean="0"/>
              <a:t> and </a:t>
            </a:r>
            <a:r>
              <a:rPr lang="en-US" dirty="0" err="1" smtClean="0"/>
              <a:t>Ramlah</a:t>
            </a:r>
            <a:endParaRPr lang="en-US" dirty="0" smtClean="0"/>
          </a:p>
          <a:p>
            <a:pPr lvl="1"/>
            <a:r>
              <a:rPr lang="en-US" dirty="0" smtClean="0"/>
              <a:t>Results summary and citations: </a:t>
            </a:r>
            <a:r>
              <a:rPr lang="en-US" dirty="0" err="1" smtClean="0"/>
              <a:t>Mehrangiz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06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Ch. 4 through page 99</a:t>
            </a:r>
          </a:p>
          <a:p>
            <a:r>
              <a:rPr lang="en-US" dirty="0" smtClean="0"/>
              <a:t>Start working on your presentation!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95" y="186339"/>
            <a:ext cx="8229600" cy="1143000"/>
          </a:xfrm>
        </p:spPr>
        <p:txBody>
          <a:bodyPr/>
          <a:lstStyle/>
          <a:p>
            <a:r>
              <a:rPr lang="en-US" dirty="0" smtClean="0"/>
              <a:t>Outdoor Albedo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643"/>
            <a:ext cx="8686800" cy="49952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Do NOT cross the street</a:t>
            </a:r>
          </a:p>
          <a:p>
            <a:r>
              <a:rPr lang="en-US" dirty="0" smtClean="0"/>
              <a:t>Meet at the front entrance to the school</a:t>
            </a:r>
          </a:p>
          <a:p>
            <a:r>
              <a:rPr lang="en-US" dirty="0" smtClean="0"/>
              <a:t>Partners:</a:t>
            </a:r>
          </a:p>
          <a:p>
            <a:pPr lvl="1"/>
            <a:r>
              <a:rPr lang="en-US" dirty="0" err="1" smtClean="0"/>
              <a:t>Ramlah</a:t>
            </a:r>
            <a:r>
              <a:rPr lang="en-US" dirty="0" smtClean="0"/>
              <a:t> and </a:t>
            </a:r>
            <a:r>
              <a:rPr lang="en-US" dirty="0" err="1" smtClean="0"/>
              <a:t>Attia</a:t>
            </a:r>
            <a:endParaRPr lang="en-US" dirty="0" smtClean="0"/>
          </a:p>
          <a:p>
            <a:pPr lvl="1"/>
            <a:r>
              <a:rPr lang="en-US" dirty="0" smtClean="0"/>
              <a:t>Wendy and Cynthia</a:t>
            </a:r>
          </a:p>
          <a:p>
            <a:pPr lvl="1"/>
            <a:r>
              <a:rPr lang="en-US" dirty="0" err="1" smtClean="0"/>
              <a:t>Bukurie</a:t>
            </a:r>
            <a:r>
              <a:rPr lang="en-US" dirty="0" smtClean="0"/>
              <a:t> and </a:t>
            </a:r>
            <a:r>
              <a:rPr lang="en-US" dirty="0" err="1" smtClean="0"/>
              <a:t>Saliha</a:t>
            </a:r>
            <a:endParaRPr lang="en-US" dirty="0" smtClean="0"/>
          </a:p>
          <a:p>
            <a:pPr lvl="1"/>
            <a:r>
              <a:rPr lang="en-US" dirty="0" err="1" smtClean="0"/>
              <a:t>Harmanpreet</a:t>
            </a:r>
            <a:r>
              <a:rPr lang="en-US" dirty="0" smtClean="0"/>
              <a:t> and </a:t>
            </a:r>
            <a:r>
              <a:rPr lang="en-US" dirty="0" err="1" smtClean="0"/>
              <a:t>Uzma</a:t>
            </a:r>
            <a:endParaRPr lang="en-US" dirty="0" smtClean="0"/>
          </a:p>
          <a:p>
            <a:pPr lvl="1"/>
            <a:r>
              <a:rPr lang="en-US" dirty="0" err="1" smtClean="0"/>
              <a:t>Mehrangiz</a:t>
            </a:r>
            <a:r>
              <a:rPr lang="en-US" dirty="0" smtClean="0"/>
              <a:t> and </a:t>
            </a:r>
            <a:r>
              <a:rPr lang="en-US" dirty="0" err="1" smtClean="0"/>
              <a:t>Rimsha</a:t>
            </a:r>
            <a:endParaRPr lang="en-US" dirty="0" smtClean="0"/>
          </a:p>
          <a:p>
            <a:pPr lvl="1"/>
            <a:r>
              <a:rPr lang="en-US" dirty="0" err="1" smtClean="0"/>
              <a:t>Shayna</a:t>
            </a:r>
            <a:r>
              <a:rPr lang="en-US" dirty="0" smtClean="0"/>
              <a:t> and </a:t>
            </a:r>
            <a:r>
              <a:rPr lang="en-US" dirty="0" err="1" smtClean="0"/>
              <a:t>Hamna</a:t>
            </a:r>
            <a:endParaRPr lang="en-US" dirty="0" smtClean="0"/>
          </a:p>
          <a:p>
            <a:pPr lvl="1"/>
            <a:r>
              <a:rPr lang="en-US" dirty="0" smtClean="0"/>
              <a:t>Desire and </a:t>
            </a:r>
            <a:r>
              <a:rPr lang="en-US" dirty="0" err="1" smtClean="0"/>
              <a:t>Rahila</a:t>
            </a:r>
            <a:endParaRPr lang="en-US" dirty="0" smtClean="0"/>
          </a:p>
          <a:p>
            <a:pPr lvl="1"/>
            <a:r>
              <a:rPr lang="en-US" dirty="0" err="1" smtClean="0"/>
              <a:t>Wyllana</a:t>
            </a:r>
            <a:r>
              <a:rPr lang="en-US" dirty="0" smtClean="0"/>
              <a:t> and </a:t>
            </a:r>
            <a:r>
              <a:rPr lang="en-US" dirty="0" err="1" smtClean="0"/>
              <a:t>Amrat</a:t>
            </a:r>
            <a:endParaRPr lang="en-US" dirty="0" smtClean="0"/>
          </a:p>
          <a:p>
            <a:pPr lvl="1"/>
            <a:r>
              <a:rPr lang="en-US" dirty="0" smtClean="0"/>
              <a:t>Monica , </a:t>
            </a:r>
            <a:r>
              <a:rPr lang="en-US" dirty="0" err="1" smtClean="0"/>
              <a:t>Kaylah</a:t>
            </a:r>
            <a:r>
              <a:rPr lang="en-US" dirty="0" smtClean="0"/>
              <a:t> and </a:t>
            </a:r>
            <a:r>
              <a:rPr lang="en-US" dirty="0" err="1" smtClean="0"/>
              <a:t>Mahnoor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4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vs.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1590" cy="5257800"/>
          </a:xfrm>
        </p:spPr>
        <p:txBody>
          <a:bodyPr/>
          <a:lstStyle/>
          <a:p>
            <a:r>
              <a:rPr lang="en-US" dirty="0" smtClean="0"/>
              <a:t>Weather is the day to day properties: wind speed, direction, temperature</a:t>
            </a:r>
          </a:p>
          <a:p>
            <a:r>
              <a:rPr lang="en-US" dirty="0" smtClean="0"/>
              <a:t>Climate: Patterns that are constant for many years (30 plus). Most important factors are:</a:t>
            </a:r>
          </a:p>
          <a:p>
            <a:pPr lvl="1"/>
            <a:r>
              <a:rPr lang="en-US" dirty="0" smtClean="0"/>
              <a:t>Average temperature</a:t>
            </a:r>
          </a:p>
          <a:p>
            <a:pPr lvl="1"/>
            <a:r>
              <a:rPr lang="en-US" dirty="0" smtClean="0"/>
              <a:t>Average precipitation</a:t>
            </a:r>
          </a:p>
          <a:p>
            <a:pPr lvl="1"/>
            <a:r>
              <a:rPr lang="en-US" dirty="0" smtClean="0"/>
              <a:t>Regional climates are most affected by latitude and altitude</a:t>
            </a:r>
          </a:p>
          <a:p>
            <a:r>
              <a:rPr lang="en-US" dirty="0" smtClean="0"/>
              <a:t>Meteorologists are scientists who study weather and climate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8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Processes that affect distribution of heat and 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34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Unequal </a:t>
            </a:r>
            <a:r>
              <a:rPr lang="en-US" sz="3600" dirty="0"/>
              <a:t>h</a:t>
            </a:r>
            <a:r>
              <a:rPr lang="en-US" sz="3600" dirty="0" smtClean="0"/>
              <a:t>eating of the earth by the sun</a:t>
            </a:r>
          </a:p>
          <a:p>
            <a:r>
              <a:rPr lang="en-US" sz="3600" dirty="0" smtClean="0"/>
              <a:t>Atmospheric convection currents</a:t>
            </a:r>
          </a:p>
          <a:p>
            <a:r>
              <a:rPr lang="en-US" sz="3600" dirty="0" smtClean="0"/>
              <a:t>Rotation of the earth</a:t>
            </a:r>
          </a:p>
          <a:p>
            <a:r>
              <a:rPr lang="en-US" sz="3600" dirty="0" smtClean="0"/>
              <a:t>Earth’s orbit around the sun on a tilted axis</a:t>
            </a:r>
          </a:p>
          <a:p>
            <a:r>
              <a:rPr lang="en-US" sz="3600" dirty="0" smtClean="0"/>
              <a:t>Ocean Currents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848" y="4605755"/>
            <a:ext cx="2311951" cy="19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8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916" y="1417638"/>
            <a:ext cx="3720523" cy="5210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90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281"/>
            <a:ext cx="8229600" cy="4525963"/>
          </a:xfrm>
        </p:spPr>
        <p:txBody>
          <a:bodyPr/>
          <a:lstStyle/>
          <a:p>
            <a:r>
              <a:rPr lang="en-US" dirty="0" smtClean="0"/>
              <a:t>Troposphere: Densest layer; contains weather</a:t>
            </a:r>
          </a:p>
          <a:p>
            <a:pPr lvl="1"/>
            <a:r>
              <a:rPr lang="en-US" dirty="0" err="1" smtClean="0"/>
              <a:t>Tropopause</a:t>
            </a:r>
            <a:r>
              <a:rPr lang="en-US" dirty="0" smtClean="0"/>
              <a:t>: Buffer zone between the troposphere and stratosphere</a:t>
            </a:r>
          </a:p>
          <a:p>
            <a:r>
              <a:rPr lang="en-US" dirty="0" smtClean="0"/>
              <a:t>Stratosphere: contains the Ozone layer</a:t>
            </a:r>
          </a:p>
          <a:p>
            <a:r>
              <a:rPr lang="en-US" dirty="0" smtClean="0"/>
              <a:t>Mesosphere: where meteors are destroyed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821" y="4005588"/>
            <a:ext cx="2235321" cy="285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22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Thermosphere (ionosphere): Air molecules have high velocities; it reflects outgoing radio waves to earth; energetic charged particles are absorbed</a:t>
            </a:r>
          </a:p>
          <a:p>
            <a:r>
              <a:rPr lang="en-US" dirty="0" smtClean="0"/>
              <a:t>Exosphere: uppermost region;  fades into a vacuum of space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86" y="4997029"/>
            <a:ext cx="3030996" cy="1775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805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807"/>
            <a:ext cx="8229600" cy="1143000"/>
          </a:xfrm>
        </p:spPr>
        <p:txBody>
          <a:bodyPr/>
          <a:lstStyle/>
          <a:p>
            <a:r>
              <a:rPr lang="en-US" dirty="0" smtClean="0"/>
              <a:t>Ozone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2882"/>
            <a:ext cx="8686800" cy="5257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Absorbs UV radiation from the sun</a:t>
            </a:r>
          </a:p>
          <a:p>
            <a:r>
              <a:rPr lang="en-US" sz="3600" dirty="0" smtClean="0"/>
              <a:t>Removes both natural and human made gases from the lower atmosphere</a:t>
            </a:r>
          </a:p>
          <a:p>
            <a:r>
              <a:rPr lang="en-US" sz="3600" dirty="0" smtClean="0"/>
              <a:t>Maintains the stratosphere as a stable region of the atmosphere with temperatures increasing with altitude.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947" y="4834890"/>
            <a:ext cx="2969895" cy="2023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9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Unequal Heating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1. Caused by the angle at which the Sun’s rays strike Earth. </a:t>
            </a:r>
            <a:endParaRPr lang="en-US" dirty="0"/>
          </a:p>
          <a:p>
            <a:pPr lvl="1"/>
            <a:r>
              <a:rPr lang="en-US" sz="3200" dirty="0" smtClean="0"/>
              <a:t>Sun strikes at right angle at the equator= more solar energy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45" y="4177090"/>
            <a:ext cx="4353207" cy="2680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54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778</Words>
  <Application>Microsoft Macintosh PowerPoint</Application>
  <PresentationFormat>On-screen Show (4:3)</PresentationFormat>
  <Paragraphs>119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Aim: How does energy flow in the atmosphere affect weather?</vt:lpstr>
      <vt:lpstr>Agenda</vt:lpstr>
      <vt:lpstr>Climate vs. Weather</vt:lpstr>
      <vt:lpstr>Processes that affect distribution of heat and precipitation</vt:lpstr>
      <vt:lpstr>Earth’s Atmosphere</vt:lpstr>
      <vt:lpstr>Earth’s Atmosphere</vt:lpstr>
      <vt:lpstr>Earth’s Atmosphere</vt:lpstr>
      <vt:lpstr>Ozone</vt:lpstr>
      <vt:lpstr>Unequal Heating of the Earth</vt:lpstr>
      <vt:lpstr>Unequal Heating of the Earth</vt:lpstr>
      <vt:lpstr>Unequal Heating of the Earth</vt:lpstr>
      <vt:lpstr>Properties of Air</vt:lpstr>
      <vt:lpstr>Air Density</vt:lpstr>
      <vt:lpstr>Water Vapor</vt:lpstr>
      <vt:lpstr>Air and Pressure</vt:lpstr>
      <vt:lpstr>Adiabatic Heating and Cooling</vt:lpstr>
      <vt:lpstr>Latent Heat Release</vt:lpstr>
      <vt:lpstr>Convection Currents</vt:lpstr>
      <vt:lpstr>Hadley Cells</vt:lpstr>
      <vt:lpstr>ITCZ</vt:lpstr>
      <vt:lpstr>Polar Cells</vt:lpstr>
      <vt:lpstr>Coriolis effect</vt:lpstr>
      <vt:lpstr>Coriolis Effect</vt:lpstr>
      <vt:lpstr>Nitrogen Lab</vt:lpstr>
      <vt:lpstr>Fertilizer Lab Reports</vt:lpstr>
      <vt:lpstr>Homework</vt:lpstr>
      <vt:lpstr>Outdoor Albedo Lab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does the atmosphere affect the </dc:title>
  <dc:creator>Kayla McDaniel</dc:creator>
  <cp:lastModifiedBy>Kayla McDaniel</cp:lastModifiedBy>
  <cp:revision>74</cp:revision>
  <dcterms:created xsi:type="dcterms:W3CDTF">2014-09-30T22:02:17Z</dcterms:created>
  <dcterms:modified xsi:type="dcterms:W3CDTF">2015-10-05T12:27:56Z</dcterms:modified>
</cp:coreProperties>
</file>