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6" r:id="rId17"/>
    <p:sldId id="274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29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0E72-0B6A-8B42-A554-CF6329A1D1E3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0C55-9B1A-AE4B-870B-546FF2CE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0C55-9B1A-AE4B-870B-546FF2CEE4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0C55-9B1A-AE4B-870B-546FF2CEE4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0C55-9B1A-AE4B-870B-546FF2CEE4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1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9764-2F1B-684B-B20A-931AC338D2F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545D-BE83-7241-B739-CA9B05B8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nngov.com/engineering/resources/eng-tmdl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tination360.com/north-america/us/florida/everglad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scitable/knowledge/library/disturbance-and-diversity-an-ecological-chicken-and-13256228" TargetMode="Externa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clippervacations.com/whales-marine-life/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baba.com/product-detail/Wood-Logs_109650636/showimag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geograph.org.uk/photo/240147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igntonpictures.com/PathToSynthesis/Semisynthesi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geo/journal/v6/n9/full/ngeo1921.html" TargetMode="Externa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frackfreecatskills.org/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ependent.wordpress.com/pollina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hurricanes/hurricane-names.shtml" TargetMode="External"/><Relationship Id="rId4" Type="http://schemas.openxmlformats.org/officeDocument/2006/relationships/image" Target="../media/image1.gif"/><Relationship Id="rId5" Type="http://schemas.openxmlformats.org/officeDocument/2006/relationships/hyperlink" Target="http://www.ticklethewire.com/tag/west-fertilizer-co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://wolvesonceroamed.com/tag/invasive-species/" TargetMode="Externa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howstuffworks.com/environmental/conservation/issues/watershed1.htm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dernessclassroom.com/amazon/2008/05/watersheds.html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ternet.edu/node/151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ipmonkey.co.uk/about-rainforests.html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rransclass.com/phys1090/circus/Torres_E/labor2.8.html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eyakutia.com/2011/07/news-summer-wildfires-in-central-yakutia-and-around-yakutsk/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bgnet.net/sets/taig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73791"/>
          </a:xfrm>
        </p:spPr>
        <p:txBody>
          <a:bodyPr>
            <a:normAutofit/>
          </a:bodyPr>
          <a:lstStyle/>
          <a:p>
            <a:r>
              <a:rPr lang="en-US" dirty="0" smtClean="0"/>
              <a:t>Aim: How do ecosystems respond to disturbance and what kind of services do they provide us with?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752600"/>
          </a:xfrm>
        </p:spPr>
        <p:txBody>
          <a:bodyPr/>
          <a:lstStyle/>
          <a:p>
            <a:r>
              <a:rPr lang="en-US" dirty="0" smtClean="0"/>
              <a:t>APES Unit 2                                10/2/15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2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Reversing anthropogenic disturbances to ecosystems</a:t>
            </a:r>
          </a:p>
          <a:p>
            <a:r>
              <a:rPr lang="en-US" dirty="0" smtClean="0"/>
              <a:t>Major Restoration projects in the U.S.: </a:t>
            </a:r>
          </a:p>
          <a:p>
            <a:pPr lvl="1"/>
            <a:r>
              <a:rPr lang="en-US" dirty="0" smtClean="0"/>
              <a:t>Florida Everglades</a:t>
            </a:r>
          </a:p>
          <a:p>
            <a:pPr lvl="1"/>
            <a:r>
              <a:rPr lang="en-US" dirty="0" smtClean="0"/>
              <a:t>Chesapeake Bay</a:t>
            </a:r>
            <a:endParaRPr lang="en-US" dirty="0"/>
          </a:p>
        </p:txBody>
      </p:sp>
      <p:pic>
        <p:nvPicPr>
          <p:cNvPr id="4" name="irc_mi" descr="http://www.destination360.com/north-america/us/florida/images/s/florida-everglad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39" y="4386580"/>
            <a:ext cx="2552487" cy="229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nngov.com/engineering/images/eng-cbay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87" y="3808256"/>
            <a:ext cx="3001163" cy="2876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 Disturbance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experiencing intermediate (moderate) levels of disturbance are more diverse than those with high or low disturbance </a:t>
            </a:r>
            <a:endParaRPr lang="en-US" dirty="0"/>
          </a:p>
        </p:txBody>
      </p:sp>
      <p:pic>
        <p:nvPicPr>
          <p:cNvPr id="4" name="irc_mi" descr="http://www.nature.com/scitable/content/ne0000/ne0000/ne0000/ne0000/13317465/hughes_figure1_k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24" y="3561304"/>
            <a:ext cx="4730726" cy="309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5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Instrumental Value: How much economic benefit a species has</a:t>
            </a:r>
          </a:p>
          <a:p>
            <a:r>
              <a:rPr lang="en-US" dirty="0" smtClean="0"/>
              <a:t>Intrinsic Value: Has worth that is independent of benefits provided to humans</a:t>
            </a:r>
          </a:p>
          <a:p>
            <a:endParaRPr lang="en-US" dirty="0"/>
          </a:p>
        </p:txBody>
      </p:sp>
      <p:pic>
        <p:nvPicPr>
          <p:cNvPr id="4" name="irc_mi" descr="http://i00.i.aliimg.com/photo/v0/109650636/Wood_Log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8" y="4383142"/>
            <a:ext cx="3241483" cy="22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lippervacations.com/wp-content/uploads/2013/03/whale_orc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06" y="4272479"/>
            <a:ext cx="4269494" cy="23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00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Instrumental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r>
              <a:rPr lang="en-US" dirty="0" smtClean="0"/>
              <a:t>Provisions are </a:t>
            </a:r>
            <a:r>
              <a:rPr lang="en-US" dirty="0" smtClean="0"/>
              <a:t>goods </a:t>
            </a:r>
            <a:r>
              <a:rPr lang="en-US" dirty="0" smtClean="0"/>
              <a:t>that humans use directly</a:t>
            </a:r>
          </a:p>
        </p:txBody>
      </p:sp>
      <p:pic>
        <p:nvPicPr>
          <p:cNvPr id="5" name="irc_mi" descr="http://www.paigntonpictures.com/PathToSynthesis/Sketch-Taxol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7" y="3578008"/>
            <a:ext cx="3311511" cy="254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0.geograph.org.uk/photos/24/01/240147_36ba404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5" y="3498817"/>
            <a:ext cx="3035341" cy="2253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Regulating services: ecosystems regulate environmental conditions</a:t>
            </a:r>
          </a:p>
          <a:p>
            <a:endParaRPr lang="en-US" dirty="0"/>
          </a:p>
        </p:txBody>
      </p:sp>
      <p:pic>
        <p:nvPicPr>
          <p:cNvPr id="4" name="irc_mi" descr="http://www.nature.com/ngeo/journal/v6/n9/images_article/ngeo1921-f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75" y="3536400"/>
            <a:ext cx="4822774" cy="310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2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Supports systems: provide services that would otherwise be very expensive</a:t>
            </a:r>
          </a:p>
          <a:p>
            <a:endParaRPr lang="en-US" dirty="0"/>
          </a:p>
        </p:txBody>
      </p:sp>
      <p:pic>
        <p:nvPicPr>
          <p:cNvPr id="4" name="irc_mi" descr="http://beependent.files.wordpress.com/2012/10/pollination_bee_dandelion_zoo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2" y="3857091"/>
            <a:ext cx="2838706" cy="300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frackfreecatskills.org/sites/all/themes/danland/images/slideshows/catskills_slider_5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24" y="4308429"/>
            <a:ext cx="4593176" cy="218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84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ammonia, ammonium, nitrate level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4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Land/Aquatic Biome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5088467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err="1" smtClean="0"/>
              <a:t>Mahnoor</a:t>
            </a:r>
            <a:r>
              <a:rPr lang="en-US" dirty="0" smtClean="0"/>
              <a:t>: Tundra</a:t>
            </a:r>
          </a:p>
          <a:p>
            <a:r>
              <a:rPr lang="en-US" dirty="0" err="1" smtClean="0"/>
              <a:t>Attia</a:t>
            </a:r>
            <a:r>
              <a:rPr lang="en-US" dirty="0" smtClean="0"/>
              <a:t>: Boreal Forest</a:t>
            </a:r>
          </a:p>
          <a:p>
            <a:r>
              <a:rPr lang="en-US" dirty="0" smtClean="0"/>
              <a:t>Wendy: Temperate Rainforest</a:t>
            </a:r>
          </a:p>
          <a:p>
            <a:r>
              <a:rPr lang="en-US" dirty="0" smtClean="0"/>
              <a:t>Cynthia: Temperate Seasonal Forest</a:t>
            </a:r>
          </a:p>
          <a:p>
            <a:r>
              <a:rPr lang="en-US" dirty="0" err="1" smtClean="0"/>
              <a:t>Hamna</a:t>
            </a:r>
            <a:r>
              <a:rPr lang="en-US" dirty="0" smtClean="0"/>
              <a:t>: Woodland/</a:t>
            </a:r>
            <a:r>
              <a:rPr lang="en-US" dirty="0" err="1" smtClean="0"/>
              <a:t>Shrubland</a:t>
            </a:r>
            <a:endParaRPr lang="en-US" dirty="0" smtClean="0"/>
          </a:p>
          <a:p>
            <a:r>
              <a:rPr lang="en-US" dirty="0" err="1" smtClean="0"/>
              <a:t>Bukurie</a:t>
            </a:r>
            <a:r>
              <a:rPr lang="en-US" dirty="0" smtClean="0"/>
              <a:t> and Desire: Tropical Rainforest</a:t>
            </a:r>
          </a:p>
          <a:p>
            <a:r>
              <a:rPr lang="en-US" dirty="0" err="1" smtClean="0"/>
              <a:t>Harmanpreet</a:t>
            </a:r>
            <a:r>
              <a:rPr lang="en-US" dirty="0" smtClean="0"/>
              <a:t>: Tropical Seasonal Forest/Savanna</a:t>
            </a:r>
          </a:p>
          <a:p>
            <a:r>
              <a:rPr lang="en-US" dirty="0" err="1" smtClean="0"/>
              <a:t>Uzma</a:t>
            </a:r>
            <a:r>
              <a:rPr lang="en-US" dirty="0" smtClean="0"/>
              <a:t>: Subtropical Desert</a:t>
            </a:r>
          </a:p>
          <a:p>
            <a:r>
              <a:rPr lang="en-US" dirty="0" err="1" smtClean="0"/>
              <a:t>Mehrangiz</a:t>
            </a:r>
            <a:r>
              <a:rPr lang="en-US" dirty="0" smtClean="0"/>
              <a:t>: Streams and Rivers</a:t>
            </a:r>
          </a:p>
          <a:p>
            <a:r>
              <a:rPr lang="en-US" dirty="0" err="1" smtClean="0"/>
              <a:t>Rimsha</a:t>
            </a:r>
            <a:r>
              <a:rPr lang="en-US" dirty="0" smtClean="0"/>
              <a:t>: Lakes and Ponds</a:t>
            </a:r>
          </a:p>
          <a:p>
            <a:r>
              <a:rPr lang="en-US" dirty="0" smtClean="0"/>
              <a:t>Monica and </a:t>
            </a:r>
            <a:r>
              <a:rPr lang="en-US" dirty="0" err="1" smtClean="0"/>
              <a:t>Ramlah</a:t>
            </a:r>
            <a:r>
              <a:rPr lang="en-US" dirty="0" smtClean="0"/>
              <a:t>: Freshwater wetlands</a:t>
            </a:r>
          </a:p>
          <a:p>
            <a:r>
              <a:rPr lang="en-US" dirty="0" err="1" smtClean="0"/>
              <a:t>Saliha</a:t>
            </a:r>
            <a:r>
              <a:rPr lang="en-US" dirty="0" smtClean="0"/>
              <a:t>: Salt </a:t>
            </a:r>
            <a:r>
              <a:rPr lang="en-US" dirty="0" err="1" smtClean="0"/>
              <a:t>marhses</a:t>
            </a:r>
            <a:endParaRPr lang="en-US" dirty="0" smtClean="0"/>
          </a:p>
          <a:p>
            <a:r>
              <a:rPr lang="en-US" dirty="0" err="1" smtClean="0"/>
              <a:t>Kaylah</a:t>
            </a:r>
            <a:r>
              <a:rPr lang="en-US" dirty="0" smtClean="0"/>
              <a:t>: Mangrove Swamps</a:t>
            </a:r>
          </a:p>
          <a:p>
            <a:r>
              <a:rPr lang="en-US" dirty="0" err="1" smtClean="0"/>
              <a:t>Rahila</a:t>
            </a:r>
            <a:r>
              <a:rPr lang="en-US" dirty="0" smtClean="0"/>
              <a:t>: Intertidal Zones</a:t>
            </a:r>
          </a:p>
          <a:p>
            <a:r>
              <a:rPr lang="en-US" dirty="0" err="1" smtClean="0"/>
              <a:t>Wyllana</a:t>
            </a:r>
            <a:r>
              <a:rPr lang="en-US" dirty="0" smtClean="0"/>
              <a:t> and </a:t>
            </a:r>
            <a:r>
              <a:rPr lang="en-US" dirty="0" err="1" smtClean="0"/>
              <a:t>Shayna</a:t>
            </a:r>
            <a:r>
              <a:rPr lang="en-US" dirty="0" smtClean="0"/>
              <a:t>: Coral Reefs</a:t>
            </a:r>
          </a:p>
          <a:p>
            <a:r>
              <a:rPr lang="en-US" dirty="0" err="1" smtClean="0"/>
              <a:t>Amrat</a:t>
            </a:r>
            <a:r>
              <a:rPr lang="en-US" dirty="0" smtClean="0"/>
              <a:t>: The open ocean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(8</a:t>
            </a:r>
            <a:r>
              <a:rPr lang="en-US" baseline="30000" dirty="0" smtClean="0"/>
              <a:t>th</a:t>
            </a:r>
            <a:r>
              <a:rPr lang="en-US" dirty="0" smtClean="0"/>
              <a:t>): </a:t>
            </a:r>
            <a:r>
              <a:rPr lang="en-US" dirty="0" err="1" smtClean="0"/>
              <a:t>Mahnoor</a:t>
            </a:r>
            <a:r>
              <a:rPr lang="en-US" dirty="0" smtClean="0"/>
              <a:t>, </a:t>
            </a:r>
            <a:r>
              <a:rPr lang="en-US" dirty="0" err="1" smtClean="0"/>
              <a:t>Attia</a:t>
            </a:r>
            <a:r>
              <a:rPr lang="en-US" dirty="0" smtClean="0"/>
              <a:t>, Cynthia,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Bukurie</a:t>
            </a:r>
            <a:r>
              <a:rPr lang="en-US" dirty="0"/>
              <a:t> </a:t>
            </a:r>
            <a:r>
              <a:rPr lang="en-US" dirty="0" smtClean="0"/>
              <a:t>and Desire, </a:t>
            </a:r>
            <a:r>
              <a:rPr lang="en-US" dirty="0" err="1" smtClean="0"/>
              <a:t>Harmanpreet</a:t>
            </a:r>
            <a:endParaRPr lang="en-US" dirty="0" smtClean="0"/>
          </a:p>
          <a:p>
            <a:r>
              <a:rPr lang="en-US" dirty="0" smtClean="0"/>
              <a:t>Friday (9</a:t>
            </a:r>
            <a:r>
              <a:rPr lang="en-US" baseline="30000" dirty="0" smtClean="0"/>
              <a:t>th</a:t>
            </a:r>
            <a:r>
              <a:rPr lang="en-US" dirty="0" smtClean="0"/>
              <a:t>):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Mehrangiz</a:t>
            </a:r>
            <a:r>
              <a:rPr lang="en-US" dirty="0" smtClean="0"/>
              <a:t>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smtClean="0"/>
              <a:t>Monica and </a:t>
            </a:r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r>
              <a:rPr lang="en-US" dirty="0" smtClean="0"/>
              <a:t>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6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4 through page 94 (read the intro floods, droughts and </a:t>
            </a:r>
            <a:r>
              <a:rPr lang="en-US" dirty="0" smtClean="0"/>
              <a:t>famine too)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9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Ch. 3 Quiz on Monday!!</a:t>
            </a:r>
          </a:p>
          <a:p>
            <a:pPr lvl="1"/>
            <a:r>
              <a:rPr lang="en-US" dirty="0" smtClean="0"/>
              <a:t>12 Multiple choice questions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Mini-lecture</a:t>
            </a:r>
          </a:p>
          <a:p>
            <a:pPr lvl="1"/>
            <a:r>
              <a:rPr lang="en-US" dirty="0" smtClean="0"/>
              <a:t>Collect data for lab</a:t>
            </a:r>
          </a:p>
          <a:p>
            <a:pPr lvl="1"/>
            <a:r>
              <a:rPr lang="en-US" dirty="0" smtClean="0"/>
              <a:t>Homework/presentations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Disturbance: An event caused by physical, chemical, or biological agents that results in a  change in population size or community composition.</a:t>
            </a:r>
          </a:p>
          <a:p>
            <a:endParaRPr lang="en-US" dirty="0"/>
          </a:p>
        </p:txBody>
      </p:sp>
      <p:pic>
        <p:nvPicPr>
          <p:cNvPr id="4" name="irc_mi" descr="http://geology.com/hurricanes/named-hurricane-fran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0969"/>
            <a:ext cx="2719788" cy="155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ticklethewire.com/wp-content/uploads/2011/02/fertilizer_00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27" y="4283526"/>
            <a:ext cx="1669020" cy="20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olvesonceroamed.files.wordpress.com/2012/03/invader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31" y="4410632"/>
            <a:ext cx="2760783" cy="171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3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watershed is the area of land drained by a river, stream, lake, or wetland</a:t>
            </a:r>
            <a:endParaRPr lang="en-US" dirty="0"/>
          </a:p>
        </p:txBody>
      </p:sp>
      <p:pic>
        <p:nvPicPr>
          <p:cNvPr id="5" name="irc_mi" descr="http://s.hswstatic.com/gif/watershed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56" y="2913793"/>
            <a:ext cx="4597244" cy="360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68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largest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Amazon Watershed</a:t>
            </a:r>
          </a:p>
          <a:p>
            <a:pPr lvl="1"/>
            <a:r>
              <a:rPr lang="en-US" dirty="0" smtClean="0"/>
              <a:t>Flows through 6 countries!</a:t>
            </a:r>
          </a:p>
        </p:txBody>
      </p:sp>
      <p:pic>
        <p:nvPicPr>
          <p:cNvPr id="4" name="irc_mi" descr="http://www.wildernessclassroom.com/amazon/notes_7_watershe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128962"/>
            <a:ext cx="4429093" cy="339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9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Hubbard Brook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cut watershed</a:t>
            </a:r>
          </a:p>
          <a:p>
            <a:pPr lvl="1"/>
            <a:r>
              <a:rPr lang="en-US" dirty="0" smtClean="0"/>
              <a:t>Increase in nitrates in steam</a:t>
            </a:r>
          </a:p>
          <a:p>
            <a:r>
              <a:rPr lang="en-US" dirty="0" smtClean="0"/>
              <a:t>Conclusion: Forests increase the retention of nutrients on land</a:t>
            </a:r>
            <a:endParaRPr lang="en-US" dirty="0"/>
          </a:p>
        </p:txBody>
      </p:sp>
      <p:pic>
        <p:nvPicPr>
          <p:cNvPr id="5" name="irc_mi" descr="http://www.lternet.edu/sites/default/files/photo1%5B5%5D_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37" y="3810345"/>
            <a:ext cx="4330436" cy="2825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2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resistance ecosystem: disturbance influences populations and communities, but has no effect on the flow of energy or matter.</a:t>
            </a:r>
          </a:p>
          <a:p>
            <a:r>
              <a:rPr lang="en-US" dirty="0" smtClean="0"/>
              <a:t>After a disturbance, the normal function of the ecosystem remains</a:t>
            </a:r>
          </a:p>
          <a:p>
            <a:endParaRPr lang="en-US" dirty="0"/>
          </a:p>
        </p:txBody>
      </p:sp>
      <p:pic>
        <p:nvPicPr>
          <p:cNvPr id="5" name="irc_mi" descr="http://www.gripmonkey.co.uk/images/about-rainforest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93" y="4287014"/>
            <a:ext cx="4073207" cy="23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6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rate at which an ecosystem returns to its natural state </a:t>
            </a:r>
          </a:p>
          <a:p>
            <a:r>
              <a:rPr lang="en-US" sz="4000" dirty="0" smtClean="0"/>
              <a:t>High resilience: returns to natural state rapidly</a:t>
            </a:r>
          </a:p>
        </p:txBody>
      </p:sp>
      <p:pic>
        <p:nvPicPr>
          <p:cNvPr id="4" name="irc_mi" descr="http://www.barransclass.com/phys1090/circus/Torres_E/rubberban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71" y="4482760"/>
            <a:ext cx="2592953" cy="208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60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Black Spruce 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resistance, high resiliency</a:t>
            </a:r>
          </a:p>
          <a:p>
            <a:pPr lvl="1"/>
            <a:r>
              <a:rPr lang="en-US" dirty="0" smtClean="0"/>
              <a:t>Burns easily but grows back</a:t>
            </a:r>
            <a:endParaRPr lang="en-US" dirty="0"/>
          </a:p>
        </p:txBody>
      </p:sp>
      <p:pic>
        <p:nvPicPr>
          <p:cNvPr id="4" name="irc_mi" descr="http://www.mbgnet.net/sets/taiga/bannerblac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67012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eyakutia.com/wp-content/uploads/2011/07/siberianwildfires-420x28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9081"/>
            <a:ext cx="3211916" cy="2216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22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461</Words>
  <Application>Microsoft Macintosh PowerPoint</Application>
  <PresentationFormat>On-screen Show (4:3)</PresentationFormat>
  <Paragraphs>73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Aim: How do ecosystems respond to disturbance and what kind of services do they provide us with?</vt:lpstr>
      <vt:lpstr>Announcements</vt:lpstr>
      <vt:lpstr>Ecosystem Disturbance</vt:lpstr>
      <vt:lpstr>Watershed</vt:lpstr>
      <vt:lpstr>World’s largest watershed</vt:lpstr>
      <vt:lpstr>Case Study: Hubbard Brook Watershed</vt:lpstr>
      <vt:lpstr>Ecosystem resistance</vt:lpstr>
      <vt:lpstr>Ecosystem Resilience</vt:lpstr>
      <vt:lpstr>Case Study: Black Spruce Taiga</vt:lpstr>
      <vt:lpstr>Restoration Ecology</vt:lpstr>
      <vt:lpstr>Intermediate Disturbance Hypothesis</vt:lpstr>
      <vt:lpstr>Ecosystem Services</vt:lpstr>
      <vt:lpstr>Instrumental Values</vt:lpstr>
      <vt:lpstr>Instrumental Value</vt:lpstr>
      <vt:lpstr>Instrumental Value</vt:lpstr>
      <vt:lpstr>Nitrogen cycle lab</vt:lpstr>
      <vt:lpstr>Land/Aquatic Biome Presentations</vt:lpstr>
      <vt:lpstr>Presentation Day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ecosystems respond to disturbance and what kind of services do they provide us with?</dc:title>
  <dc:creator>Kayla McDaniel</dc:creator>
  <cp:lastModifiedBy>Kayla McDaniel</cp:lastModifiedBy>
  <cp:revision>75</cp:revision>
  <dcterms:created xsi:type="dcterms:W3CDTF">2014-09-28T14:41:30Z</dcterms:created>
  <dcterms:modified xsi:type="dcterms:W3CDTF">2015-10-02T17:19:24Z</dcterms:modified>
</cp:coreProperties>
</file>