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2" r:id="rId3"/>
    <p:sldId id="286" r:id="rId4"/>
    <p:sldId id="287" r:id="rId5"/>
    <p:sldId id="288" r:id="rId6"/>
    <p:sldId id="289" r:id="rId7"/>
    <p:sldId id="290" r:id="rId8"/>
    <p:sldId id="291" r:id="rId9"/>
    <p:sldId id="283" r:id="rId10"/>
    <p:sldId id="258" r:id="rId11"/>
    <p:sldId id="259" r:id="rId12"/>
    <p:sldId id="260" r:id="rId13"/>
    <p:sldId id="261" r:id="rId14"/>
    <p:sldId id="262" r:id="rId15"/>
    <p:sldId id="285" r:id="rId16"/>
    <p:sldId id="264" r:id="rId17"/>
    <p:sldId id="265" r:id="rId18"/>
    <p:sldId id="268" r:id="rId19"/>
    <p:sldId id="278" r:id="rId20"/>
    <p:sldId id="269" r:id="rId21"/>
    <p:sldId id="266" r:id="rId22"/>
    <p:sldId id="272" r:id="rId23"/>
    <p:sldId id="270" r:id="rId24"/>
    <p:sldId id="271" r:id="rId25"/>
    <p:sldId id="280" r:id="rId26"/>
    <p:sldId id="279" r:id="rId27"/>
    <p:sldId id="281" r:id="rId28"/>
    <p:sldId id="282" r:id="rId29"/>
    <p:sldId id="293" r:id="rId30"/>
    <p:sldId id="294" r:id="rId31"/>
    <p:sldId id="296" r:id="rId32"/>
    <p:sldId id="295" r:id="rId33"/>
    <p:sldId id="274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8" autoAdjust="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7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8337-095A-1449-9767-A2AF1F986F2A}" type="datetimeFigureOut">
              <a:rPr lang="en-US" smtClean="0"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EBFE-22A7-BE4F-8602-93FF8DB6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27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8337-095A-1449-9767-A2AF1F986F2A}" type="datetimeFigureOut">
              <a:rPr lang="en-US" smtClean="0"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EBFE-22A7-BE4F-8602-93FF8DB6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8337-095A-1449-9767-A2AF1F986F2A}" type="datetimeFigureOut">
              <a:rPr lang="en-US" smtClean="0"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EBFE-22A7-BE4F-8602-93FF8DB6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2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8337-095A-1449-9767-A2AF1F986F2A}" type="datetimeFigureOut">
              <a:rPr lang="en-US" smtClean="0"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EBFE-22A7-BE4F-8602-93FF8DB6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3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8337-095A-1449-9767-A2AF1F986F2A}" type="datetimeFigureOut">
              <a:rPr lang="en-US" smtClean="0"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EBFE-22A7-BE4F-8602-93FF8DB6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7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8337-095A-1449-9767-A2AF1F986F2A}" type="datetimeFigureOut">
              <a:rPr lang="en-US" smtClean="0"/>
              <a:t>9/29/15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EBFE-22A7-BE4F-8602-93FF8DB6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4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8337-095A-1449-9767-A2AF1F986F2A}" type="datetimeFigureOut">
              <a:rPr lang="en-US" smtClean="0"/>
              <a:t>9/29/15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EBFE-22A7-BE4F-8602-93FF8DB6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2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8337-095A-1449-9767-A2AF1F986F2A}" type="datetimeFigureOut">
              <a:rPr lang="en-US" smtClean="0"/>
              <a:t>9/29/15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EBFE-22A7-BE4F-8602-93FF8DB6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6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8337-095A-1449-9767-A2AF1F986F2A}" type="datetimeFigureOut">
              <a:rPr lang="en-US" smtClean="0"/>
              <a:t>9/29/15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EBFE-22A7-BE4F-8602-93FF8DB6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8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8337-095A-1449-9767-A2AF1F986F2A}" type="datetimeFigureOut">
              <a:rPr lang="en-US" smtClean="0"/>
              <a:t>9/29/15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EBFE-22A7-BE4F-8602-93FF8DB6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70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8337-095A-1449-9767-A2AF1F986F2A}" type="datetimeFigureOut">
              <a:rPr lang="en-US" smtClean="0"/>
              <a:t>9/29/15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EBFE-22A7-BE4F-8602-93FF8DB6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6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C8337-095A-1449-9767-A2AF1F986F2A}" type="datetimeFigureOut">
              <a:rPr lang="en-US" smtClean="0"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5EBFE-22A7-BE4F-8602-93FF8DB6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0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etv.org/index.php/web_of_water/photos/decomposers_in_a_large_tree_photo_terry_manier/" TargetMode="Externa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okkka.hu/drupal/en/node/9248" TargetMode="External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urfgrass.cas.psu.edu/education/turgeon/Modules/07_PestManagement/Pesticides/Leaching.html" TargetMode="Externa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pbiomaedahs.weebly.com/uploads/1/8/4/0/18405139/593679327_orig.jpg?510" TargetMode="External"/><Relationship Id="rId3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12-xav-bio-e4.wikispaces.com/Phosphorus+Cycle" TargetMode="External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ermaculturenews.org/2009/01/14/phosphorus-matters/" TargetMode="External"/><Relationship Id="rId3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ews.nationalgeographic.com/news/2013/04/pictures/130423-extreme-algae-bloom-fertilizer-lake-erie-science/" TargetMode="External"/><Relationship Id="rId3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idgagmsorg.ipage.com/?page_id=684" TargetMode="External"/><Relationship Id="rId3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hyperlink" Target="http://geology.com/articles/geyser.shtml" TargetMode="External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bc.co.uk/science/earth/natural_disasters/volcano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ightningsafety.noaa.gov/photos.ht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logster.com/nexxus123/nitrogen-cycle/g-6lpojj41ibi8datgn2g88a0" TargetMode="External"/><Relationship Id="rId3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65437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 smtClean="0"/>
              <a:t>SWBAT describe how nutrients cycle through the biosphere</a:t>
            </a:r>
            <a:r>
              <a:rPr lang="en-US" sz="5400" dirty="0" smtClean="0">
                <a:effectLst/>
              </a:rPr>
              <a:t> .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3020" y="377825"/>
            <a:ext cx="6400800" cy="1752600"/>
          </a:xfrm>
        </p:spPr>
        <p:txBody>
          <a:bodyPr/>
          <a:lstStyle/>
          <a:p>
            <a:r>
              <a:rPr lang="en-US" dirty="0" smtClean="0"/>
              <a:t>APES Unit 2                                </a:t>
            </a:r>
            <a:r>
              <a:rPr lang="en-US" dirty="0" smtClean="0"/>
              <a:t>10/1/15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168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525"/>
            <a:ext cx="8229600" cy="1143000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Ammonification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31"/>
            <a:ext cx="8229600" cy="4525963"/>
          </a:xfrm>
        </p:spPr>
        <p:txBody>
          <a:bodyPr/>
          <a:lstStyle/>
          <a:p>
            <a:r>
              <a:rPr lang="en-US" dirty="0" smtClean="0"/>
              <a:t>Producers and consumers die and decompose</a:t>
            </a:r>
          </a:p>
          <a:p>
            <a:r>
              <a:rPr lang="en-US" dirty="0"/>
              <a:t>D</a:t>
            </a:r>
            <a:r>
              <a:rPr lang="en-US" dirty="0" smtClean="0"/>
              <a:t>ecomposers (fungi and bacteria) break down biological nitrogen into ammonium (NH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+</a:t>
            </a:r>
            <a:r>
              <a:rPr lang="en-US" dirty="0" smtClean="0"/>
              <a:t>) or ammonia (NH</a:t>
            </a:r>
            <a:r>
              <a:rPr lang="en-US" baseline="-25000" dirty="0" smtClean="0"/>
              <a:t>3</a:t>
            </a:r>
            <a:r>
              <a:rPr lang="en-US" dirty="0" smtClean="0"/>
              <a:t>) to be reused by plants. </a:t>
            </a:r>
          </a:p>
          <a:p>
            <a:endParaRPr lang="en-US" dirty="0"/>
          </a:p>
        </p:txBody>
      </p:sp>
      <p:pic>
        <p:nvPicPr>
          <p:cNvPr id="4" name="irc_mi" descr="http://www.scetv.org/web/web_of_water/images/uploads/Decomposers_in_lying_in_a_large_tree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638" y="3766308"/>
            <a:ext cx="4479152" cy="2950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343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Nitrification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Nitrifying bacteria convert ammonium (NH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+</a:t>
            </a:r>
            <a:r>
              <a:rPr lang="en-US" dirty="0" smtClean="0"/>
              <a:t>) into nitrite (NO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-</a:t>
            </a:r>
            <a:r>
              <a:rPr lang="en-US" dirty="0" smtClean="0"/>
              <a:t>) and then into nitrate (NO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Nitrobacter</a:t>
            </a:r>
            <a:r>
              <a:rPr lang="en-US" dirty="0" smtClean="0"/>
              <a:t> (a type of bacteria) can convert nitrite (NO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-</a:t>
            </a:r>
            <a:r>
              <a:rPr lang="en-US" dirty="0" smtClean="0"/>
              <a:t>) and then into nitrate (NO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)</a:t>
            </a:r>
          </a:p>
          <a:p>
            <a:r>
              <a:rPr lang="en-US" dirty="0" smtClean="0"/>
              <a:t>Nitrate (NO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) can be used by producers</a:t>
            </a:r>
          </a:p>
        </p:txBody>
      </p:sp>
      <p:pic>
        <p:nvPicPr>
          <p:cNvPr id="4" name="irc_mi" descr="http://enfo.agt.bme.hu/drupal/sites/default/files/imagecache/preview/nitwi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956" y="4531114"/>
            <a:ext cx="2926912" cy="2188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631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Nitrate ions do not bond to soil particles (both are negatively charged).</a:t>
            </a:r>
          </a:p>
          <a:p>
            <a:r>
              <a:rPr lang="en-US" dirty="0" smtClean="0"/>
              <a:t>Nitrate ions move through soil with water (leaching)</a:t>
            </a:r>
          </a:p>
          <a:p>
            <a:r>
              <a:rPr lang="en-US" dirty="0" smtClean="0"/>
              <a:t>Leached nitrates settle in the bottom of oceans, lakes and swamps</a:t>
            </a:r>
            <a:endParaRPr lang="en-US" dirty="0"/>
          </a:p>
        </p:txBody>
      </p:sp>
      <p:pic>
        <p:nvPicPr>
          <p:cNvPr id="4" name="irc_mi" descr="http://turfgrass.cas.psu.edu/education/turgeon/Modules/07_PestManagement/Pesticides/Leaching.jpe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600" y="4502254"/>
            <a:ext cx="3316556" cy="2355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184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en-US" dirty="0" err="1" smtClean="0"/>
              <a:t>Denitrification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Denitrifying bacteria (mostly anaerobic) in oxygen poor soil and stagnant water convert nitrate (NO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)  into nitrous oxide gas (N</a:t>
            </a:r>
            <a:r>
              <a:rPr lang="en-US" baseline="-25000" dirty="0" smtClean="0"/>
              <a:t>2</a:t>
            </a:r>
            <a:r>
              <a:rPr lang="en-US" dirty="0" smtClean="0"/>
              <a:t>O) and nitrogen gas (N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/>
              <a:t>N</a:t>
            </a:r>
            <a:r>
              <a:rPr lang="en-US" dirty="0" smtClean="0"/>
              <a:t>itrous oxide gas (N</a:t>
            </a:r>
            <a:r>
              <a:rPr lang="en-US" baseline="-25000" dirty="0" smtClean="0"/>
              <a:t>2</a:t>
            </a:r>
            <a:r>
              <a:rPr lang="en-US" dirty="0" smtClean="0"/>
              <a:t>O) and nitrogen gas (N</a:t>
            </a:r>
            <a:r>
              <a:rPr lang="en-US" baseline="-25000" dirty="0" smtClean="0"/>
              <a:t>2</a:t>
            </a:r>
            <a:r>
              <a:rPr lang="en-US" dirty="0" smtClean="0"/>
              <a:t>) rise to the atmosphere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923" y="4738154"/>
            <a:ext cx="4185138" cy="21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40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impacts on the nitrogen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5646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Inorganic fertilizers applied to soil</a:t>
            </a:r>
          </a:p>
          <a:p>
            <a:r>
              <a:rPr lang="en-US" sz="4000" dirty="0" smtClean="0"/>
              <a:t>Overplanting of nitrogen-rich crops (legumes)</a:t>
            </a:r>
          </a:p>
          <a:p>
            <a:r>
              <a:rPr lang="en-US" sz="4000" dirty="0" smtClean="0"/>
              <a:t>Discharge of municipal sewage waste</a:t>
            </a:r>
          </a:p>
          <a:p>
            <a:r>
              <a:rPr lang="en-US" sz="4000" dirty="0" smtClean="0"/>
              <a:t>Burning of fossil fuels</a:t>
            </a:r>
          </a:p>
          <a:p>
            <a:pPr lvl="1"/>
            <a:r>
              <a:rPr lang="en-US" sz="3600" dirty="0" smtClean="0"/>
              <a:t>Coal releases nitrogen oxides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462" y="5143500"/>
            <a:ext cx="2285999" cy="171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86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Ms. McDaniel’s tips for mastering the nitrogen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flash cards!</a:t>
            </a:r>
          </a:p>
          <a:p>
            <a:r>
              <a:rPr lang="en-US" b="1" dirty="0" smtClean="0"/>
              <a:t>Nitrite</a:t>
            </a:r>
            <a:r>
              <a:rPr lang="en-US" dirty="0" smtClean="0"/>
              <a:t> (NO</a:t>
            </a:r>
            <a:r>
              <a:rPr lang="en-US" baseline="-25000" dirty="0"/>
              <a:t>2</a:t>
            </a:r>
            <a:r>
              <a:rPr lang="en-US" baseline="30000" dirty="0" smtClean="0"/>
              <a:t>-</a:t>
            </a:r>
            <a:r>
              <a:rPr lang="en-US" dirty="0" smtClean="0"/>
              <a:t>) is </a:t>
            </a:r>
            <a:r>
              <a:rPr lang="en-US" b="1" dirty="0" smtClean="0"/>
              <a:t>light </a:t>
            </a:r>
            <a:r>
              <a:rPr lang="en-US" dirty="0" smtClean="0"/>
              <a:t>because it has one less oxygen than nitrate (NO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)</a:t>
            </a:r>
          </a:p>
          <a:p>
            <a:r>
              <a:rPr lang="en-US" dirty="0" smtClean="0"/>
              <a:t>Ammonium (NH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+</a:t>
            </a:r>
            <a:r>
              <a:rPr lang="en-US" dirty="0" smtClean="0"/>
              <a:t>) has one more letter and one more hydrogen than ammonia (NH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</a:p>
          <a:p>
            <a:r>
              <a:rPr lang="en-US" dirty="0" smtClean="0"/>
              <a:t>Pl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nts LOVE nitr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53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Phosphorous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Phosphorous is a major part of DNA, RNA, and ATP</a:t>
            </a:r>
          </a:p>
          <a:p>
            <a:r>
              <a:rPr lang="en-US" dirty="0" smtClean="0"/>
              <a:t>Commonly added to soil as fertilizer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899" y="3628580"/>
            <a:ext cx="5796729" cy="3229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7701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phosphorous found?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Bones</a:t>
            </a:r>
          </a:p>
          <a:p>
            <a:r>
              <a:rPr lang="en-US" dirty="0" smtClean="0"/>
              <a:t>Cell membranes</a:t>
            </a:r>
          </a:p>
          <a:p>
            <a:r>
              <a:rPr lang="en-US" dirty="0" smtClean="0"/>
              <a:t>Shells</a:t>
            </a:r>
          </a:p>
          <a:p>
            <a:r>
              <a:rPr lang="en-US" dirty="0" smtClean="0"/>
              <a:t>Rocks</a:t>
            </a:r>
          </a:p>
          <a:p>
            <a:r>
              <a:rPr lang="en-US" b="1" u="sng" dirty="0" smtClean="0"/>
              <a:t>NOT </a:t>
            </a:r>
            <a:r>
              <a:rPr lang="en-US" dirty="0" smtClean="0"/>
              <a:t>in the atmosphere (no gas form of phosphorous)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690" y="4740910"/>
            <a:ext cx="4817110" cy="2117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523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Phosphorous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phosphorous cycle is more local than other biogeochemical cycles</a:t>
            </a:r>
          </a:p>
          <a:p>
            <a:r>
              <a:rPr lang="en-US" dirty="0" smtClean="0"/>
              <a:t>Phosphorous is found in soil, rock and sediments</a:t>
            </a:r>
          </a:p>
          <a:p>
            <a:r>
              <a:rPr lang="en-US" dirty="0"/>
              <a:t>Considered a sedimentary </a:t>
            </a:r>
            <a:r>
              <a:rPr lang="en-US" dirty="0" smtClean="0"/>
              <a:t>cycle </a:t>
            </a:r>
            <a:endParaRPr lang="en-US" dirty="0"/>
          </a:p>
          <a:p>
            <a:pPr lvl="1"/>
            <a:r>
              <a:rPr lang="en-US" dirty="0"/>
              <a:t>Slower than the carbon cycle and has fewer sinks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385" y="5179002"/>
            <a:ext cx="3181838" cy="167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13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Phosphorous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http://12-xav-bio-e4.wikispaces.com/file/view/Phosphorus_Cycle.jpg/263476058/Phosphorus_Cycle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377" y="2166666"/>
            <a:ext cx="7056151" cy="4383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739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</a:t>
            </a:r>
          </a:p>
          <a:p>
            <a:r>
              <a:rPr lang="en-US" dirty="0" smtClean="0"/>
              <a:t>Set up nitrogen cycle lab</a:t>
            </a:r>
          </a:p>
          <a:p>
            <a:r>
              <a:rPr lang="en-US" dirty="0" smtClean="0"/>
              <a:t>Nitrogen cycle video</a:t>
            </a:r>
          </a:p>
          <a:p>
            <a:r>
              <a:rPr lang="en-US" dirty="0" smtClean="0"/>
              <a:t>Pass back exams!!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597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Phosphorous Cycle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Phosphorous </a:t>
            </a:r>
            <a:r>
              <a:rPr lang="en-US" dirty="0"/>
              <a:t>is released from rocks through chemical weathering </a:t>
            </a:r>
          </a:p>
          <a:p>
            <a:r>
              <a:rPr lang="en-US" dirty="0"/>
              <a:t>Phosphate (PO</a:t>
            </a:r>
            <a:r>
              <a:rPr lang="en-US" baseline="-25000" dirty="0"/>
              <a:t>4</a:t>
            </a:r>
            <a:r>
              <a:rPr lang="en-US" baseline="30000" dirty="0"/>
              <a:t>3-</a:t>
            </a:r>
            <a:r>
              <a:rPr lang="en-US" dirty="0"/>
              <a:t>) is soluble and can be absorbed from the soil by plants</a:t>
            </a:r>
          </a:p>
          <a:p>
            <a:r>
              <a:rPr lang="en-US" dirty="0"/>
              <a:t>Consumers eat </a:t>
            </a:r>
            <a:r>
              <a:rPr lang="en-US" dirty="0" smtClean="0"/>
              <a:t>plants</a:t>
            </a:r>
          </a:p>
          <a:p>
            <a:r>
              <a:rPr lang="en-US" dirty="0" smtClean="0"/>
              <a:t>Phosphates </a:t>
            </a:r>
            <a:r>
              <a:rPr lang="en-US" dirty="0"/>
              <a:t>(PO</a:t>
            </a:r>
            <a:r>
              <a:rPr lang="en-US" baseline="-25000" dirty="0"/>
              <a:t>4</a:t>
            </a:r>
            <a:r>
              <a:rPr lang="en-US" baseline="30000" dirty="0"/>
              <a:t>3-</a:t>
            </a:r>
            <a:r>
              <a:rPr lang="en-US" dirty="0"/>
              <a:t>) </a:t>
            </a:r>
            <a:r>
              <a:rPr lang="en-US" dirty="0" smtClean="0"/>
              <a:t> can enter the water table and travel to oceans and be incorporated into rocks on the ocean floor.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8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Phosphorous is being added to the environment 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Runoff from feedlots</a:t>
            </a:r>
          </a:p>
          <a:p>
            <a:r>
              <a:rPr lang="en-US" dirty="0" smtClean="0"/>
              <a:t>Slashing and burning in tropical areas</a:t>
            </a:r>
          </a:p>
          <a:p>
            <a:r>
              <a:rPr lang="en-US" dirty="0" smtClean="0"/>
              <a:t>Stream runoff</a:t>
            </a:r>
          </a:p>
          <a:p>
            <a:r>
              <a:rPr lang="en-US" dirty="0" smtClean="0"/>
              <a:t>Mining to produce inorganic fertilizer</a:t>
            </a:r>
            <a:endParaRPr lang="en-US" dirty="0"/>
          </a:p>
        </p:txBody>
      </p:sp>
      <p:pic>
        <p:nvPicPr>
          <p:cNvPr id="5" name="irc_mi" descr="http://www.permaculturenews.org/images/phosphate_mining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4170884"/>
            <a:ext cx="3937000" cy="245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1453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Algal Bloom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Excess </a:t>
            </a:r>
            <a:r>
              <a:rPr lang="en-US" dirty="0" smtClean="0"/>
              <a:t>phosphorous or nitrogen </a:t>
            </a:r>
            <a:r>
              <a:rPr lang="en-US" dirty="0" smtClean="0"/>
              <a:t>enters water </a:t>
            </a:r>
            <a:r>
              <a:rPr lang="en-US" dirty="0" smtClean="0">
                <a:sym typeface="Wingdings"/>
              </a:rPr>
              <a:t> rapid growth of algae</a:t>
            </a:r>
          </a:p>
          <a:p>
            <a:r>
              <a:rPr lang="en-US" dirty="0" smtClean="0">
                <a:sym typeface="Wingdings"/>
              </a:rPr>
              <a:t>Algae eventually die increase in decomposition</a:t>
            </a:r>
          </a:p>
          <a:p>
            <a:r>
              <a:rPr lang="en-US" dirty="0" smtClean="0">
                <a:sym typeface="Wingdings"/>
              </a:rPr>
              <a:t>Uses up oxygen (hypoxic conditions)  death of fish and shellfish</a:t>
            </a:r>
          </a:p>
          <a:p>
            <a:endParaRPr lang="en-US" dirty="0"/>
          </a:p>
        </p:txBody>
      </p:sp>
      <p:pic>
        <p:nvPicPr>
          <p:cNvPr id="4" name="irc_mi" descr="http://images.nationalgeographic.com/wpf/media-live/photos/000/664/cache/algae-blooms-in-lakes-may-be-new-normal-child_66475_600x45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584" y="4532568"/>
            <a:ext cx="3184216" cy="2325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398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sulfur found?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Sulfur is found in proteins and vitamins</a:t>
            </a:r>
          </a:p>
          <a:p>
            <a:r>
              <a:rPr lang="en-US" dirty="0" smtClean="0"/>
              <a:t>Animals and plants need sulfur!</a:t>
            </a:r>
          </a:p>
        </p:txBody>
      </p:sp>
      <p:pic>
        <p:nvPicPr>
          <p:cNvPr id="4" name="irc_mi" descr="http://midgagmsorg.ipage.com/wp-content/gallery/sulfur/Sulfur_5211e18170b9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96" y="3611112"/>
            <a:ext cx="3213623" cy="2949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2286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56"/>
            <a:ext cx="8229600" cy="1143000"/>
          </a:xfrm>
        </p:spPr>
        <p:txBody>
          <a:bodyPr/>
          <a:lstStyle/>
          <a:p>
            <a:r>
              <a:rPr lang="en-US" dirty="0" smtClean="0"/>
              <a:t>The Sulfur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526" y="1149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Hydrogen sulfide (H</a:t>
            </a:r>
            <a:r>
              <a:rPr lang="en-US" baseline="-25000" dirty="0" smtClean="0"/>
              <a:t>2</a:t>
            </a:r>
            <a:r>
              <a:rPr lang="en-US" dirty="0" smtClean="0"/>
              <a:t>S) gas enters the sulfur cycle through volcanoes and geysers</a:t>
            </a:r>
          </a:p>
          <a:p>
            <a:pPr lvl="1"/>
            <a:r>
              <a:rPr lang="en-US" dirty="0" smtClean="0"/>
              <a:t>The greatest source of sulfur in the environment is volcanic eruptions</a:t>
            </a:r>
          </a:p>
          <a:p>
            <a:r>
              <a:rPr lang="en-US" dirty="0" smtClean="0"/>
              <a:t>Spends most of the biogeochemical cycle in the gaseous phase</a:t>
            </a:r>
          </a:p>
          <a:p>
            <a:r>
              <a:rPr lang="en-US" dirty="0"/>
              <a:t>Sulfur can be found in ocean </a:t>
            </a:r>
            <a:r>
              <a:rPr lang="en-US" dirty="0" smtClean="0"/>
              <a:t>sediments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irc_mi" descr="http://static.bbc.co.uk/earthscience/images/ic/640x360/natural_disasters/volcano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931" y="5052185"/>
            <a:ext cx="2789851" cy="1805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encrypted-tbn0.gstatic.com/images?q=tbn:ANd9GcRurMhNo8ibqzJ696lPvOSiKdQNndNDGUveHTij6w2x-kvsN75H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859" y="5052184"/>
            <a:ext cx="1201675" cy="180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1815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Sulfur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Sulfur enters the atmosphere through volcanic eruptions, bacterial functions, and decay of once living organisms</a:t>
            </a:r>
          </a:p>
          <a:p>
            <a:r>
              <a:rPr lang="en-US" dirty="0" smtClean="0"/>
              <a:t>Plants </a:t>
            </a:r>
            <a:r>
              <a:rPr lang="en-US" dirty="0"/>
              <a:t>can </a:t>
            </a:r>
            <a:r>
              <a:rPr lang="en-US" dirty="0" smtClean="0"/>
              <a:t>assimilate sulfate (SO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2-</a:t>
            </a:r>
            <a:r>
              <a:rPr lang="en-US" dirty="0" smtClean="0"/>
              <a:t>) through water</a:t>
            </a:r>
            <a:endParaRPr lang="en-US" dirty="0"/>
          </a:p>
          <a:p>
            <a:r>
              <a:rPr lang="en-US" dirty="0"/>
              <a:t>Animals obtain sulfur by eating plants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307" y="4884615"/>
            <a:ext cx="2422769" cy="181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0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 and the Sulfur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Humans have altered the sulfur cycle by burning coal and oil and smelting </a:t>
            </a:r>
            <a:r>
              <a:rPr lang="en-US" dirty="0" smtClean="0"/>
              <a:t>ore</a:t>
            </a:r>
          </a:p>
          <a:p>
            <a:pPr lvl="1"/>
            <a:r>
              <a:rPr lang="en-US" dirty="0" smtClean="0"/>
              <a:t>Produces SO</a:t>
            </a:r>
            <a:r>
              <a:rPr lang="en-US" baseline="-25000" dirty="0" smtClean="0"/>
              <a:t>2 </a:t>
            </a:r>
            <a:r>
              <a:rPr lang="en-US" dirty="0" smtClean="0"/>
              <a:t>and H</a:t>
            </a:r>
            <a:r>
              <a:rPr lang="en-US" baseline="-25000" dirty="0" smtClean="0"/>
              <a:t>2</a:t>
            </a:r>
            <a:r>
              <a:rPr lang="en-US" dirty="0" smtClean="0"/>
              <a:t>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92" y="3603297"/>
            <a:ext cx="4188426" cy="2522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2137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Calcium, Magnesium and Potassium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regulate cell processes and transmit signals between cells</a:t>
            </a:r>
          </a:p>
          <a:p>
            <a:r>
              <a:rPr lang="en-US" dirty="0" smtClean="0"/>
              <a:t>Derived from rocks </a:t>
            </a:r>
            <a:r>
              <a:rPr lang="en-US" dirty="0" smtClean="0"/>
              <a:t>decomposed and </a:t>
            </a:r>
            <a:r>
              <a:rPr lang="en-US" dirty="0" smtClean="0"/>
              <a:t>vegetation</a:t>
            </a:r>
          </a:p>
          <a:p>
            <a:r>
              <a:rPr lang="en-US" dirty="0" smtClean="0"/>
              <a:t>Can dissolve in water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10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Calcium </a:t>
            </a:r>
            <a:r>
              <a:rPr lang="en-US" dirty="0" smtClean="0"/>
              <a:t>depletion </a:t>
            </a:r>
            <a:r>
              <a:rPr lang="en-US" dirty="0"/>
              <a:t>a</a:t>
            </a:r>
            <a:r>
              <a:rPr lang="en-US" dirty="0" smtClean="0"/>
              <a:t>ffects </a:t>
            </a:r>
            <a:r>
              <a:rPr lang="en-US" dirty="0" smtClean="0"/>
              <a:t>plants and 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Decreased pH buffering ability of the soil</a:t>
            </a:r>
          </a:p>
          <a:p>
            <a:r>
              <a:rPr lang="en-US" dirty="0" smtClean="0"/>
              <a:t>Depletion of soil nutrients</a:t>
            </a:r>
          </a:p>
          <a:p>
            <a:r>
              <a:rPr lang="en-US" dirty="0" smtClean="0"/>
              <a:t>Decline in decomposer populations</a:t>
            </a:r>
          </a:p>
          <a:p>
            <a:r>
              <a:rPr lang="en-US" dirty="0" smtClean="0"/>
              <a:t>Decreased ability for trees to withstand cold weather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536" y="4181230"/>
            <a:ext cx="3452464" cy="263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07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Lab Set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Ramlah</a:t>
            </a:r>
            <a:r>
              <a:rPr lang="en-US" dirty="0" smtClean="0"/>
              <a:t>, </a:t>
            </a:r>
            <a:r>
              <a:rPr lang="en-US" dirty="0" err="1" smtClean="0"/>
              <a:t>Attia</a:t>
            </a:r>
            <a:r>
              <a:rPr lang="en-US" dirty="0" smtClean="0"/>
              <a:t>, Wendy: plants</a:t>
            </a:r>
          </a:p>
          <a:p>
            <a:r>
              <a:rPr lang="en-US" dirty="0" err="1" smtClean="0"/>
              <a:t>Hamna</a:t>
            </a:r>
            <a:r>
              <a:rPr lang="en-US" dirty="0" smtClean="0"/>
              <a:t>, </a:t>
            </a:r>
            <a:r>
              <a:rPr lang="en-US" dirty="0" err="1" smtClean="0"/>
              <a:t>Bukurie</a:t>
            </a:r>
            <a:r>
              <a:rPr lang="en-US" dirty="0" smtClean="0"/>
              <a:t>, </a:t>
            </a:r>
            <a:r>
              <a:rPr lang="en-US" dirty="0" err="1" smtClean="0"/>
              <a:t>Kaylah</a:t>
            </a:r>
            <a:r>
              <a:rPr lang="en-US" dirty="0" smtClean="0"/>
              <a:t>: bacteria</a:t>
            </a:r>
          </a:p>
          <a:p>
            <a:r>
              <a:rPr lang="en-US" dirty="0" err="1" smtClean="0"/>
              <a:t>Rimsha</a:t>
            </a:r>
            <a:r>
              <a:rPr lang="en-US" dirty="0" smtClean="0"/>
              <a:t>, Desire, </a:t>
            </a:r>
            <a:r>
              <a:rPr lang="en-US" dirty="0" err="1" smtClean="0"/>
              <a:t>Saliha</a:t>
            </a:r>
            <a:r>
              <a:rPr lang="en-US" dirty="0" smtClean="0"/>
              <a:t>: fish</a:t>
            </a:r>
          </a:p>
          <a:p>
            <a:r>
              <a:rPr lang="en-US" dirty="0" err="1" smtClean="0"/>
              <a:t>Shayna</a:t>
            </a:r>
            <a:r>
              <a:rPr lang="en-US" dirty="0" smtClean="0"/>
              <a:t>, </a:t>
            </a:r>
            <a:r>
              <a:rPr lang="en-US" dirty="0" err="1" smtClean="0"/>
              <a:t>Uzma</a:t>
            </a:r>
            <a:r>
              <a:rPr lang="en-US" dirty="0" smtClean="0"/>
              <a:t>, </a:t>
            </a:r>
            <a:r>
              <a:rPr lang="en-US" dirty="0" err="1" smtClean="0"/>
              <a:t>Amrat</a:t>
            </a:r>
            <a:r>
              <a:rPr lang="en-US" dirty="0" smtClean="0"/>
              <a:t>: plants</a:t>
            </a:r>
          </a:p>
          <a:p>
            <a:r>
              <a:rPr lang="en-US" dirty="0" err="1" smtClean="0"/>
              <a:t>Mahnoor</a:t>
            </a:r>
            <a:r>
              <a:rPr lang="en-US" dirty="0" smtClean="0"/>
              <a:t>, Cynthia, </a:t>
            </a:r>
            <a:r>
              <a:rPr lang="en-US" dirty="0" err="1" smtClean="0"/>
              <a:t>Rahila</a:t>
            </a:r>
            <a:r>
              <a:rPr lang="en-US" dirty="0" smtClean="0"/>
              <a:t>: bacteria</a:t>
            </a:r>
          </a:p>
          <a:p>
            <a:r>
              <a:rPr lang="en-US" dirty="0" err="1" smtClean="0"/>
              <a:t>Wyllana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Harmanpreet</a:t>
            </a:r>
            <a:r>
              <a:rPr lang="en-US" dirty="0" smtClean="0"/>
              <a:t>: fish</a:t>
            </a:r>
          </a:p>
          <a:p>
            <a:r>
              <a:rPr lang="en-US" dirty="0" smtClean="0"/>
              <a:t>Monica and </a:t>
            </a:r>
            <a:r>
              <a:rPr lang="en-US" dirty="0" err="1" smtClean="0"/>
              <a:t>Mehrangiz</a:t>
            </a:r>
            <a:r>
              <a:rPr lang="en-US" dirty="0" smtClean="0"/>
              <a:t>: plants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79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Key Macronutrients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Nitrogen</a:t>
            </a:r>
          </a:p>
          <a:p>
            <a:r>
              <a:rPr lang="en-US" dirty="0" smtClean="0"/>
              <a:t>Phosphorous</a:t>
            </a:r>
          </a:p>
          <a:p>
            <a:r>
              <a:rPr lang="en-US" dirty="0" smtClean="0"/>
              <a:t>Potassium</a:t>
            </a:r>
          </a:p>
          <a:p>
            <a:r>
              <a:rPr lang="en-US" dirty="0" smtClean="0"/>
              <a:t>Calcium</a:t>
            </a:r>
          </a:p>
          <a:p>
            <a:r>
              <a:rPr lang="en-US" dirty="0" smtClean="0"/>
              <a:t>Magnesium</a:t>
            </a:r>
          </a:p>
          <a:p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ulfur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525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Table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040160"/>
              </p:ext>
            </p:extLst>
          </p:nvPr>
        </p:nvGraphicFramePr>
        <p:xfrm>
          <a:off x="457200" y="1600200"/>
          <a:ext cx="8229600" cy="320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41252">
                <a:tc>
                  <a:txBody>
                    <a:bodyPr/>
                    <a:lstStyle/>
                    <a:p>
                      <a:r>
                        <a:rPr lang="en-US" dirty="0" smtClean="0"/>
                        <a:t>Day 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Ammonia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Nitrate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Nitrite</a:t>
                      </a:r>
                      <a:endParaRPr lang="en-US" dirty="0"/>
                    </a:p>
                  </a:txBody>
                  <a:tcPr/>
                </a:tc>
              </a:tr>
              <a:tr h="641252">
                <a:tc>
                  <a:txBody>
                    <a:bodyPr/>
                    <a:lstStyle/>
                    <a:p>
                      <a:r>
                        <a:rPr lang="en-US" dirty="0" smtClean="0"/>
                        <a:t>Day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1252">
                <a:tc>
                  <a:txBody>
                    <a:bodyPr/>
                    <a:lstStyle/>
                    <a:p>
                      <a:r>
                        <a:rPr lang="en-US" dirty="0" smtClean="0"/>
                        <a:t>Day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1252">
                <a:tc>
                  <a:txBody>
                    <a:bodyPr/>
                    <a:lstStyle/>
                    <a:p>
                      <a:r>
                        <a:rPr lang="en-US" dirty="0" smtClean="0"/>
                        <a:t>Day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1252">
                <a:tc>
                  <a:txBody>
                    <a:bodyPr/>
                    <a:lstStyle/>
                    <a:p>
                      <a:r>
                        <a:rPr lang="en-US" dirty="0" smtClean="0"/>
                        <a:t>Day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867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Ammonia/Nitrate/Nitrite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directions </a:t>
            </a:r>
            <a:r>
              <a:rPr lang="en-US" i="1" dirty="0" smtClean="0"/>
              <a:t>carefully</a:t>
            </a:r>
          </a:p>
          <a:p>
            <a:r>
              <a:rPr lang="en-US" dirty="0" smtClean="0"/>
              <a:t>Thick strips are ammonia</a:t>
            </a:r>
          </a:p>
          <a:p>
            <a:r>
              <a:rPr lang="en-US" dirty="0" smtClean="0"/>
              <a:t>Thin strips are nitrite/nitrate:</a:t>
            </a:r>
          </a:p>
          <a:p>
            <a:pPr lvl="1"/>
            <a:r>
              <a:rPr lang="en-US" dirty="0" smtClean="0"/>
              <a:t>Nitrate on top </a:t>
            </a:r>
          </a:p>
          <a:p>
            <a:pPr lvl="1"/>
            <a:r>
              <a:rPr lang="en-US" dirty="0" smtClean="0"/>
              <a:t>Nitrite on bottom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05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a successful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2</a:t>
            </a:r>
            <a:r>
              <a:rPr lang="en-US" baseline="30000" dirty="0" smtClean="0"/>
              <a:t>nd</a:t>
            </a:r>
            <a:r>
              <a:rPr lang="en-US" dirty="0" smtClean="0"/>
              <a:t> nob on the faucet for water</a:t>
            </a:r>
          </a:p>
          <a:p>
            <a:r>
              <a:rPr lang="en-US" dirty="0" smtClean="0"/>
              <a:t>Designate roles: Only one person gets water!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04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Study </a:t>
            </a:r>
            <a:r>
              <a:rPr lang="en-US" sz="3600" dirty="0" smtClean="0"/>
              <a:t>chemical cycles (especially nitrogen!!)</a:t>
            </a:r>
          </a:p>
          <a:p>
            <a:r>
              <a:rPr lang="en-US" sz="3600" dirty="0" smtClean="0"/>
              <a:t>Finish Reading Ch. 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27185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care about nitrogen?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Nitrogen can be a limiting nutrient for producers. </a:t>
            </a:r>
          </a:p>
          <a:p>
            <a:r>
              <a:rPr lang="en-US" sz="4000" dirty="0" smtClean="0"/>
              <a:t>Nitrogen is a building block of amino acids</a:t>
            </a:r>
            <a:endParaRPr lang="en-US" sz="40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973" y="3837996"/>
            <a:ext cx="2443462" cy="25973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2748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Nitrogen Cycle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82668"/>
            <a:ext cx="8229600" cy="4525963"/>
          </a:xfrm>
        </p:spPr>
        <p:txBody>
          <a:bodyPr/>
          <a:lstStyle/>
          <a:p>
            <a:r>
              <a:rPr lang="en-US" dirty="0" smtClean="0"/>
              <a:t>The primary abiotic source of nitrogen is the atmosphere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60" y="2457420"/>
            <a:ext cx="6267410" cy="3851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4912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9-22 at 9.39.40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42" y="497008"/>
            <a:ext cx="6517330" cy="636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40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Biotic Nitrogen Fixation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69" y="119615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Nitrogen gas (N</a:t>
            </a:r>
            <a:r>
              <a:rPr lang="en-US" baseline="-25000" dirty="0" smtClean="0"/>
              <a:t>2</a:t>
            </a:r>
            <a:r>
              <a:rPr lang="en-US" dirty="0" smtClean="0"/>
              <a:t>) and H</a:t>
            </a:r>
            <a:r>
              <a:rPr lang="en-US" baseline="-25000" dirty="0" smtClean="0"/>
              <a:t>2</a:t>
            </a:r>
            <a:r>
              <a:rPr lang="en-US" dirty="0" smtClean="0"/>
              <a:t> is converted into ammonia (NH</a:t>
            </a:r>
            <a:r>
              <a:rPr lang="en-US" baseline="-25000" dirty="0" smtClean="0"/>
              <a:t>3</a:t>
            </a:r>
            <a:r>
              <a:rPr lang="en-US" dirty="0" smtClean="0"/>
              <a:t>) </a:t>
            </a:r>
          </a:p>
          <a:p>
            <a:r>
              <a:rPr lang="en-US" dirty="0" smtClean="0"/>
              <a:t>Nitrogen fixing organisms: Cyanobacteria and bacteria that live in the roots of legumes (beans, peas)</a:t>
            </a:r>
          </a:p>
          <a:p>
            <a:pPr lvl="1"/>
            <a:r>
              <a:rPr lang="en-US" dirty="0" smtClean="0"/>
              <a:t>Bacteria Rhizobium participates in nitrogen </a:t>
            </a:r>
            <a:r>
              <a:rPr lang="en-US" dirty="0" smtClean="0"/>
              <a:t>fixation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782" y="4729292"/>
            <a:ext cx="2980194" cy="198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13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. Abiotic Nitrogen Fixation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Lightning and combustion convert N</a:t>
            </a:r>
            <a:r>
              <a:rPr lang="en-US" baseline="-25000" dirty="0" smtClean="0"/>
              <a:t>2</a:t>
            </a:r>
            <a:r>
              <a:rPr lang="en-US" dirty="0" smtClean="0"/>
              <a:t> into NO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 </a:t>
            </a:r>
            <a:r>
              <a:rPr lang="en-US" dirty="0" smtClean="0"/>
              <a:t>(nitrate)</a:t>
            </a:r>
          </a:p>
          <a:p>
            <a:r>
              <a:rPr lang="en-US" dirty="0" smtClean="0"/>
              <a:t>Humans can fix nitrogen through technology that convert N</a:t>
            </a:r>
            <a:r>
              <a:rPr lang="en-US" baseline="-25000" dirty="0" smtClean="0"/>
              <a:t>2</a:t>
            </a:r>
            <a:r>
              <a:rPr lang="en-US" dirty="0" smtClean="0"/>
              <a:t> into NO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 </a:t>
            </a:r>
            <a:r>
              <a:rPr lang="en-US" dirty="0" smtClean="0"/>
              <a:t>(nitrate) to be used as fertilizer</a:t>
            </a:r>
          </a:p>
          <a:p>
            <a:endParaRPr lang="en-US" baseline="30000" dirty="0" smtClean="0"/>
          </a:p>
          <a:p>
            <a:endParaRPr lang="en-US" dirty="0"/>
          </a:p>
        </p:txBody>
      </p:sp>
      <p:pic>
        <p:nvPicPr>
          <p:cNvPr id="4" name="irc_mi" descr="http://www.lightningsafety.noaa.gov/photos/NM_Lightning_Edens1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475" y="4011623"/>
            <a:ext cx="4313010" cy="2530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22" y="4178480"/>
            <a:ext cx="3151703" cy="236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94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Assimilation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Producers obtain fixed nitrogen in the form of ammonium (NH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+</a:t>
            </a:r>
            <a:r>
              <a:rPr lang="en-US" dirty="0" smtClean="0"/>
              <a:t>), ammonia (NH</a:t>
            </a:r>
            <a:r>
              <a:rPr lang="en-US" baseline="-25000" dirty="0" smtClean="0"/>
              <a:t>3</a:t>
            </a:r>
            <a:r>
              <a:rPr lang="en-US" dirty="0" smtClean="0"/>
              <a:t>) or nitrate (NO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) and assimilate it (take it) into their tissues</a:t>
            </a:r>
          </a:p>
          <a:p>
            <a:r>
              <a:rPr lang="en-US" dirty="0" smtClean="0"/>
              <a:t>Consumers assimilate nitrogen by eating producers</a:t>
            </a:r>
            <a:endParaRPr lang="en-US" dirty="0"/>
          </a:p>
        </p:txBody>
      </p:sp>
      <p:pic>
        <p:nvPicPr>
          <p:cNvPr id="4" name="irc_mi" descr="http://b86a38.medialib.glogster.com/media/d8432a1e24100cd99de6a8a2b7f3229dfb11bc9db5aba008f5166c0256d1395a/nitrogen-cycle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311" y="4208036"/>
            <a:ext cx="3373659" cy="2649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786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2447</TotalTime>
  <Words>962</Words>
  <Application>Microsoft Macintosh PowerPoint</Application>
  <PresentationFormat>On-screen Show (4:3)</PresentationFormat>
  <Paragraphs>137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SWBAT describe how nutrients cycle through the biosphere .</vt:lpstr>
      <vt:lpstr>Agenda</vt:lpstr>
      <vt:lpstr>6 Key Macronutrients</vt:lpstr>
      <vt:lpstr>Why care about nitrogen?</vt:lpstr>
      <vt:lpstr>The Nitrogen Cycle</vt:lpstr>
      <vt:lpstr>PowerPoint Presentation</vt:lpstr>
      <vt:lpstr>1. Biotic Nitrogen Fixation</vt:lpstr>
      <vt:lpstr>1. Abiotic Nitrogen Fixation</vt:lpstr>
      <vt:lpstr>2. Assimilation</vt:lpstr>
      <vt:lpstr>3. Ammonification</vt:lpstr>
      <vt:lpstr>4. Nitrification</vt:lpstr>
      <vt:lpstr>Leaching</vt:lpstr>
      <vt:lpstr>5. Denitrification</vt:lpstr>
      <vt:lpstr>Human impacts on the nitrogen cycle</vt:lpstr>
      <vt:lpstr>Ms. McDaniel’s tips for mastering the nitrogen cycle</vt:lpstr>
      <vt:lpstr>The Phosphorous Cycle</vt:lpstr>
      <vt:lpstr>Where is phosphorous found?</vt:lpstr>
      <vt:lpstr>The Phosphorous Cycle</vt:lpstr>
      <vt:lpstr>The Phosphorous Cycle</vt:lpstr>
      <vt:lpstr>The Phosphorous Cycle </vt:lpstr>
      <vt:lpstr>Phosphorous is being added to the environment by</vt:lpstr>
      <vt:lpstr>Algal Bloom</vt:lpstr>
      <vt:lpstr>Where is sulfur found?</vt:lpstr>
      <vt:lpstr>The Sulfur Cycle</vt:lpstr>
      <vt:lpstr>The Sulfur Cycle</vt:lpstr>
      <vt:lpstr>Humans and the Sulfur Cycle</vt:lpstr>
      <vt:lpstr>Calcium, Magnesium and Potassium</vt:lpstr>
      <vt:lpstr>Calcium depletion affects plants and soil</vt:lpstr>
      <vt:lpstr>Nitrogen Lab Set Up</vt:lpstr>
      <vt:lpstr>Data Table</vt:lpstr>
      <vt:lpstr>Testing Ammonia/Nitrate/Nitrite</vt:lpstr>
      <vt:lpstr>Tips for a successful lab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describe how nutrients cycle through the biosphere .</dc:title>
  <dc:creator>Kayla McDaniel</dc:creator>
  <cp:lastModifiedBy>Kayla McDaniel</cp:lastModifiedBy>
  <cp:revision>60</cp:revision>
  <dcterms:created xsi:type="dcterms:W3CDTF">2014-09-23T17:51:45Z</dcterms:created>
  <dcterms:modified xsi:type="dcterms:W3CDTF">2015-10-01T12:23:07Z</dcterms:modified>
</cp:coreProperties>
</file>