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9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3" r:id="rId14"/>
    <p:sldId id="266" r:id="rId15"/>
    <p:sldId id="288" r:id="rId16"/>
    <p:sldId id="267" r:id="rId17"/>
    <p:sldId id="269" r:id="rId18"/>
    <p:sldId id="272" r:id="rId19"/>
    <p:sldId id="268" r:id="rId20"/>
    <p:sldId id="270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6556-8950-FA4B-9F75-5DFA713F266D}" type="datetimeFigureOut">
              <a:rPr lang="en-US" smtClean="0"/>
              <a:t>9/30/15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0508-7E64-FA48-8EF9-648E240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dependent.co.uk/news/uk/home-news/carbon-dioxide-in-atmosphere-at-highest-level-for-5-million-years-8611673.html" TargetMode="Externa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iner.com/article/farting-cows-flatulent-heifers-blow-up-a-barn-after-methane-gas-buildup" TargetMode="Externa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mel.noaa.gov/co2/story/Ocean+Acidification" TargetMode="Externa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heema.wordpress.com/kuliah/food-chain-2/" TargetMode="Externa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nterforecopsychology.org/earth.php" TargetMode="Externa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1" y="319548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SWBAT describe how nutrients cycle through the biosphere</a:t>
            </a:r>
            <a:r>
              <a:rPr lang="en-US" sz="5400" dirty="0" smtClean="0">
                <a:effectLst/>
              </a:rPr>
              <a:t> </a:t>
            </a:r>
            <a:r>
              <a:rPr lang="en-US" sz="5400" dirty="0" smtClean="0">
                <a:effectLst/>
              </a:rPr>
              <a:t>.</a:t>
            </a:r>
            <a:br>
              <a:rPr lang="en-US" sz="5400" dirty="0" smtClean="0">
                <a:effectLst/>
              </a:rPr>
            </a:br>
            <a:r>
              <a:rPr lang="en-US" sz="4000" dirty="0" smtClean="0"/>
              <a:t>Do now #4:</a:t>
            </a:r>
            <a:r>
              <a:rPr lang="en-US" sz="4000" dirty="0"/>
              <a:t>In the course of global warming, the temperature of the oceans is increasing, which further disrupts the carbon cycle by increasing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816"/>
            <a:ext cx="6400800" cy="1752600"/>
          </a:xfrm>
        </p:spPr>
        <p:txBody>
          <a:bodyPr/>
          <a:lstStyle/>
          <a:p>
            <a:r>
              <a:rPr lang="en-US" dirty="0" smtClean="0"/>
              <a:t>APES Unit 2                              9/30/15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and Talk: Human Activities and 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How would deforestation affect the water cycle?</a:t>
            </a:r>
          </a:p>
          <a:p>
            <a:r>
              <a:rPr lang="en-US" sz="3600" dirty="0" smtClean="0"/>
              <a:t>How does urban development affect the water cycle?</a:t>
            </a:r>
          </a:p>
          <a:p>
            <a:r>
              <a:rPr lang="en-US" sz="3600" dirty="0" smtClean="0"/>
              <a:t>How else can we affect the water cycle?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Impact on 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nutrients through agricultural runoff</a:t>
            </a:r>
          </a:p>
          <a:p>
            <a:r>
              <a:rPr lang="en-US" dirty="0" smtClean="0"/>
              <a:t>Increased risk of floods</a:t>
            </a:r>
          </a:p>
          <a:p>
            <a:r>
              <a:rPr lang="en-US" dirty="0" smtClean="0"/>
              <a:t>Increased risks of landslides</a:t>
            </a:r>
          </a:p>
          <a:p>
            <a:r>
              <a:rPr lang="en-US" dirty="0" smtClean="0"/>
              <a:t>Saltwater intrusion</a:t>
            </a:r>
          </a:p>
          <a:p>
            <a:r>
              <a:rPr lang="en-US" dirty="0" smtClean="0"/>
              <a:t>Increasing surface runoff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23" y="4929916"/>
            <a:ext cx="3168177" cy="159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4" y="4762238"/>
            <a:ext cx="3009472" cy="1764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5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Purification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Water cycle processes contribute to the purification of water</a:t>
            </a:r>
          </a:p>
          <a:p>
            <a:pPr lvl="1"/>
            <a:r>
              <a:rPr lang="en-US" sz="3600" dirty="0" smtClean="0"/>
              <a:t>Evaporation followed by condensation</a:t>
            </a:r>
          </a:p>
          <a:p>
            <a:pPr lvl="1"/>
            <a:r>
              <a:rPr lang="en-US" sz="3600" dirty="0" smtClean="0"/>
              <a:t>Water flow through streams and lakes</a:t>
            </a:r>
          </a:p>
          <a:p>
            <a:pPr lvl="1"/>
            <a:r>
              <a:rPr lang="en-US" sz="3600" dirty="0" smtClean="0"/>
              <a:t>Groundwater movement in aquifers</a:t>
            </a:r>
          </a:p>
          <a:p>
            <a:pPr lvl="1"/>
            <a:r>
              <a:rPr lang="en-US" sz="3600" dirty="0" smtClean="0"/>
              <a:t>Percolation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907" y="5028372"/>
            <a:ext cx="2521231" cy="16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70"/>
            <a:ext cx="8229600" cy="1143000"/>
          </a:xfrm>
        </p:spPr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pic>
        <p:nvPicPr>
          <p:cNvPr id="8" name="Picture 7" descr="Screen shot 2014-09-22 at 9.12.55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16" y="1417637"/>
            <a:ext cx="5241153" cy="53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Carbon Cycle and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environmental abiotic carbon source for the carbon cycle is carbon dioxide in the air.</a:t>
            </a:r>
          </a:p>
          <a:p>
            <a:r>
              <a:rPr lang="en-US" dirty="0" smtClean="0"/>
              <a:t>The most important compound of carbon in the carbon cycle is CO</a:t>
            </a:r>
            <a:r>
              <a:rPr lang="en-US" baseline="-25000" dirty="0" smtClean="0"/>
              <a:t>2</a:t>
            </a:r>
          </a:p>
          <a:p>
            <a:endParaRPr lang="en-US" dirty="0"/>
          </a:p>
        </p:txBody>
      </p:sp>
      <p:pic>
        <p:nvPicPr>
          <p:cNvPr id="4" name="irc_mi" descr="http://www.independent.co.uk/incoming/article8611715.ece/alternates/w620/10-envc2323li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60" y="4580018"/>
            <a:ext cx="2895440" cy="205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0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and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 can be converted from organic molecules to a gas:</a:t>
            </a:r>
          </a:p>
          <a:p>
            <a:pPr lvl="1"/>
            <a:r>
              <a:rPr lang="en-US" dirty="0"/>
              <a:t>Respiration</a:t>
            </a:r>
          </a:p>
          <a:p>
            <a:pPr lvl="1"/>
            <a:r>
              <a:rPr lang="en-US" dirty="0"/>
              <a:t>Animals digest food and produce methane (CH</a:t>
            </a:r>
            <a:r>
              <a:rPr lang="en-US" baseline="-25000" dirty="0"/>
              <a:t>4</a:t>
            </a:r>
            <a:r>
              <a:rPr lang="en-US" dirty="0"/>
              <a:t>) though flatulence or belching</a:t>
            </a:r>
          </a:p>
          <a:p>
            <a:pPr lvl="1"/>
            <a:r>
              <a:rPr lang="en-US" dirty="0"/>
              <a:t>Decomposition of organic material by bacteria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cdn2-b.examiner.com/sites/default/files/styles/article_large/hash/57/3f/573fbbaee957705fcb9c48a473bbc9e0.jpg?itok=VvgL1iwX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11" y="4731802"/>
            <a:ext cx="3258912" cy="190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66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Dissolved carbon dioxide in the ocean</a:t>
            </a:r>
          </a:p>
          <a:p>
            <a:r>
              <a:rPr lang="en-US" dirty="0" smtClean="0"/>
              <a:t>Fossil fuel</a:t>
            </a:r>
          </a:p>
          <a:p>
            <a:r>
              <a:rPr lang="en-US" dirty="0" smtClean="0"/>
              <a:t>Organic matter in soil</a:t>
            </a:r>
          </a:p>
          <a:p>
            <a:r>
              <a:rPr lang="en-US" dirty="0" smtClean="0"/>
              <a:t>Old-growth forests</a:t>
            </a:r>
          </a:p>
          <a:p>
            <a:r>
              <a:rPr lang="en-US" dirty="0" smtClean="0"/>
              <a:t>Sedimentary rock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72" y="4475480"/>
            <a:ext cx="3318728" cy="22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2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 and 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013"/>
            <a:ext cx="8229600" cy="4525963"/>
          </a:xfrm>
        </p:spPr>
        <p:txBody>
          <a:bodyPr/>
          <a:lstStyle/>
          <a:p>
            <a:r>
              <a:rPr lang="en-US" sz="3600" dirty="0" smtClean="0"/>
              <a:t>Human influence is causing the acidification of the ocean (2 </a:t>
            </a:r>
            <a:r>
              <a:rPr lang="en-US" sz="3600" dirty="0" err="1" smtClean="0"/>
              <a:t>gigatons</a:t>
            </a:r>
            <a:r>
              <a:rPr lang="en-US" sz="3600" dirty="0" smtClean="0"/>
              <a:t> of carbon per year)</a:t>
            </a:r>
          </a:p>
          <a:p>
            <a:r>
              <a:rPr lang="en-US" sz="3600" dirty="0" smtClean="0"/>
              <a:t>Warming temperatures of the ocean means more absorption of CO</a:t>
            </a:r>
            <a:r>
              <a:rPr lang="en-US" sz="3600" baseline="-25000" dirty="0" smtClean="0"/>
              <a:t>2</a:t>
            </a:r>
          </a:p>
          <a:p>
            <a:r>
              <a:rPr lang="en-US" sz="3600" dirty="0" smtClean="0"/>
              <a:t>Higher acidification means deformed shells</a:t>
            </a:r>
          </a:p>
          <a:p>
            <a:endParaRPr lang="en-US" dirty="0"/>
          </a:p>
        </p:txBody>
      </p:sp>
      <p:pic>
        <p:nvPicPr>
          <p:cNvPr id="4" name="irc_mi" descr="http://pmel.noaa.gov/co2/files/pmel-oa-imagee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38" y="4891873"/>
            <a:ext cx="3948750" cy="1773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78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Ocean and 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Carbon combines with calcium carbonate and </a:t>
            </a:r>
            <a:r>
              <a:rPr lang="en-US" dirty="0" smtClean="0"/>
              <a:t>forms </a:t>
            </a:r>
            <a:r>
              <a:rPr lang="en-US" dirty="0" smtClean="0"/>
              <a:t>limestone and dolomite rock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87" y="3092486"/>
            <a:ext cx="5486400" cy="3486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1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Carbon Cycle and the 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carbon cycle involves photosynthetic processes (making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primary source of carbon for terrestrial consumers is the biosphere.</a:t>
            </a:r>
          </a:p>
          <a:p>
            <a:endParaRPr lang="en-US" baseline="-25000" dirty="0"/>
          </a:p>
        </p:txBody>
      </p:sp>
      <p:pic>
        <p:nvPicPr>
          <p:cNvPr id="4" name="Picture 3" descr="http://t2.gstatic.com/images?q=tbn:ANd9GcQ0u_cEcrGRsHgf8VcJP4Anvpc_vMr0e0oZLC3e2OTVhUd7O7KX1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62" y="3867319"/>
            <a:ext cx="5046439" cy="2847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04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Video!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8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Respiration, Decomposition and 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Organic molecules are broken down to produce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water and energy</a:t>
            </a:r>
          </a:p>
          <a:p>
            <a:r>
              <a:rPr lang="en-US" sz="3600" dirty="0" smtClean="0"/>
              <a:t>Respiration and Decomposition are biotic processes</a:t>
            </a:r>
          </a:p>
          <a:p>
            <a:r>
              <a:rPr lang="en-US" sz="3600" dirty="0" smtClean="0"/>
              <a:t>Combustion (burning fossil fuels) is abiotic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44" y="4964894"/>
            <a:ext cx="2392104" cy="16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textbook through page 69-73 (stop right before “disturbance to ecosystems”)</a:t>
            </a:r>
          </a:p>
          <a:p>
            <a:r>
              <a:rPr lang="en-US" dirty="0" smtClean="0"/>
              <a:t>Research in detail two ways in which carbon can be incorporated into the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3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notation quiz </a:t>
            </a:r>
            <a:r>
              <a:rPr lang="en-US" u="sng" dirty="0" smtClean="0"/>
              <a:t>tomorrow!</a:t>
            </a:r>
          </a:p>
          <a:p>
            <a:r>
              <a:rPr lang="en-US" dirty="0" smtClean="0"/>
              <a:t>Come up after school to help with the fish!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3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is earth an interconnected system?</a:t>
            </a:r>
            <a:endParaRPr lang="en-US" sz="4800" dirty="0"/>
          </a:p>
        </p:txBody>
      </p:sp>
      <p:pic>
        <p:nvPicPr>
          <p:cNvPr id="4" name="irc_mi" descr="http://www.centerforecopsychology.org/images/image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89" y="3224530"/>
            <a:ext cx="3705860" cy="363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14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Biosphere is the sphere with life!</a:t>
            </a:r>
          </a:p>
          <a:p>
            <a:r>
              <a:rPr lang="en-US" sz="3600" dirty="0" smtClean="0"/>
              <a:t>BLAH (biosphere, lithosphere, atmosphere, hydrosphere)</a:t>
            </a:r>
          </a:p>
          <a:p>
            <a:r>
              <a:rPr lang="en-US" sz="3600" dirty="0" smtClean="0"/>
              <a:t>Energy flows through the biosphere</a:t>
            </a:r>
          </a:p>
          <a:p>
            <a:r>
              <a:rPr lang="en-US" sz="3600" dirty="0" smtClean="0"/>
              <a:t>Biogeochemical cycles: Cycling of matter within the biosphere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24" y="4806083"/>
            <a:ext cx="2744308" cy="205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46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Hydrologic cycle holds the Earth’s water system in dynamic equilibrium. </a:t>
            </a:r>
          </a:p>
          <a:p>
            <a:r>
              <a:rPr lang="en-US" sz="3600" dirty="0" smtClean="0"/>
              <a:t>The rate of evaporation equal the rate of condensation.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69" y="4028094"/>
            <a:ext cx="4270045" cy="2732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91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491"/>
            <a:ext cx="8350536" cy="51178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smtClean="0"/>
              <a:t>major processes:</a:t>
            </a:r>
          </a:p>
          <a:p>
            <a:pPr lvl="1"/>
            <a:r>
              <a:rPr lang="en-US" dirty="0" smtClean="0"/>
              <a:t>Evaporation: Liquid </a:t>
            </a:r>
            <a:r>
              <a:rPr lang="en-US" dirty="0"/>
              <a:t>w</a:t>
            </a:r>
            <a:r>
              <a:rPr lang="en-US" dirty="0" smtClean="0"/>
              <a:t>ater </a:t>
            </a:r>
            <a:r>
              <a:rPr lang="en-US" dirty="0" smtClean="0">
                <a:sym typeface="Wingdings"/>
              </a:rPr>
              <a:t> water vapor </a:t>
            </a:r>
          </a:p>
          <a:p>
            <a:pPr lvl="2"/>
            <a:r>
              <a:rPr lang="en-US" dirty="0" smtClean="0">
                <a:sym typeface="Wingdings"/>
              </a:rPr>
              <a:t>ocean, rivers, lakes are sources</a:t>
            </a:r>
          </a:p>
          <a:p>
            <a:pPr lvl="1"/>
            <a:r>
              <a:rPr lang="en-US" dirty="0" smtClean="0"/>
              <a:t>Transpiration: Liquid water </a:t>
            </a:r>
            <a:r>
              <a:rPr lang="en-US" dirty="0" smtClean="0">
                <a:sym typeface="Wingdings"/>
              </a:rPr>
              <a:t> water vapor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evaporation of water from plants</a:t>
            </a:r>
          </a:p>
          <a:p>
            <a:pPr lvl="1"/>
            <a:r>
              <a:rPr lang="en-US" dirty="0" smtClean="0"/>
              <a:t>Condensation: Water vapor </a:t>
            </a:r>
            <a:r>
              <a:rPr lang="en-US" dirty="0" smtClean="0">
                <a:sym typeface="Wingdings"/>
              </a:rPr>
              <a:t> liquid water</a:t>
            </a:r>
            <a:endParaRPr lang="en-US" dirty="0" smtClean="0"/>
          </a:p>
          <a:p>
            <a:pPr lvl="1"/>
            <a:r>
              <a:rPr lang="en-US" dirty="0" smtClean="0"/>
              <a:t>Precipitation: No phase change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rain, snow, sleet, fog</a:t>
            </a:r>
          </a:p>
          <a:p>
            <a:pPr lvl="2"/>
            <a:r>
              <a:rPr lang="en-US" dirty="0" smtClean="0">
                <a:sym typeface="Wingdings"/>
              </a:rPr>
              <a:t>Water collects in reservoirs (ocean, lakes aquifers)</a:t>
            </a:r>
          </a:p>
          <a:p>
            <a:pPr lvl="1"/>
            <a:r>
              <a:rPr lang="en-US" dirty="0" smtClean="0">
                <a:sym typeface="Wingdings"/>
              </a:rPr>
              <a:t>Infiltration: No phase change </a:t>
            </a:r>
          </a:p>
          <a:p>
            <a:pPr lvl="2"/>
            <a:r>
              <a:rPr lang="en-US" dirty="0" smtClean="0">
                <a:sym typeface="Wingdings"/>
              </a:rPr>
              <a:t>movement of water into soil and/or aquifers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0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01"/>
            <a:ext cx="8229600" cy="1143000"/>
          </a:xfrm>
        </p:spPr>
        <p:txBody>
          <a:bodyPr/>
          <a:lstStyle/>
          <a:p>
            <a:r>
              <a:rPr lang="en-US" dirty="0" smtClean="0"/>
              <a:t>Hydrologic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563"/>
            <a:ext cx="8473434" cy="5527478"/>
          </a:xfrm>
        </p:spPr>
        <p:txBody>
          <a:bodyPr>
            <a:normAutofit fontScale="92500"/>
          </a:bodyPr>
          <a:lstStyle/>
          <a:p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smtClean="0"/>
              <a:t>major processes:</a:t>
            </a:r>
          </a:p>
          <a:p>
            <a:pPr lvl="1"/>
            <a:r>
              <a:rPr lang="en-US" sz="3200" dirty="0" smtClean="0"/>
              <a:t>Percolation: No phase change </a:t>
            </a:r>
          </a:p>
          <a:p>
            <a:pPr lvl="2"/>
            <a:r>
              <a:rPr lang="en-US" sz="3200" dirty="0" smtClean="0"/>
              <a:t>the downward movement of water into aquifers</a:t>
            </a:r>
          </a:p>
          <a:p>
            <a:pPr lvl="1"/>
            <a:r>
              <a:rPr lang="en-US" sz="3200" dirty="0" smtClean="0"/>
              <a:t>Runoff: No phase change</a:t>
            </a:r>
          </a:p>
          <a:p>
            <a:pPr lvl="2"/>
            <a:r>
              <a:rPr lang="en-US" sz="3200" dirty="0" smtClean="0"/>
              <a:t>The surface flow of water towards the ocean</a:t>
            </a:r>
          </a:p>
          <a:p>
            <a:pPr lvl="1"/>
            <a:r>
              <a:rPr lang="en-US" sz="3200" dirty="0" smtClean="0"/>
              <a:t>Groundwater movement</a:t>
            </a:r>
          </a:p>
          <a:p>
            <a:pPr lvl="2"/>
            <a:r>
              <a:rPr lang="en-US" sz="3200" dirty="0" smtClean="0"/>
              <a:t>The slow movement of water underground</a:t>
            </a:r>
          </a:p>
          <a:p>
            <a:pPr lvl="1"/>
            <a:r>
              <a:rPr lang="en-US" sz="3200" dirty="0" smtClean="0"/>
              <a:t>Sublimation: Ice</a:t>
            </a:r>
            <a:r>
              <a:rPr lang="en-US" sz="3200" dirty="0" smtClean="0">
                <a:sym typeface="Wingdings"/>
              </a:rPr>
              <a:t> water vapor</a:t>
            </a:r>
          </a:p>
          <a:p>
            <a:pPr lvl="2"/>
            <a:r>
              <a:rPr lang="en-US" sz="3200" dirty="0" smtClean="0">
                <a:sym typeface="Wingdings"/>
              </a:rPr>
              <a:t>Places with low air pressure</a:t>
            </a:r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Major determinants of the course of the water cycle are sunlight and gravity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4" y="397529"/>
            <a:ext cx="7184706" cy="4613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39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570</Words>
  <Application>Microsoft Macintosh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SWBAT describe how nutrients cycle through the biosphere . Do now #4:In the course of global warming, the temperature of the oceans is increasing, which further disrupts the carbon cycle by increasing</vt:lpstr>
      <vt:lpstr>Agenda</vt:lpstr>
      <vt:lpstr>Announcements</vt:lpstr>
      <vt:lpstr>Major Theme</vt:lpstr>
      <vt:lpstr>The Biosphere</vt:lpstr>
      <vt:lpstr>Hydrologic Cycle</vt:lpstr>
      <vt:lpstr>Hydrologic Cycle </vt:lpstr>
      <vt:lpstr>Hydrologic Cycle </vt:lpstr>
      <vt:lpstr>PowerPoint Presentation</vt:lpstr>
      <vt:lpstr>Turn and Talk: Human Activities and the Water Cycle</vt:lpstr>
      <vt:lpstr>Human Impact on the Water Cycle</vt:lpstr>
      <vt:lpstr>Water Purification</vt:lpstr>
      <vt:lpstr>The Carbon Cycle</vt:lpstr>
      <vt:lpstr>The Carbon Cycle and the Atmosphere</vt:lpstr>
      <vt:lpstr>Carbon and the Atmosphere</vt:lpstr>
      <vt:lpstr>Carbon Sinks</vt:lpstr>
      <vt:lpstr>The Ocean and the Carbon Cycle</vt:lpstr>
      <vt:lpstr>The Ocean and the Carbon Cycle</vt:lpstr>
      <vt:lpstr>The Carbon Cycle and the Biosphere</vt:lpstr>
      <vt:lpstr>Respiration, Decomposition and Combustion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how nutrients cycle through the biosphere .</dc:title>
  <dc:creator>Kayla McDaniel</dc:creator>
  <cp:lastModifiedBy>Kayla McDaniel</cp:lastModifiedBy>
  <cp:revision>91</cp:revision>
  <dcterms:created xsi:type="dcterms:W3CDTF">2014-09-22T22:52:06Z</dcterms:created>
  <dcterms:modified xsi:type="dcterms:W3CDTF">2015-09-30T14:27:16Z</dcterms:modified>
</cp:coreProperties>
</file>